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24"/>
  </p:notesMasterIdLst>
  <p:sldIdLst>
    <p:sldId id="267" r:id="rId6"/>
    <p:sldId id="257" r:id="rId7"/>
    <p:sldId id="268" r:id="rId8"/>
    <p:sldId id="258" r:id="rId9"/>
    <p:sldId id="269" r:id="rId10"/>
    <p:sldId id="270" r:id="rId11"/>
    <p:sldId id="264" r:id="rId12"/>
    <p:sldId id="274" r:id="rId13"/>
    <p:sldId id="275" r:id="rId14"/>
    <p:sldId id="276" r:id="rId15"/>
    <p:sldId id="286" r:id="rId16"/>
    <p:sldId id="285" r:id="rId17"/>
    <p:sldId id="277" r:id="rId18"/>
    <p:sldId id="288" r:id="rId19"/>
    <p:sldId id="279" r:id="rId20"/>
    <p:sldId id="280" r:id="rId21"/>
    <p:sldId id="281" r:id="rId22"/>
    <p:sldId id="28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1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237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48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DDA-372B-43CF-86FE-C9B6645BBCC7}" type="datetime3">
              <a:rPr lang="en-US" smtClean="0"/>
              <a:t>23 August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4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F16D-244F-47C2-842A-9317BC736D29}" type="datetime3">
              <a:rPr lang="en-US" smtClean="0"/>
              <a:t>23 August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8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787B-4AB8-4174-BC68-AD1479FF75F2}" type="datetime3">
              <a:rPr lang="en-US" smtClean="0"/>
              <a:t>23 August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6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796671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23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7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23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23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97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23 August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1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23 August 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87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23 August 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63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23 August 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0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98D2-4126-411A-8949-6F4D826F56A2}" type="datetime3">
              <a:rPr lang="en-US" smtClean="0"/>
              <a:t>23 August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48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23 August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78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23 August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97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23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8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23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05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6D05-D16B-4603-A323-876374AD20C5}" type="datetime3">
              <a:rPr lang="en-US" noProof="0" smtClean="0"/>
              <a:t>23 August 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967762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6957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BA1-66C5-4C23-B9BA-F1EDD450FA3F}" type="datetime3">
              <a:rPr lang="en-US" smtClean="0"/>
              <a:t>23 August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7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428-25CE-497A-9941-367C16ECCEA0}" type="datetime3">
              <a:rPr lang="en-US" smtClean="0"/>
              <a:t>23 August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7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3F8D-8F5F-4D98-B67F-54B571C7FB47}" type="datetime3">
              <a:rPr lang="en-US" smtClean="0"/>
              <a:t>23 August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6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29FF-CCF6-46F0-B460-CA0EFD3579DE}" type="datetime3">
              <a:rPr lang="en-US" smtClean="0"/>
              <a:t>23 August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9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715-3104-467E-A5F5-3DDF7E4FA2A3}" type="datetime3">
              <a:rPr lang="en-US" smtClean="0"/>
              <a:t>23 August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F583-97E1-40F8-841A-DA31DC16C36F}" type="datetime3">
              <a:rPr lang="en-US" smtClean="0"/>
              <a:t>23 August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8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538-93A8-4427-B2D0-69F246BC64D3}" type="datetime3">
              <a:rPr lang="en-US" smtClean="0"/>
              <a:t>23 August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3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87B0-7C3C-4749-A2B6-DB540BDFBDD3}" type="datetime3">
              <a:rPr lang="en-US" smtClean="0"/>
              <a:t>23 August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6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23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  <p:sldLayoutId id="2147483675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OtigY6XCE7U" TargetMode="External"/><Relationship Id="rId3" Type="http://schemas.openxmlformats.org/officeDocument/2006/relationships/hyperlink" Target="https://www.youtube.com/watch?v=APCN6W604kM" TargetMode="External"/><Relationship Id="rId7" Type="http://schemas.openxmlformats.org/officeDocument/2006/relationships/hyperlink" Target="https://www.youtube.com/watch?v=XAMtgyiUhIo&amp;vl=a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youtube.com/watch?v=EURqZWqoW_w" TargetMode="External"/><Relationship Id="rId5" Type="http://schemas.openxmlformats.org/officeDocument/2006/relationships/hyperlink" Target="https://www.youtube.com/watch?v=wg8gxg2wCOQ" TargetMode="External"/><Relationship Id="rId10" Type="http://schemas.openxmlformats.org/officeDocument/2006/relationships/hyperlink" Target="https://www.youtube.com/watch?v=uo1UR-NVo-k" TargetMode="External"/><Relationship Id="rId4" Type="http://schemas.openxmlformats.org/officeDocument/2006/relationships/hyperlink" Target="https://www.youtube.com/watch?v=0AjT5XTWmEw" TargetMode="External"/><Relationship Id="rId9" Type="http://schemas.openxmlformats.org/officeDocument/2006/relationships/hyperlink" Target="https://www.youtube.com/watch?v=5kug3Q1F3BQ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Kev6QbYTVM" TargetMode="External"/><Relationship Id="rId2" Type="http://schemas.openxmlformats.org/officeDocument/2006/relationships/hyperlink" Target="https://www.youtube.com/watch?v=h_7wV1OzTX8" TargetMode="Externa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5648">
            <a:off x="525814" y="1880439"/>
            <a:ext cx="4482004" cy="3869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AE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AE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ختيار </a:t>
            </a:r>
            <a:r>
              <a:rPr lang="ar-AE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الأدوات التي تعبر عن المفاهيم التالية : كبير وصغير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5629">
            <a:off x="5699416" y="5041083"/>
            <a:ext cx="8804763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352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2042" y="418956"/>
            <a:ext cx="4457992" cy="832104"/>
          </a:xfrm>
        </p:spPr>
        <p:txBody>
          <a:bodyPr>
            <a:normAutofit/>
          </a:bodyPr>
          <a:lstStyle/>
          <a:p>
            <a:pPr algn="ctr"/>
            <a:r>
              <a:rPr lang="ar-AE" sz="1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ضع علامة صح على الأكبر 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9" t="17802" r="8940" b="3613"/>
          <a:stretch/>
        </p:blipFill>
        <p:spPr>
          <a:xfrm>
            <a:off x="2089772" y="1439382"/>
            <a:ext cx="3644539" cy="50995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840" y="1439382"/>
            <a:ext cx="4124509" cy="509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0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2042" y="418956"/>
            <a:ext cx="4457992" cy="832104"/>
          </a:xfrm>
        </p:spPr>
        <p:txBody>
          <a:bodyPr>
            <a:normAutofit/>
          </a:bodyPr>
          <a:lstStyle/>
          <a:p>
            <a:pPr algn="ctr"/>
            <a:r>
              <a:rPr lang="ar-AE" sz="1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ضع علامة صح على الاصغر 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7" t="14777" r="7064" b="9687"/>
          <a:stretch/>
        </p:blipFill>
        <p:spPr>
          <a:xfrm>
            <a:off x="4037917" y="1290417"/>
            <a:ext cx="4206241" cy="524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42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2042" y="418956"/>
            <a:ext cx="4457992" cy="832104"/>
          </a:xfrm>
        </p:spPr>
        <p:txBody>
          <a:bodyPr>
            <a:normAutofit/>
          </a:bodyPr>
          <a:lstStyle/>
          <a:p>
            <a:pPr algn="ctr"/>
            <a:r>
              <a:rPr lang="ar-AE" sz="1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سمي المفاهيم الموجودة في الصور ( كبير وصغير )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5" t="3372" r="54399" b="4576"/>
          <a:stretch/>
        </p:blipFill>
        <p:spPr>
          <a:xfrm>
            <a:off x="3528466" y="1700711"/>
            <a:ext cx="1841863" cy="46242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4" t="3372" r="5256" b="4576"/>
          <a:stretch/>
        </p:blipFill>
        <p:spPr>
          <a:xfrm>
            <a:off x="6794181" y="1732098"/>
            <a:ext cx="1974669" cy="462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50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0724" y="516834"/>
            <a:ext cx="4318507" cy="773982"/>
          </a:xfrm>
        </p:spPr>
        <p:txBody>
          <a:bodyPr>
            <a:normAutofit/>
          </a:bodyPr>
          <a:lstStyle/>
          <a:p>
            <a:pPr algn="ctr"/>
            <a:r>
              <a:rPr lang="ar-AE" sz="1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وصل بين الصور   جسب مغهوم كبير وصغير 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5" b="4887"/>
          <a:stretch/>
        </p:blipFill>
        <p:spPr>
          <a:xfrm>
            <a:off x="3580312" y="1536777"/>
            <a:ext cx="4708736" cy="494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4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2144" y="206734"/>
            <a:ext cx="3427960" cy="659958"/>
          </a:xfrm>
        </p:spPr>
        <p:txBody>
          <a:bodyPr>
            <a:normAutofit/>
          </a:bodyPr>
          <a:lstStyle/>
          <a:p>
            <a:pPr algn="ctr"/>
            <a:r>
              <a:rPr lang="ar-AE" sz="1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ضع علامة عند الاختيار الصحيح  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472" y="1240696"/>
            <a:ext cx="5261304" cy="548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6098" y="336834"/>
            <a:ext cx="3427960" cy="561663"/>
          </a:xfrm>
        </p:spPr>
        <p:txBody>
          <a:bodyPr>
            <a:normAutofit/>
          </a:bodyPr>
          <a:lstStyle/>
          <a:p>
            <a:pPr algn="ctr"/>
            <a:r>
              <a:rPr lang="ar-AE" sz="1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لون الصورة التي تدل على مفهوم أصغر 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" t="19994" r="2705" b="1982"/>
          <a:stretch/>
        </p:blipFill>
        <p:spPr>
          <a:xfrm>
            <a:off x="1499099" y="1374714"/>
            <a:ext cx="4549004" cy="500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3" b="3749"/>
          <a:stretch/>
        </p:blipFill>
        <p:spPr>
          <a:xfrm>
            <a:off x="6396752" y="1374714"/>
            <a:ext cx="4427696" cy="4928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5737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6098" y="336834"/>
            <a:ext cx="3427960" cy="561663"/>
          </a:xfrm>
        </p:spPr>
        <p:txBody>
          <a:bodyPr>
            <a:normAutofit/>
          </a:bodyPr>
          <a:lstStyle/>
          <a:p>
            <a:pPr algn="ctr"/>
            <a:r>
              <a:rPr lang="ar-AE" sz="1600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لون الصورة التي تدل على مفهوم </a:t>
            </a:r>
            <a:r>
              <a:rPr lang="ar-AE" sz="1600" dirty="0" smtClean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أكبر 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4" t="20355" r="5680" b="7084"/>
          <a:stretch/>
        </p:blipFill>
        <p:spPr>
          <a:xfrm>
            <a:off x="1508946" y="1150165"/>
            <a:ext cx="4443771" cy="5434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4" t="13486" r="4134" b="3886"/>
          <a:stretch/>
        </p:blipFill>
        <p:spPr>
          <a:xfrm>
            <a:off x="6237699" y="1150165"/>
            <a:ext cx="4443771" cy="5388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883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6098" y="336834"/>
            <a:ext cx="3427960" cy="561663"/>
          </a:xfrm>
        </p:spPr>
        <p:txBody>
          <a:bodyPr>
            <a:normAutofit/>
          </a:bodyPr>
          <a:lstStyle/>
          <a:p>
            <a:pPr algn="ctr"/>
            <a:r>
              <a:rPr lang="ar-AE" sz="1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لون الصورة واذكر المفهوم ( كبير وصغير )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5" b="44912"/>
          <a:stretch/>
        </p:blipFill>
        <p:spPr>
          <a:xfrm>
            <a:off x="1735796" y="1894114"/>
            <a:ext cx="4637568" cy="407821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76" b="2781"/>
          <a:stretch/>
        </p:blipFill>
        <p:spPr>
          <a:xfrm>
            <a:off x="6533508" y="1894114"/>
            <a:ext cx="4516491" cy="407821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73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106" y="205069"/>
            <a:ext cx="3427960" cy="561663"/>
          </a:xfrm>
        </p:spPr>
        <p:txBody>
          <a:bodyPr>
            <a:normAutofit/>
          </a:bodyPr>
          <a:lstStyle/>
          <a:p>
            <a:pPr algn="ctr"/>
            <a:r>
              <a:rPr lang="ar-AE" sz="1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اختار مفهوم أكبر و أصغر من بين المفاهيم المختلفة 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" t="12251" r="1400" b="4335"/>
          <a:stretch/>
        </p:blipFill>
        <p:spPr>
          <a:xfrm>
            <a:off x="3735976" y="1240970"/>
            <a:ext cx="4087597" cy="52979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0475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926184"/>
              </p:ext>
            </p:extLst>
          </p:nvPr>
        </p:nvGraphicFramePr>
        <p:xfrm>
          <a:off x="154004" y="224444"/>
          <a:ext cx="11906451" cy="65121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3704">
                  <a:extLst>
                    <a:ext uri="{9D8B030D-6E8A-4147-A177-3AD203B41FA5}">
                      <a16:colId xmlns:a16="http://schemas.microsoft.com/office/drawing/2014/main" val="2032493190"/>
                    </a:ext>
                  </a:extLst>
                </a:gridCol>
                <a:gridCol w="2918797">
                  <a:extLst>
                    <a:ext uri="{9D8B030D-6E8A-4147-A177-3AD203B41FA5}">
                      <a16:colId xmlns:a16="http://schemas.microsoft.com/office/drawing/2014/main" val="4078435238"/>
                    </a:ext>
                  </a:extLst>
                </a:gridCol>
                <a:gridCol w="1275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249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 err="1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المراجعة:أ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 </a:t>
                      </a: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جمعه شعيب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الإعداد 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:أ.إيناس أنور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/ أ.ختام فاروق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A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إختيار الأدوات التي تعبر عن المفاهيم التالية : كبير وصغير 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رقم الهدف :(</a:t>
                      </a:r>
                      <a:r>
                        <a:rPr lang="en-US" sz="1200" b="1" i="0" u="none" strike="noStrike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1146</a:t>
                      </a:r>
                      <a:r>
                        <a:rPr lang="ar-AE" sz="1200" b="1" i="0" u="none" strike="noStrike" baseline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r>
                        <a:rPr lang="ar-AE" sz="1200" b="1" i="0" u="none" strike="noStrike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</a:p>
                    <a:p>
                      <a:pPr algn="ctr" rtl="1" fontAlgn="ctr"/>
                      <a:endParaRPr lang="ar-AE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40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الفئة العمرية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6 – 7 سنوات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مستوى الشدة</a:t>
                      </a:r>
                      <a:r>
                        <a:rPr lang="ar-AE" sz="1200" b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متوسطة 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الإعاقة : 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الإعاقة </a:t>
                      </a: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الذهنية</a:t>
                      </a:r>
                      <a:r>
                        <a:rPr lang="en-US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628275"/>
                  </a:ext>
                </a:extLst>
              </a:tr>
              <a:tr h="5568603">
                <a:tc gridSpan="3"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قصة  :  ملابس خليفة</a:t>
                      </a:r>
                    </a:p>
                    <a:p>
                      <a:pPr algn="r" rtl="1"/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حمد وخليفة أخوان: بينهما فارق في العمر ثلاث سنوات ، فحمد الأخ الأكبر عمره تسع سنوات ، وخليفة الأخ الأصغر عمره ست سنوات ، </a:t>
                      </a:r>
                    </a:p>
                    <a:p>
                      <a:pPr algn="r" rtl="1"/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يحبان دائما إرتداء ملابس متشابهة ، فأمهما تشتري لهما نفس الملابس كل على مقاسه ، أرادا أن يذهبا لزيارة الجدة ، ذهب خليفة إلى غرفته لارتداء ملابسه،</a:t>
                      </a:r>
                    </a:p>
                    <a:p>
                      <a:pPr algn="r" rtl="1"/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وبعد خمس دقائق خرج من غرفته وهو يبكي ويصيح لقد أصبحت ملابسي كبيرة ، تعالت أصوات ضحكات الأم  والأب وخليفة وقال الأب الملابس لا تكبر يا بني ، </a:t>
                      </a:r>
                    </a:p>
                    <a:p>
                      <a:pPr algn="r" rtl="1"/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وقالت الأم لقد ارتديت ملابس خليفة يا صغيري. </a:t>
                      </a:r>
                    </a:p>
                    <a:p>
                      <a:pPr algn="r" rtl="1"/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en-US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الأنشطة الصفية: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أنشطة تدريب الطالب على تمييز الأشياء ذات الحجم الأكبر من بين مجموعة أشياء.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أنشطة تدريب الطالب على تمييز الأشياء ذات الحجم الأصغر من بين مجموعة الأشياء.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أنشطة تدريب الطالب على تصنيف الأشياء في مجموعتين(كبير وصغير).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تنفيذ أوراق عمل مختلفة تساعد على ترسيخ مفهوم صغير وكبير.</a:t>
                      </a: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01CF-05FC-40DD-9306-5E37CEF60A8F}" type="datetime3">
              <a:rPr lang="en-US" smtClean="0"/>
              <a:t>23 August 2020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7"/>
          <a:stretch/>
        </p:blipFill>
        <p:spPr>
          <a:xfrm>
            <a:off x="707572" y="1567543"/>
            <a:ext cx="2754102" cy="27693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28" y="4161270"/>
            <a:ext cx="2841171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1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60326">
            <a:off x="456499" y="1022588"/>
            <a:ext cx="3933620" cy="734415"/>
          </a:xfrm>
        </p:spPr>
        <p:txBody>
          <a:bodyPr>
            <a:normAutofit/>
          </a:bodyPr>
          <a:lstStyle/>
          <a:p>
            <a:pPr algn="ctr" rtl="1"/>
            <a:r>
              <a:rPr lang="ar-AE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AE" sz="1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إختيار </a:t>
            </a:r>
            <a:r>
              <a:rPr lang="ar-AE" sz="1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الأدوات التي تعبر عن المفاهيم التالية : كبير وصغير 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AE" sz="1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نقاط مهمة في  الحصة الدرسية</a:t>
            </a:r>
            <a:endParaRPr lang="ar-AE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r" rtl="1"/>
            <a:r>
              <a:rPr lang="ar-AE" sz="1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.تحفيز الطالب على التفاعل مع المعلمة.</a:t>
            </a:r>
            <a:endParaRPr lang="ar-AE" sz="1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AE" sz="1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 مراعاة الفروق الفردية للحالات وإن تشابهت نسبة الذكاء والتقييم.</a:t>
            </a:r>
            <a:endParaRPr lang="ar-AE" sz="1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AE" sz="1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.إعطاء كل طالب حقه من الحصة .</a:t>
            </a:r>
            <a:endParaRPr lang="ar-AE" sz="1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AE" sz="1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 تقسيم الحصة إلى عمل جماعي وفردي .</a:t>
            </a:r>
          </a:p>
          <a:p>
            <a:pPr algn="r" rtl="1"/>
            <a:r>
              <a:rPr lang="ar-AE" sz="1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يمكن الدمج بين الأساليب لتحقيق أقصى فائدة ممكنة.</a:t>
            </a:r>
            <a:endParaRPr lang="ar-AE" sz="1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C8B885F2-2AC2-46A9-9D9B-71123D1A1F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0000">
            <a:off x="6616346" y="955860"/>
            <a:ext cx="4260808" cy="407907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B7AE-9453-41D7-AC83-A2E65FBBCAE4}" type="datetime3">
              <a:rPr lang="en-US" noProof="0" smtClean="0"/>
              <a:t>23 August 2020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8130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500595"/>
              </p:ext>
            </p:extLst>
          </p:nvPr>
        </p:nvGraphicFramePr>
        <p:xfrm>
          <a:off x="136479" y="-419745"/>
          <a:ext cx="11943226" cy="6788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3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208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إختيار الأدوات التي تعبر عن المفاهيم التالية : كبير وصغير </a:t>
                      </a:r>
                      <a:endParaRPr lang="ar-AE" sz="12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872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</a:t>
                      </a:r>
                      <a:r>
                        <a:rPr lang="ar-SA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نشطه</a:t>
                      </a:r>
                      <a:r>
                        <a:rPr lang="ar-SA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مهارية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40894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SA" sz="14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</a:t>
                      </a:r>
                      <a:r>
                        <a:rPr lang="ar-AE" sz="14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أن</a:t>
                      </a:r>
                      <a:r>
                        <a:rPr lang="ar-SA" sz="14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شطه </a:t>
                      </a:r>
                      <a:r>
                        <a:rPr lang="ar-SA" sz="14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الصفية </a:t>
                      </a:r>
                      <a:r>
                        <a:rPr lang="ar-AE" sz="14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</a:t>
                      </a:r>
                      <a:endParaRPr lang="en-US" sz="1400" b="1" u="none" baseline="0" dirty="0" smtClean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ar-AE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/>
                          <a:ea typeface="+mn-ea"/>
                          <a:cs typeface="Sakkal Majalla"/>
                        </a:rPr>
                        <a:t>عرض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/>
                          <a:ea typeface="+mn-ea"/>
                          <a:cs typeface="Sakkal Majalla"/>
                        </a:rPr>
                        <a:t>  </a:t>
                      </a:r>
                      <a:r>
                        <a:rPr kumimoji="0" lang="ar-AE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/>
                          <a:ea typeface="+mn-ea"/>
                          <a:cs typeface="Sakkal Majalla"/>
                        </a:rPr>
                        <a:t>فيديو تعليمي عن مفهوم كبير وصغير .</a:t>
                      </a:r>
                      <a:endParaRPr kumimoji="0" 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/>
                        <a:ea typeface="+mn-ea"/>
                        <a:cs typeface="Sakkal Majalla"/>
                      </a:endParaRP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0" 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/>
                        <a:ea typeface="+mn-ea"/>
                        <a:cs typeface="Sakkal Majalla"/>
                      </a:endParaRP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ar-AE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/>
                          <a:ea typeface="+mn-ea"/>
                          <a:cs typeface="Sakkal Majalla"/>
                        </a:rPr>
                        <a:t>اغاني ترفيهية عن مفهوم كبير وصغير .</a:t>
                      </a:r>
                      <a:endParaRPr kumimoji="0" 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/>
                        <a:ea typeface="+mn-ea"/>
                        <a:cs typeface="Sakkal Majalla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/>
                        <a:ea typeface="+mn-ea"/>
                        <a:cs typeface="Sakkal Majalla"/>
                      </a:endParaRP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endParaRPr lang="en-GB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r>
                        <a:rPr lang="en-US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  <a:hlinkClick r:id="rId3"/>
                        </a:rPr>
                        <a:t>https://www.youtube.com/watch?v=APCN6W604kM</a:t>
                      </a:r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اغنية كفي صغير وقلبي كبير </a:t>
                      </a: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r>
                        <a:rPr lang="en-US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  <a:hlinkClick r:id="rId4"/>
                        </a:rPr>
                        <a:t>https://www.youtube.com/watch?v=0AjT5XTWmEw</a:t>
                      </a:r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قصة  موستي (كبير وصغير )</a:t>
                      </a: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r>
                        <a:rPr lang="en-US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  <a:hlinkClick r:id="rId5"/>
                        </a:rPr>
                        <a:t>https://www.youtube.com/watch?v=wg8gxg2wCOQ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r>
                        <a:rPr lang="en-US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  <a:hlinkClick r:id="rId6"/>
                        </a:rPr>
                        <a:t>https://www.youtube.com/watch?v=EURqZWqoW_w</a:t>
                      </a:r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تعليم مفهوم كبير وصغير </a:t>
                      </a:r>
                      <a:endParaRPr lang="ar-SA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en-US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  <a:hlinkClick r:id="rId7"/>
                        </a:rPr>
                        <a:t>https://www.youtube.com/watch?v=XAMtgyiUhIo&amp;vl=ar</a:t>
                      </a:r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en-US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  <a:hlinkClick r:id="rId8"/>
                        </a:rPr>
                        <a:t>https://www.youtube.com/watch?v=OtigY6XCE7U</a:t>
                      </a:r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en-US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  <a:hlinkClick r:id="rId9"/>
                        </a:rPr>
                        <a:t>https://www.youtube.com/watch?v=5kug3Q1F3BQ</a:t>
                      </a:r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en-US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  <a:hlinkClick r:id="rId10"/>
                        </a:rPr>
                        <a:t>https://www.youtube.com/watch?v=uo1UR-NVo-k</a:t>
                      </a:r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BA5E-4532-4792-A258-A0D67C635858}" type="datetime3">
              <a:rPr lang="en-US" smtClean="0"/>
              <a:t>23 August 2020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6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AE" sz="1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نشاط فن </a:t>
            </a:r>
            <a: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توزيع القطن مختلف الاحجام ووضع الكبير مع بعض والصفير مع بعض </a:t>
            </a:r>
            <a:b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3"/>
          <a:stretch/>
        </p:blipFill>
        <p:spPr>
          <a:xfrm>
            <a:off x="1860586" y="1327066"/>
            <a:ext cx="2857500" cy="325698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8080248" y="1446798"/>
            <a:ext cx="2991394" cy="3137253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22871" y="2048702"/>
            <a:ext cx="2552592" cy="241561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091749" y="957734"/>
            <a:ext cx="901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1200" b="1" dirty="0" smtClean="0"/>
              <a:t>كبير </a:t>
            </a:r>
            <a:r>
              <a:rPr lang="ar-AE" dirty="0" smtClean="0"/>
              <a:t> 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65222" y="1458547"/>
            <a:ext cx="831669" cy="382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1200" b="1" dirty="0" smtClean="0"/>
              <a:t>صغير </a:t>
            </a:r>
            <a:r>
              <a:rPr lang="ar-AE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83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4193" y="1584506"/>
            <a:ext cx="4685739" cy="832104"/>
          </a:xfrm>
        </p:spPr>
        <p:txBody>
          <a:bodyPr>
            <a:normAutofit/>
          </a:bodyPr>
          <a:lstStyle/>
          <a:p>
            <a:pPr algn="ctr"/>
            <a:r>
              <a:rPr lang="ar-AE" sz="1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نشاط موسيقي/أغنية كبير وصغير </a:t>
            </a:r>
            <a:br>
              <a:rPr lang="ar-AE" sz="1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92873" y="3309648"/>
            <a:ext cx="344838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2"/>
              </a:rPr>
              <a:t>https://</a:t>
            </a:r>
            <a:r>
              <a:rPr lang="en-US" sz="1200" dirty="0" smtClean="0">
                <a:hlinkClick r:id="rId2"/>
              </a:rPr>
              <a:t>www.youtube.com/watch?v=h_7wV1OzTX8</a:t>
            </a:r>
            <a:endParaRPr lang="ar-AE" sz="1200" dirty="0" smtClean="0"/>
          </a:p>
          <a:p>
            <a:endParaRPr lang="ar-AE" sz="1200" dirty="0" smtClean="0"/>
          </a:p>
          <a:p>
            <a:r>
              <a:rPr lang="en-US" sz="1200" dirty="0">
                <a:hlinkClick r:id="rId3"/>
              </a:rPr>
              <a:t>https://</a:t>
            </a:r>
            <a:r>
              <a:rPr lang="en-US" sz="1200" dirty="0" smtClean="0">
                <a:hlinkClick r:id="rId3"/>
              </a:rPr>
              <a:t>www.youtube.com/watch?v=HKev6QbYTVM</a:t>
            </a:r>
            <a:endParaRPr lang="ar-AE" sz="1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03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797603"/>
              </p:ext>
            </p:extLst>
          </p:nvPr>
        </p:nvGraphicFramePr>
        <p:xfrm>
          <a:off x="180109" y="276529"/>
          <a:ext cx="11804073" cy="62621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33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0904">
                <a:tc>
                  <a:txBody>
                    <a:bodyPr/>
                    <a:lstStyle/>
                    <a:p>
                      <a:pPr algn="r" rtl="1"/>
                      <a:r>
                        <a:rPr lang="ar-AE" sz="14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 الدراسية: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إختيار الأدوات التي تعبر عن المفاهيم التالية : كبير وصغير .</a:t>
                      </a:r>
                    </a:p>
                    <a:p>
                      <a:pPr algn="r" rtl="1"/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          أهداف أخرى: 1- زيادة المحصول اللغوي لدى الطالب 2- تنمية المهارات الحركية الصغرى  3- تنمية مهارات التصنيف والتمييز.  </a:t>
                      </a:r>
                    </a:p>
                    <a:p>
                      <a:pPr algn="r" rtl="1"/>
                      <a:endParaRPr lang="ar-AE" sz="1200" b="1" u="none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400" b="1" u="none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التهيئة للحصة (إلقاء التحية ، السلام على الطلاب ، التذكير بما تم تعلمه في الحصة السابقة).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عرض فيديو خاص بالدرس.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تدريبات التصنيف والفرز  للأشياء في مجموعات.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يبتكر المدرس أنشطة وتمارين إضافية.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u="none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4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الرياضي </a:t>
                      </a:r>
                      <a:r>
                        <a:rPr lang="en-GB" sz="14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</a:t>
                      </a:r>
                      <a:r>
                        <a:rPr lang="ar-AE" sz="14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يلعب المعلم مع الطلاب لعبة الكرات مختلفة الأحجام – عمل فريقين  ، فريق يجمع الكرات الكبيرة وفريق يجمع الكرات الصغيرة  </a:t>
                      </a:r>
                    </a:p>
                    <a:p>
                      <a:pPr algn="r" rtl="1"/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من اسرع فريق في تجميع الكرات من الارض ووضعها في السلة.</a:t>
                      </a:r>
                    </a:p>
                    <a:p>
                      <a:pPr algn="r" rtl="1"/>
                      <a:endParaRPr lang="en-US" sz="1200" b="1" u="none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4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الفني:</a:t>
                      </a:r>
                    </a:p>
                    <a:p>
                      <a:pPr algn="r" rtl="1"/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تلوين صور   للأ شياء بأحجام مختلفة كبير وصغير  ، أو توزيع القطن الكبير مع بعض والصغير مع بعض .</a:t>
                      </a:r>
                    </a:p>
                    <a:p>
                      <a:pPr algn="r" rtl="1"/>
                      <a:r>
                        <a:rPr lang="ar-AE" sz="14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الموسيقى: </a:t>
                      </a:r>
                    </a:p>
                    <a:p>
                      <a:pPr algn="r" rtl="1"/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اغاني عن مفهوم كبير وصغير 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4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دليل </a:t>
                      </a: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للمعلم</a:t>
                      </a:r>
                    </a:p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92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يحرص الوالدين في المنزل على ترسيخ مفهوم كبير وصغير من خلال تعامل ابنهم مع الأشياء المختلفة في المنزل الفواكه الألعاب الأدوات بالإضافة إلى مقارنة أفراد الأسرة ببعضهم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تدرب الاسرة داخل البيت الطالب على مفهوم كبير وصغير من خلال جعله تسمية الاشياء الموجودة داخل المنزل مثل كرة صغيرة ، تفاحة كبيرة ، تلفزيون كبير ، وايضا ممكن جعله يوزع الاشياء الى صغير وكبير مثل الالعاب يضع الالعاب الكبيرة مع بعض والصغيرة مع بعض .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الواجب المنزلي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9971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مجموعة تدريبات على الآيباد  ،  سمارت بورد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تعيم مفهوم كبير وصغير  من خلال الايباد .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وضع إشارة صح وإشارة خطأ على عدد من الصور حسب مفهوم كبير وصغير .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تمارين </a:t>
                      </a:r>
                      <a:r>
                        <a:rPr lang="ar-AE" sz="14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إلكترونية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302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متوسط:  </a:t>
                      </a:r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 يمسك الطالب الشكل الكبير </a:t>
                      </a:r>
                      <a:r>
                        <a:rPr lang="ar-AE" sz="1200" b="1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</a:t>
                      </a:r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   </a:t>
                      </a:r>
                      <a:r>
                        <a:rPr lang="ar-AE" sz="1200" b="1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جيد: </a:t>
                      </a:r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 يشير  الى الكبير والصغير      </a:t>
                      </a:r>
                      <a:r>
                        <a:rPr lang="ar-AE" sz="1200" b="1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مرتفع: </a:t>
                      </a:r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 يشمي الشكل الكبير والصغير .</a:t>
                      </a:r>
                    </a:p>
                    <a:p>
                      <a:pPr algn="r" rtl="1"/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التقييم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9267-0502-414C-ADC8-E730C18BC296}" type="datetime3">
              <a:rPr lang="en-US" smtClean="0"/>
              <a:t>23 August 2020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7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68" y="1345473"/>
            <a:ext cx="2331863" cy="174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0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1940" y="442810"/>
            <a:ext cx="3228228" cy="702178"/>
          </a:xfrm>
        </p:spPr>
        <p:txBody>
          <a:bodyPr>
            <a:normAutofit/>
          </a:bodyPr>
          <a:lstStyle/>
          <a:p>
            <a:pPr algn="ctr"/>
            <a:r>
              <a:rPr lang="ar-AE" sz="1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ضع علامة صح عند الكرة الكبيرة 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" t="17766" r="3161" b="4308"/>
          <a:stretch/>
        </p:blipFill>
        <p:spPr>
          <a:xfrm>
            <a:off x="3095898" y="1443885"/>
            <a:ext cx="4781006" cy="509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74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312" y="432587"/>
            <a:ext cx="3189421" cy="726032"/>
          </a:xfrm>
        </p:spPr>
        <p:txBody>
          <a:bodyPr>
            <a:normAutofit/>
          </a:bodyPr>
          <a:lstStyle/>
          <a:p>
            <a:pPr algn="ctr"/>
            <a:r>
              <a:rPr lang="ar-AE" sz="1600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ضع علامة صح عند </a:t>
            </a:r>
            <a:r>
              <a:rPr lang="ar-AE" sz="1600" dirty="0" smtClean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الاشياء الصغيرة 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1" b="4769"/>
          <a:stretch/>
        </p:blipFill>
        <p:spPr>
          <a:xfrm>
            <a:off x="3155043" y="1336853"/>
            <a:ext cx="5205186" cy="524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18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0A00B7A297B40A126585C06040BF9" ma:contentTypeVersion="13" ma:contentTypeDescription="Create a new document." ma:contentTypeScope="" ma:versionID="e211a196983eb4ca7a51c67aa200c8b9">
  <xsd:schema xmlns:xsd="http://www.w3.org/2001/XMLSchema" xmlns:xs="http://www.w3.org/2001/XMLSchema" xmlns:p="http://schemas.microsoft.com/office/2006/metadata/properties" xmlns:ns3="0860e916-1933-4f54-bf75-902e7a9d18bb" xmlns:ns4="c1803469-1359-4921-b8b2-4aa11e6de6e4" targetNamespace="http://schemas.microsoft.com/office/2006/metadata/properties" ma:root="true" ma:fieldsID="fbe2735384649c69160ac846166d8c23" ns3:_="" ns4:_="">
    <xsd:import namespace="0860e916-1933-4f54-bf75-902e7a9d18bb"/>
    <xsd:import namespace="c1803469-1359-4921-b8b2-4aa11e6de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e916-1933-4f54-bf75-902e7a9d1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03469-1359-4921-b8b2-4aa11e6de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5E79A6E-C66F-474D-AEC3-AC8B4C5AC1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60e916-1933-4f54-bf75-902e7a9d18bb"/>
    <ds:schemaRef ds:uri="c1803469-1359-4921-b8b2-4aa11e6de6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EED42B-3B47-45C2-9F50-0B4533C0F1E3}">
  <ds:schemaRefs>
    <ds:schemaRef ds:uri="http://schemas.microsoft.com/office/2006/documentManagement/types"/>
    <ds:schemaRef ds:uri="0860e916-1933-4f54-bf75-902e7a9d18bb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c1803469-1359-4921-b8b2-4aa11e6de6e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736</Words>
  <Application>Microsoft Office PowerPoint</Application>
  <PresentationFormat>Widescreen</PresentationFormat>
  <Paragraphs>135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Franklin Gothic Book</vt:lpstr>
      <vt:lpstr>Sakkal Majalla</vt:lpstr>
      <vt:lpstr>Office Theme</vt:lpstr>
      <vt:lpstr>1_Office Theme</vt:lpstr>
      <vt:lpstr>إختيار الأدوات التي تعبر عن المفاهيم التالية : كبير وصغير </vt:lpstr>
      <vt:lpstr>PowerPoint Presentation</vt:lpstr>
      <vt:lpstr> إختيار الأدوات التي تعبر عن المفاهيم التالية : كبير وصغير </vt:lpstr>
      <vt:lpstr>PowerPoint Presentation</vt:lpstr>
      <vt:lpstr>نشاط فن  توزيع القطن مختلف الاحجام ووضع الكبير مع بعض والصفير مع بعض  </vt:lpstr>
      <vt:lpstr>نشاط موسيقي/أغنية كبير وصغير  </vt:lpstr>
      <vt:lpstr>PowerPoint Presentation</vt:lpstr>
      <vt:lpstr>ضع علامة صح عند الكرة الكبيرة </vt:lpstr>
      <vt:lpstr>ضع علامة صح عند  الاشياء الصغيرة </vt:lpstr>
      <vt:lpstr>ضع علامة صح على الأكبر </vt:lpstr>
      <vt:lpstr>ضع علامة صح على الاصغر </vt:lpstr>
      <vt:lpstr>سمي المفاهيم الموجودة في الصور ( كبير وصغير )</vt:lpstr>
      <vt:lpstr>وصل بين الصور   جسب مغهوم كبير وصغير </vt:lpstr>
      <vt:lpstr>ضع علامة عند الاختيار الصحيح  </vt:lpstr>
      <vt:lpstr>لون الصورة التي تدل على مفهوم أصغر </vt:lpstr>
      <vt:lpstr>لون الصورة التي تدل على مفهوم أكبر </vt:lpstr>
      <vt:lpstr>لون الصورة واذكر المفهوم ( كبير وصغير )</vt:lpstr>
      <vt:lpstr>اختار مفهوم أكبر و أصغر من بين المفاهيم المختلفة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 الرئيسي للهدف</dc:title>
  <dc:creator>NADYAH NASSER ALKAABI</dc:creator>
  <cp:lastModifiedBy>JUMAH SHUAIB MUSTAFA</cp:lastModifiedBy>
  <cp:revision>88</cp:revision>
  <dcterms:created xsi:type="dcterms:W3CDTF">2020-07-26T19:33:45Z</dcterms:created>
  <dcterms:modified xsi:type="dcterms:W3CDTF">2020-08-23T13:29:24Z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0x01010020F0A00B7A297B40A126585C06040BF9</vt:lpwstr>
  </property>
</Properties>
</file>