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20"/>
  </p:notesMasterIdLst>
  <p:sldIdLst>
    <p:sldId id="267" r:id="rId6"/>
    <p:sldId id="257" r:id="rId7"/>
    <p:sldId id="268" r:id="rId8"/>
    <p:sldId id="258" r:id="rId9"/>
    <p:sldId id="285" r:id="rId10"/>
    <p:sldId id="269" r:id="rId11"/>
    <p:sldId id="270" r:id="rId12"/>
    <p:sldId id="288" r:id="rId13"/>
    <p:sldId id="274" r:id="rId14"/>
    <p:sldId id="275" r:id="rId15"/>
    <p:sldId id="279" r:id="rId16"/>
    <p:sldId id="287" r:id="rId17"/>
    <p:sldId id="290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ACE690-3EA1-48CC-85E1-E3F1EADFCAE6}" v="249" dt="2020-08-04T07:59:45.9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0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ETAM FAROUQ ATEYA AFANEH" userId="S::khatam.farouq@zho.gov.ae::bf284712-f2be-4b33-b024-10ab7e23cf7c" providerId="AD" clId="Web-{15ACE690-3EA1-48CC-85E1-E3F1EADFCAE6}"/>
    <pc:docChg chg="modSld sldOrd">
      <pc:chgData name="KHETAM FAROUQ ATEYA AFANEH" userId="S::khatam.farouq@zho.gov.ae::bf284712-f2be-4b33-b024-10ab7e23cf7c" providerId="AD" clId="Web-{15ACE690-3EA1-48CC-85E1-E3F1EADFCAE6}" dt="2020-08-04T07:59:45.967" v="241"/>
      <pc:docMkLst>
        <pc:docMk/>
      </pc:docMkLst>
      <pc:sldChg chg="modSp">
        <pc:chgData name="KHETAM FAROUQ ATEYA AFANEH" userId="S::khatam.farouq@zho.gov.ae::bf284712-f2be-4b33-b024-10ab7e23cf7c" providerId="AD" clId="Web-{15ACE690-3EA1-48CC-85E1-E3F1EADFCAE6}" dt="2020-08-04T07:40:07.739" v="55"/>
        <pc:sldMkLst>
          <pc:docMk/>
          <pc:sldMk cId="873815495" sldId="257"/>
        </pc:sldMkLst>
        <pc:graphicFrameChg chg="mod modGraphic">
          <ac:chgData name="KHETAM FAROUQ ATEYA AFANEH" userId="S::khatam.farouq@zho.gov.ae::bf284712-f2be-4b33-b024-10ab7e23cf7c" providerId="AD" clId="Web-{15ACE690-3EA1-48CC-85E1-E3F1EADFCAE6}" dt="2020-08-04T07:40:07.739" v="55"/>
          <ac:graphicFrameMkLst>
            <pc:docMk/>
            <pc:sldMk cId="873815495" sldId="257"/>
            <ac:graphicFrameMk id="3" creationId="{00000000-0000-0000-0000-000000000000}"/>
          </ac:graphicFrameMkLst>
        </pc:graphicFrameChg>
      </pc:sldChg>
      <pc:sldChg chg="modSp">
        <pc:chgData name="KHETAM FAROUQ ATEYA AFANEH" userId="S::khatam.farouq@zho.gov.ae::bf284712-f2be-4b33-b024-10ab7e23cf7c" providerId="AD" clId="Web-{15ACE690-3EA1-48CC-85E1-E3F1EADFCAE6}" dt="2020-08-04T07:41:15.614" v="73"/>
        <pc:sldMkLst>
          <pc:docMk/>
          <pc:sldMk cId="202964734" sldId="258"/>
        </pc:sldMkLst>
        <pc:graphicFrameChg chg="mod modGraphic">
          <ac:chgData name="KHETAM FAROUQ ATEYA AFANEH" userId="S::khatam.farouq@zho.gov.ae::bf284712-f2be-4b33-b024-10ab7e23cf7c" providerId="AD" clId="Web-{15ACE690-3EA1-48CC-85E1-E3F1EADFCAE6}" dt="2020-08-04T07:41:15.614" v="73"/>
          <ac:graphicFrameMkLst>
            <pc:docMk/>
            <pc:sldMk cId="202964734" sldId="258"/>
            <ac:graphicFrameMk id="3" creationId="{00000000-0000-0000-0000-000000000000}"/>
          </ac:graphicFrameMkLst>
        </pc:graphicFrameChg>
      </pc:sldChg>
      <pc:sldChg chg="modSp">
        <pc:chgData name="KHETAM FAROUQ ATEYA AFANEH" userId="S::khatam.farouq@zho.gov.ae::bf284712-f2be-4b33-b024-10ab7e23cf7c" providerId="AD" clId="Web-{15ACE690-3EA1-48CC-85E1-E3F1EADFCAE6}" dt="2020-08-04T07:53:49.328" v="100" actId="20577"/>
        <pc:sldMkLst>
          <pc:docMk/>
          <pc:sldMk cId="1637833104" sldId="269"/>
        </pc:sldMkLst>
        <pc:spChg chg="mod">
          <ac:chgData name="KHETAM FAROUQ ATEYA AFANEH" userId="S::khatam.farouq@zho.gov.ae::bf284712-f2be-4b33-b024-10ab7e23cf7c" providerId="AD" clId="Web-{15ACE690-3EA1-48CC-85E1-E3F1EADFCAE6}" dt="2020-08-04T07:53:49.328" v="100" actId="20577"/>
          <ac:spMkLst>
            <pc:docMk/>
            <pc:sldMk cId="1637833104" sldId="269"/>
            <ac:spMk id="2" creationId="{F845AB00-1C5C-4EB0-B93F-C03AB7A9BC6F}"/>
          </ac:spMkLst>
        </pc:spChg>
      </pc:sldChg>
      <pc:sldChg chg="modSp">
        <pc:chgData name="KHETAM FAROUQ ATEYA AFANEH" userId="S::khatam.farouq@zho.gov.ae::bf284712-f2be-4b33-b024-10ab7e23cf7c" providerId="AD" clId="Web-{15ACE690-3EA1-48CC-85E1-E3F1EADFCAE6}" dt="2020-08-04T07:54:33.422" v="164" actId="20577"/>
        <pc:sldMkLst>
          <pc:docMk/>
          <pc:sldMk cId="3087742726" sldId="274"/>
        </pc:sldMkLst>
        <pc:spChg chg="mod">
          <ac:chgData name="KHETAM FAROUQ ATEYA AFANEH" userId="S::khatam.farouq@zho.gov.ae::bf284712-f2be-4b33-b024-10ab7e23cf7c" providerId="AD" clId="Web-{15ACE690-3EA1-48CC-85E1-E3F1EADFCAE6}" dt="2020-08-04T07:54:33.422" v="164" actId="20577"/>
          <ac:spMkLst>
            <pc:docMk/>
            <pc:sldMk cId="3087742726" sldId="274"/>
            <ac:spMk id="2" creationId="{F845AB00-1C5C-4EB0-B93F-C03AB7A9BC6F}"/>
          </ac:spMkLst>
        </pc:spChg>
      </pc:sldChg>
      <pc:sldChg chg="modSp">
        <pc:chgData name="KHETAM FAROUQ ATEYA AFANEH" userId="S::khatam.farouq@zho.gov.ae::bf284712-f2be-4b33-b024-10ab7e23cf7c" providerId="AD" clId="Web-{15ACE690-3EA1-48CC-85E1-E3F1EADFCAE6}" dt="2020-08-04T07:58:12.936" v="238" actId="1076"/>
        <pc:sldMkLst>
          <pc:docMk/>
          <pc:sldMk cId="4258180227" sldId="275"/>
        </pc:sldMkLst>
        <pc:spChg chg="mod">
          <ac:chgData name="KHETAM FAROUQ ATEYA AFANEH" userId="S::khatam.farouq@zho.gov.ae::bf284712-f2be-4b33-b024-10ab7e23cf7c" providerId="AD" clId="Web-{15ACE690-3EA1-48CC-85E1-E3F1EADFCAE6}" dt="2020-08-04T07:57:53.249" v="233" actId="14100"/>
          <ac:spMkLst>
            <pc:docMk/>
            <pc:sldMk cId="4258180227" sldId="275"/>
            <ac:spMk id="2" creationId="{F845AB00-1C5C-4EB0-B93F-C03AB7A9BC6F}"/>
          </ac:spMkLst>
        </pc:spChg>
        <pc:picChg chg="mod">
          <ac:chgData name="KHETAM FAROUQ ATEYA AFANEH" userId="S::khatam.farouq@zho.gov.ae::bf284712-f2be-4b33-b024-10ab7e23cf7c" providerId="AD" clId="Web-{15ACE690-3EA1-48CC-85E1-E3F1EADFCAE6}" dt="2020-08-04T07:58:12.936" v="238" actId="1076"/>
          <ac:picMkLst>
            <pc:docMk/>
            <pc:sldMk cId="4258180227" sldId="275"/>
            <ac:picMk id="13" creationId="{00000000-0000-0000-0000-000000000000}"/>
          </ac:picMkLst>
        </pc:picChg>
      </pc:sldChg>
      <pc:sldChg chg="modSp ord">
        <pc:chgData name="KHETAM FAROUQ ATEYA AFANEH" userId="S::khatam.farouq@zho.gov.ae::bf284712-f2be-4b33-b024-10ab7e23cf7c" providerId="AD" clId="Web-{15ACE690-3EA1-48CC-85E1-E3F1EADFCAE6}" dt="2020-08-04T07:59:17.295" v="239"/>
        <pc:sldMkLst>
          <pc:docMk/>
          <pc:sldMk cId="3857370811" sldId="279"/>
        </pc:sldMkLst>
        <pc:spChg chg="mod">
          <ac:chgData name="KHETAM FAROUQ ATEYA AFANEH" userId="S::khatam.farouq@zho.gov.ae::bf284712-f2be-4b33-b024-10ab7e23cf7c" providerId="AD" clId="Web-{15ACE690-3EA1-48CC-85E1-E3F1EADFCAE6}" dt="2020-08-04T07:57:03.733" v="172" actId="20577"/>
          <ac:spMkLst>
            <pc:docMk/>
            <pc:sldMk cId="3857370811" sldId="279"/>
            <ac:spMk id="2" creationId="{F845AB00-1C5C-4EB0-B93F-C03AB7A9BC6F}"/>
          </ac:spMkLst>
        </pc:spChg>
      </pc:sldChg>
      <pc:sldChg chg="ord">
        <pc:chgData name="KHETAM FAROUQ ATEYA AFANEH" userId="S::khatam.farouq@zho.gov.ae::bf284712-f2be-4b33-b024-10ab7e23cf7c" providerId="AD" clId="Web-{15ACE690-3EA1-48CC-85E1-E3F1EADFCAE6}" dt="2020-08-04T07:59:31.795" v="240"/>
        <pc:sldMkLst>
          <pc:docMk/>
          <pc:sldMk cId="208833526" sldId="280"/>
        </pc:sldMkLst>
      </pc:sldChg>
      <pc:sldChg chg="addSp delSp modSp">
        <pc:chgData name="KHETAM FAROUQ ATEYA AFANEH" userId="S::khatam.farouq@zho.gov.ae::bf284712-f2be-4b33-b024-10ab7e23cf7c" providerId="AD" clId="Web-{15ACE690-3EA1-48CC-85E1-E3F1EADFCAE6}" dt="2020-08-04T07:45:51.831" v="79"/>
        <pc:sldMkLst>
          <pc:docMk/>
          <pc:sldMk cId="222622135" sldId="285"/>
        </pc:sldMkLst>
        <pc:picChg chg="mod">
          <ac:chgData name="KHETAM FAROUQ ATEYA AFANEH" userId="S::khatam.farouq@zho.gov.ae::bf284712-f2be-4b33-b024-10ab7e23cf7c" providerId="AD" clId="Web-{15ACE690-3EA1-48CC-85E1-E3F1EADFCAE6}" dt="2020-08-04T07:41:45.754" v="75" actId="1076"/>
          <ac:picMkLst>
            <pc:docMk/>
            <pc:sldMk cId="222622135" sldId="285"/>
            <ac:picMk id="4" creationId="{00000000-0000-0000-0000-000000000000}"/>
          </ac:picMkLst>
        </pc:picChg>
        <pc:picChg chg="add del mod">
          <ac:chgData name="KHETAM FAROUQ ATEYA AFANEH" userId="S::khatam.farouq@zho.gov.ae::bf284712-f2be-4b33-b024-10ab7e23cf7c" providerId="AD" clId="Web-{15ACE690-3EA1-48CC-85E1-E3F1EADFCAE6}" dt="2020-08-04T07:45:51.831" v="79"/>
          <ac:picMkLst>
            <pc:docMk/>
            <pc:sldMk cId="222622135" sldId="285"/>
            <ac:picMk id="5" creationId="{CC4D2079-48C1-4710-BC85-ECE0C1706214}"/>
          </ac:picMkLst>
        </pc:picChg>
        <pc:picChg chg="mod">
          <ac:chgData name="KHETAM FAROUQ ATEYA AFANEH" userId="S::khatam.farouq@zho.gov.ae::bf284712-f2be-4b33-b024-10ab7e23cf7c" providerId="AD" clId="Web-{15ACE690-3EA1-48CC-85E1-E3F1EADFCAE6}" dt="2020-08-04T07:45:49.487" v="78" actId="14100"/>
          <ac:picMkLst>
            <pc:docMk/>
            <pc:sldMk cId="222622135" sldId="285"/>
            <ac:picMk id="6" creationId="{00000000-0000-0000-0000-000000000000}"/>
          </ac:picMkLst>
        </pc:picChg>
      </pc:sldChg>
      <pc:sldChg chg="ord">
        <pc:chgData name="KHETAM FAROUQ ATEYA AFANEH" userId="S::khatam.farouq@zho.gov.ae::bf284712-f2be-4b33-b024-10ab7e23cf7c" providerId="AD" clId="Web-{15ACE690-3EA1-48CC-85E1-E3F1EADFCAE6}" dt="2020-08-04T07:59:45.967" v="241"/>
        <pc:sldMkLst>
          <pc:docMk/>
          <pc:sldMk cId="1477575837" sldId="2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23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824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23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23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23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23 August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23 August 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23 August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23 August 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23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23 August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23 August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6D05-D16B-4603-A323-876374AD20C5}" type="datetime3">
              <a:rPr lang="en-US" noProof="0" smtClean="0"/>
              <a:t>23 August 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967762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23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23 August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23 August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23 August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23 August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23 August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23 August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23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675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GHKAjUERa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youtube.com/watch?v=T2ch_jCTZrU" TargetMode="External"/><Relationship Id="rId5" Type="http://schemas.openxmlformats.org/officeDocument/2006/relationships/hyperlink" Target="https://www.youtube.com/watch?v=dLTS7nv24mM" TargetMode="External"/><Relationship Id="rId4" Type="http://schemas.openxmlformats.org/officeDocument/2006/relationships/hyperlink" Target="https://www.youtube.com/watch?v=L9YxLUZse1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GHKAjUERaM" TargetMode="Externa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in.it/6ycgPah" TargetMode="Externa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3730">
            <a:off x="600279" y="2038364"/>
            <a:ext cx="4373087" cy="3440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AE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إختيار الأدوات التي تعبر عن المفاهيم التالية : طويل وقصير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5629">
            <a:off x="5180013" y="5010868"/>
            <a:ext cx="914400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2951" y="458713"/>
            <a:ext cx="3521782" cy="726032"/>
          </a:xfrm>
        </p:spPr>
        <p:txBody>
          <a:bodyPr>
            <a:normAutofit/>
          </a:bodyPr>
          <a:lstStyle/>
          <a:p>
            <a:pPr algn="ctr"/>
            <a:r>
              <a:rPr lang="ar-AE" sz="1600" dirty="0">
                <a:latin typeface="Sakkal Majalla"/>
                <a:cs typeface="Sakkal Majalla"/>
              </a:rPr>
              <a:t>صنف مجموعة الأدوات داخل الفصل إلى طويل وقصير 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09734" y="3259677"/>
            <a:ext cx="1421673" cy="1346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29742" y="3259677"/>
            <a:ext cx="1421673" cy="1346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825" y="1337232"/>
            <a:ext cx="5199804" cy="468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8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097" y="336834"/>
            <a:ext cx="3796120" cy="561663"/>
          </a:xfrm>
        </p:spPr>
        <p:txBody>
          <a:bodyPr>
            <a:normAutofit/>
          </a:bodyPr>
          <a:lstStyle/>
          <a:p>
            <a:pPr algn="ctr"/>
            <a:r>
              <a:rPr lang="ar-AE" sz="1600" dirty="0">
                <a:latin typeface="Sakkal Majalla"/>
                <a:cs typeface="Sakkal Majalla"/>
              </a:rPr>
              <a:t>بعض الوسائل الممكن عملها داخل الفصل أو في البيت 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5"/>
          <a:stretch/>
        </p:blipFill>
        <p:spPr>
          <a:xfrm>
            <a:off x="8610600" y="2142842"/>
            <a:ext cx="2327747" cy="28085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208" y="4152445"/>
            <a:ext cx="2726085" cy="20990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138" y="2255620"/>
            <a:ext cx="2253763" cy="28085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593" y="1537163"/>
            <a:ext cx="2726085" cy="177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7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" t="3305" r="4613" b="8004"/>
          <a:stretch/>
        </p:blipFill>
        <p:spPr>
          <a:xfrm>
            <a:off x="8678091" y="2063930"/>
            <a:ext cx="2899955" cy="30044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289" y="2063930"/>
            <a:ext cx="2531402" cy="18993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872" r="13910" b="9367"/>
          <a:stretch/>
        </p:blipFill>
        <p:spPr>
          <a:xfrm>
            <a:off x="3751561" y="4250845"/>
            <a:ext cx="4438849" cy="21055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756" y="2642234"/>
            <a:ext cx="2466975" cy="18478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 txBox="1">
            <a:spLocks/>
          </p:cNvSpPr>
          <p:nvPr/>
        </p:nvSpPr>
        <p:spPr>
          <a:xfrm>
            <a:off x="3871903" y="287411"/>
            <a:ext cx="4318507" cy="77398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ar-AE" sz="1600" dirty="0" smtClean="0">
                <a:latin typeface="Sakkal Majalla"/>
                <a:cs typeface="Sakkal Majalla"/>
              </a:rPr>
              <a:t>ضع دائرة باللون الاحمر عند الأقصر  واللون الازرق عند الأطول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1856D5-BE1A-4E47-9885-97AF88ECB5AF}"/>
              </a:ext>
            </a:extLst>
          </p:cNvPr>
          <p:cNvSpPr/>
          <p:nvPr/>
        </p:nvSpPr>
        <p:spPr>
          <a:xfrm rot="5400000">
            <a:off x="1751465" y="915478"/>
            <a:ext cx="1750978" cy="29183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D4CA45-37B5-4280-A73E-5948E2FB3569}"/>
              </a:ext>
            </a:extLst>
          </p:cNvPr>
          <p:cNvSpPr/>
          <p:nvPr/>
        </p:nvSpPr>
        <p:spPr>
          <a:xfrm rot="5400000">
            <a:off x="2669822" y="546638"/>
            <a:ext cx="1013298" cy="29183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E5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57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 txBox="1">
            <a:spLocks/>
          </p:cNvSpPr>
          <p:nvPr/>
        </p:nvSpPr>
        <p:spPr>
          <a:xfrm>
            <a:off x="3873323" y="310708"/>
            <a:ext cx="4122691" cy="561663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نشاط داخل الفصل </a:t>
            </a:r>
            <a:br>
              <a:rPr kumimoji="0" lang="ar-AE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</a:br>
            <a:r>
              <a:rPr kumimoji="0" lang="ar-AE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ممكن اخذ طول الطلاب وعمل لوحة وتعليقها داخل الفصل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6515" t="10923" r="7496" b="16183"/>
          <a:stretch/>
        </p:blipFill>
        <p:spPr>
          <a:xfrm>
            <a:off x="4452037" y="1293541"/>
            <a:ext cx="2988528" cy="506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5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975" y="223013"/>
            <a:ext cx="4457992" cy="832104"/>
          </a:xfrm>
        </p:spPr>
        <p:txBody>
          <a:bodyPr>
            <a:normAutofit/>
          </a:bodyPr>
          <a:lstStyle/>
          <a:p>
            <a:pPr algn="ctr"/>
            <a:r>
              <a:rPr lang="ar-AE" sz="1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اعمل قلم ( طويل وقصير) من الورق والصقه 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87" y="1267098"/>
            <a:ext cx="5329644" cy="545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0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271174"/>
              </p:ext>
            </p:extLst>
          </p:nvPr>
        </p:nvGraphicFramePr>
        <p:xfrm>
          <a:off x="154004" y="224444"/>
          <a:ext cx="11906451" cy="6512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918797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27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49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 </a:t>
                      </a: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أ. جمعه شعيب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:أ.إيناس أنور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/ أ.ختام فاروق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إختيار الأدوات التي تعبر عن المفاهيم التالية : طويل </a:t>
                      </a:r>
                      <a:r>
                        <a:rPr lang="ar-A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وقصير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:(</a:t>
                      </a:r>
                      <a:r>
                        <a:rPr lang="en-US" sz="1200" b="1" i="0" u="none" strike="noStrike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1150</a:t>
                      </a:r>
                      <a:r>
                        <a:rPr lang="ar-AE" sz="1200" b="1" i="0" u="none" strike="noStrike" baseline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200" b="1" i="0" u="none" strike="noStrike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</a:p>
                    <a:p>
                      <a:pPr algn="ctr" rtl="1" fontAlgn="ctr"/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 7– 8سنوات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AE" sz="1200" b="1" dirty="0">
                          <a:latin typeface="Sakkal Majalla"/>
                          <a:cs typeface="Sakkal Majalla"/>
                        </a:rPr>
                        <a:t>مستوى الشدة: متوسطة 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الإعاقة الذهنية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قصة  :  </a:t>
                      </a: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دخل حمد إلى المطبخ ، وجد أمه تعد طعام الغداء فدار بينهما الحديث التالي</a:t>
                      </a: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حمد : ماذا تعدين لنا يا أمي ؟</a:t>
                      </a: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الأم:إنني أعد المعكرونة بالصلصة اللذيذة يا بني</a:t>
                      </a:r>
                    </a:p>
                    <a:p>
                      <a:pPr algn="r" rtl="1"/>
                      <a:r>
                        <a:rPr lang="ar-AE" sz="1200" b="1" baseline="0" dirty="0">
                          <a:latin typeface="Sakkal Majalla"/>
                          <a:cs typeface="Sakkal Majalla"/>
                        </a:rPr>
                        <a:t> حمد: أي نوع من المعكرونة تعدين  يا أمي  الطويلة أم القصيرة؟.</a:t>
                      </a: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الأم :  أنت أي نوع تفضل يابني؟ .</a:t>
                      </a:r>
                    </a:p>
                    <a:p>
                      <a:pPr algn="r" rtl="1"/>
                      <a:r>
                        <a:rPr lang="ar-AE" sz="1200" b="1" baseline="0" dirty="0">
                          <a:latin typeface="Sakkal Majalla"/>
                          <a:cs typeface="Sakkal Majalla"/>
                        </a:rPr>
                        <a:t>حمد : أفضل المعكرونة الطويلة يا أمي.</a:t>
                      </a: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ضحكت وقالت  : إذاً فأنا أعد لطفلي النوع الذي يفضله، هتف حمد : شكراً أمي الحبيبة.</a:t>
                      </a:r>
                      <a:endParaRPr lang="en-GB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الأنشطة الصفية: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أنشطة تدريب الطالب على فرز الأدوات الطويلة من بين مجموعة أدوات.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أنشطة تدريب الطالب على فرز الأدوات القصيرة من بين مجموعة أدوات.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أنشطة تدريب الطالب على تمييز الأطوال (طويل قصير)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تنفيذ أوراق عمل مختلفة تساعد على ترسيخ مفهو م طويل وقصير .</a:t>
                      </a: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23 August 2020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97" y="1451610"/>
            <a:ext cx="41148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60326">
            <a:off x="456499" y="1022588"/>
            <a:ext cx="3933620" cy="734415"/>
          </a:xfrm>
        </p:spPr>
        <p:txBody>
          <a:bodyPr>
            <a:normAutofit fontScale="90000"/>
          </a:bodyPr>
          <a:lstStyle/>
          <a:p>
            <a:pPr algn="ctr" rtl="1"/>
            <a:r>
              <a:rPr lang="ar-AE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AE" sz="1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إختيار الأدوات التي تعبر عن المفاهيم التالية : طويل وقصير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AE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نقاط مهمة في  الحصة الدرسية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r" rtl="1"/>
            <a:r>
              <a:rPr lang="ar-AE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.تحفيز الطالب على التفاعل مع المعلمة.</a:t>
            </a:r>
          </a:p>
          <a:p>
            <a:pPr algn="r" rtl="1"/>
            <a:r>
              <a:rPr lang="ar-AE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مراعاة الفروق الفردية للحالات وإن تشابهت نسبة الذكاء والتقييم.</a:t>
            </a:r>
          </a:p>
          <a:p>
            <a:pPr algn="r" rtl="1"/>
            <a:r>
              <a:rPr lang="ar-AE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.إعطاء كل طالب حقه من الحصة .</a:t>
            </a:r>
          </a:p>
          <a:p>
            <a:pPr algn="r" rtl="1"/>
            <a:r>
              <a:rPr lang="ar-AE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تقسيم الحصة إلى عمل جماعي وفردي .</a:t>
            </a:r>
          </a:p>
          <a:p>
            <a:pPr algn="r" rtl="1"/>
            <a:r>
              <a:rPr lang="ar-AE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يمكن الدمج بين الأساليب لتحقيق أقصى فائدة ممكنة.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9" b="3073"/>
          <a:stretch/>
        </p:blipFill>
        <p:spPr>
          <a:xfrm rot="720000">
            <a:off x="6901660" y="742425"/>
            <a:ext cx="3903013" cy="43826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B7AE-9453-41D7-AC83-A2E65FBBCAE4}" type="datetime3">
              <a:rPr lang="en-US" noProof="0" smtClean="0"/>
              <a:t>23 August 2020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13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032051"/>
              </p:ext>
            </p:extLst>
          </p:nvPr>
        </p:nvGraphicFramePr>
        <p:xfrm>
          <a:off x="136479" y="173255"/>
          <a:ext cx="11943226" cy="66154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إختيار الأدوات التي تعبر عن المفاهيم التالية : طويل وقصير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422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SA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نشطه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400" b="1" u="none" baseline="0" dirty="0" err="1">
                          <a:solidFill>
                            <a:srgbClr val="FF0000"/>
                          </a:solidFill>
                          <a:latin typeface="Sakkal Majalla"/>
                          <a:cs typeface="Sakkal Majalla"/>
                        </a:rPr>
                        <a:t>الأنشطه</a:t>
                      </a:r>
                      <a:r>
                        <a:rPr lang="ar-SA" sz="1400" b="1" u="none" baseline="0" dirty="0">
                          <a:solidFill>
                            <a:srgbClr val="FF0000"/>
                          </a:solidFill>
                          <a:latin typeface="Sakkal Majalla"/>
                          <a:cs typeface="Sakkal Majalla"/>
                        </a:rPr>
                        <a:t> الصفية </a:t>
                      </a:r>
                      <a:r>
                        <a:rPr lang="ar-AE" sz="1400" b="1" u="none" baseline="0" dirty="0">
                          <a:solidFill>
                            <a:srgbClr val="FF0000"/>
                          </a:solidFill>
                          <a:latin typeface="Sakkal Majalla"/>
                          <a:cs typeface="Sakkal Majalla"/>
                        </a:rPr>
                        <a:t>: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/>
                          <a:ea typeface="+mn-ea"/>
                          <a:cs typeface="Sakkal Majalla"/>
                        </a:rPr>
                        <a:t>عرض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/>
                          <a:ea typeface="+mn-ea"/>
                          <a:cs typeface="Sakkal Majalla"/>
                        </a:rPr>
                        <a:t>  </a:t>
                      </a: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/>
                          <a:ea typeface="+mn-ea"/>
                          <a:cs typeface="Sakkal Majalla"/>
                        </a:rPr>
                        <a:t>فيديو تعليمي عن مفهوم طويل وقصير .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/>
                        <a:ea typeface="+mn-ea"/>
                        <a:cs typeface="Sakkal Majalla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/>
                        <a:ea typeface="+mn-ea"/>
                        <a:cs typeface="Sakkal Majalla"/>
                      </a:endParaRPr>
                    </a:p>
                    <a:p>
                      <a:pPr marL="228600" marR="0" lvl="0" indent="-228600" algn="r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Sakkal Majalla"/>
                          <a:ea typeface="+mn-ea"/>
                          <a:cs typeface="Sakkal Majalla"/>
                        </a:rPr>
                        <a:t>أغاني </a:t>
                      </a: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Sakkal Majalla"/>
                          <a:ea typeface="+mn-ea"/>
                          <a:cs typeface="Sakkal Majalla"/>
                        </a:rPr>
                        <a:t>ترفيهية عن مفهوم طويل وقصير</a:t>
                      </a:r>
                      <a:r>
                        <a:rPr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Sakkal Majalla"/>
                          <a:ea typeface="+mn-ea"/>
                          <a:cs typeface="Sakkal Majalla"/>
                        </a:rPr>
                        <a:t> </a:t>
                      </a:r>
                      <a:endParaRPr lang="ar-AE" sz="14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4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4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en-GB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ctr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Sakkal Majalla"/>
                          <a:ea typeface="+mn-ea"/>
                          <a:cs typeface="Sakkal Majalla"/>
                        </a:rPr>
                        <a:t>أغنية </a:t>
                      </a: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Sakkal Majalla"/>
                          <a:ea typeface="+mn-ea"/>
                          <a:cs typeface="Sakkal Majalla"/>
                        </a:rPr>
                        <a:t>قلم رصاص طويل وقلم رصاص قصير</a:t>
                      </a:r>
                      <a:r>
                        <a:rPr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Sakkal Majalla"/>
                          <a:ea typeface="+mn-ea"/>
                          <a:cs typeface="Sakkal Majalla"/>
                        </a:rPr>
                        <a:t> </a:t>
                      </a:r>
                      <a:endParaRPr kumimoji="0" lang="ar-S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  <a:hlinkClick r:id="rId3"/>
                        </a:rPr>
                        <a:t>https://www.youtube.com/watch?v=9GHKAjUERaM</a:t>
                      </a:r>
                      <a:endParaRPr kumimoji="0" lang="ar-A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                                                                                                                                                              </a:t>
                      </a: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تعليم مفهوم طويل وقصير </a:t>
                      </a:r>
                      <a:endParaRPr kumimoji="0" lang="ar-S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ar-A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  <a:hlinkClick r:id="rId4"/>
                        </a:rPr>
                        <a:t>https://www.youtube.com/watch?v=L9YxLUZse1o</a:t>
                      </a:r>
                      <a:endParaRPr kumimoji="0" lang="ar-A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ar-A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  <a:hlinkClick r:id="rId5"/>
                        </a:rPr>
                        <a:t>https://www.youtube.com/watch?v=dLTS7nv24mM</a:t>
                      </a:r>
                      <a:endParaRPr kumimoji="0" lang="ar-A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ar-A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ar-A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  <a:hlinkClick r:id="rId6"/>
                        </a:rPr>
                        <a:t>https://www.youtube.com/watch?v=T2ch_jCTZrU</a:t>
                      </a:r>
                      <a:endParaRPr lang="en-GB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23 August 2020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6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459437"/>
              </p:ext>
            </p:extLst>
          </p:nvPr>
        </p:nvGraphicFramePr>
        <p:xfrm>
          <a:off x="180109" y="276529"/>
          <a:ext cx="11804073" cy="59841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0904">
                <a:tc>
                  <a:txBody>
                    <a:bodyPr/>
                    <a:lstStyle/>
                    <a:p>
                      <a:pPr algn="r" rtl="1"/>
                      <a:r>
                        <a:rPr lang="ar-AE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 الدراسية: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إختيار الأدوات التي تعبر عن المفاهيم التالية : طويل وقصير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  أهداف أخرى: 1- زيادة المحصول اللغوي لدى الطالب 2- تنمية المهارات الحركية الصغرى  3- تنمية مهارات التصنيف والتمييز.  </a:t>
                      </a:r>
                    </a:p>
                    <a:p>
                      <a:pPr algn="r" rtl="1"/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التهيئة للحصة (إلقاء التحية ، السلام على الطلاب ، التذكير بما تم تعلمه في الحصة السابقة).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عرض فيديو خاص بالدرس.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تدريبات التصنيف والفرز  للأدوات  في مجموعات.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يبتكر المدرس أنشطة وتمارين إضافية.</a:t>
                      </a:r>
                    </a:p>
                    <a:p>
                      <a:pPr algn="r" rtl="1"/>
                      <a:r>
                        <a:rPr lang="ar-AE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الرياضي </a:t>
                      </a:r>
                      <a:r>
                        <a:rPr lang="en-GB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  <a:r>
                        <a:rPr lang="ar-AE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تنفيذ نشاط  فرز الأقماع في مجموعتين طويل وقصير  ورسم خط طويل متباعد باستخدامها والركض بينها .</a:t>
                      </a:r>
                    </a:p>
                    <a:p>
                      <a:pPr algn="r" rtl="1"/>
                      <a:endParaRPr lang="ar-AE" sz="14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الفني: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اعطاء المعلمة نشاط (قص ولصق)  قص الورق الملون  الى طويل وقصير ولصقه .</a:t>
                      </a:r>
                    </a:p>
                    <a:p>
                      <a:pPr algn="r" rtl="1"/>
                      <a:r>
                        <a:rPr lang="ar-AE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الموسيقى: 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اغنية عن مفهوم طويل وقصير 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يساعد الأهل ابنهم على ترسيخ مفهوم طويل وقصير من خلال أطوال أفراد الأسرة ، وكذلك استخدام الأدوات المتاحة في المنزل  او جعل الطالب يفرز المكعبات الى طويل وقصير مع سؤاله ؟؟.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9971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مجموعة تدريبات على الآيباد  ،  سمارت بورد 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توصيل الادوات  التي تدل على مفهوم طويل وقصير 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إلكترونية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متوسط:  </a:t>
                      </a:r>
                      <a:r>
                        <a:rPr lang="ar-AE" sz="12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يصنف مجموعة أدوات مكونة من طويل وقصير في مجوعتين عندما يطلب منه ذلك </a:t>
                      </a:r>
                      <a:r>
                        <a:rPr lang="ar-AE" sz="1200" b="1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جيد: </a:t>
                      </a:r>
                      <a:r>
                        <a:rPr lang="ar-AE" sz="12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يعبر عن أطوال الأشياء الموجودة في بيئته ويصنفها </a:t>
                      </a:r>
                      <a:r>
                        <a:rPr lang="ar-AE" sz="1200" b="1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مرتفع</a:t>
                      </a:r>
                      <a:r>
                        <a:rPr lang="ar-AE" sz="1200" b="1" baseline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AE" sz="1200" b="1" baseline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يعبر عن الأطوال المختلفة بالتي يراها في أي مكان باستخدام (طويل وقصير) ويصنف في مجموعتين.</a:t>
                      </a:r>
                      <a:endParaRPr lang="ar-AE" sz="12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E19267-0502-414C-ADC8-E730C18BC296}" type="datetime3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 August 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9F505-338F-4A63-8E60-F3E66EC2060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4063"/>
          <a:stretch/>
        </p:blipFill>
        <p:spPr>
          <a:xfrm>
            <a:off x="335050" y="811239"/>
            <a:ext cx="2281646" cy="26143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70" y="811238"/>
            <a:ext cx="1936466" cy="261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9946" y="248472"/>
            <a:ext cx="3968496" cy="832104"/>
          </a:xfrm>
        </p:spPr>
        <p:txBody>
          <a:bodyPr>
            <a:normAutofit/>
          </a:bodyPr>
          <a:lstStyle/>
          <a:p>
            <a:pPr algn="ctr"/>
            <a:r>
              <a:rPr lang="ar-AE" sz="1600" dirty="0">
                <a:latin typeface="Sakkal Majalla"/>
                <a:cs typeface="Sakkal Majalla"/>
              </a:rPr>
              <a:t>نشاط الفن ( قص ولصق)</a:t>
            </a:r>
            <a:br>
              <a:rPr lang="ar-AE" sz="1600" dirty="0">
                <a:latin typeface="Sakkal Majalla"/>
                <a:cs typeface="Sakkal Majalla"/>
              </a:rPr>
            </a:br>
            <a:r>
              <a:rPr lang="ar-AE" sz="1600" dirty="0">
                <a:latin typeface="Sakkal Majalla"/>
                <a:cs typeface="Sakkal Majalla"/>
              </a:rPr>
              <a:t> قص الورق  الملون ووزعه الى قصر وطويل  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" t="12205" r="9773" b="10508"/>
          <a:stretch/>
        </p:blipFill>
        <p:spPr>
          <a:xfrm>
            <a:off x="7811589" y="2847704"/>
            <a:ext cx="2886892" cy="2181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" t="11662" r="4940" b="6052"/>
          <a:stretch/>
        </p:blipFill>
        <p:spPr>
          <a:xfrm>
            <a:off x="2194560" y="1802674"/>
            <a:ext cx="4726608" cy="33543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41060" y="2084560"/>
            <a:ext cx="2657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1200" dirty="0"/>
              <a:t>الادوات اللازمة :-</a:t>
            </a:r>
          </a:p>
          <a:p>
            <a:pPr algn="ctr"/>
            <a:r>
              <a:rPr lang="ar-AE" sz="1200" dirty="0"/>
              <a:t>ورق ملون ، لصق ، مقص</a:t>
            </a:r>
          </a:p>
        </p:txBody>
      </p:sp>
    </p:spTree>
    <p:extLst>
      <p:ext uri="{BB962C8B-B14F-4D97-AF65-F5344CB8AC3E}">
        <p14:creationId xmlns:p14="http://schemas.microsoft.com/office/powerpoint/2010/main" val="163783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861" y="769858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نشاط موسيقي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216620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rtl="1">
              <a:defRPr/>
            </a:pPr>
            <a:endParaRPr lang="ar-AE" sz="1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  <a:hlinkClick r:id="rId2"/>
            </a:endParaRPr>
          </a:p>
          <a:p>
            <a:pPr lvl="0" algn="ctr" rtl="1">
              <a:defRPr/>
            </a:pPr>
            <a:r>
              <a:rPr lang="en-US" sz="1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  <a:hlinkClick r:id="rId2"/>
              </a:rPr>
              <a:t>https://www.youtube.com/watch?v=9GHKAjUERaM</a:t>
            </a:r>
            <a:endParaRPr lang="ar-AE" sz="1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603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0342" y="1865891"/>
            <a:ext cx="3968496" cy="832104"/>
          </a:xfrm>
        </p:spPr>
        <p:txBody>
          <a:bodyPr>
            <a:normAutofit/>
          </a:bodyPr>
          <a:lstStyle/>
          <a:p>
            <a:pPr algn="ctr"/>
            <a:r>
              <a:rPr lang="ar-AE" sz="1600" dirty="0"/>
              <a:t>الواجب المنزلي </a:t>
            </a:r>
            <a:br>
              <a:rPr lang="ar-AE" sz="1600" dirty="0"/>
            </a:br>
            <a:r>
              <a:rPr lang="ar-AE" sz="1600" dirty="0"/>
              <a:t>جعل الطالب يفرز  المكعبات الى كبير وصغير 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6" name="Rectangle 5"/>
          <p:cNvSpPr/>
          <p:nvPr/>
        </p:nvSpPr>
        <p:spPr>
          <a:xfrm>
            <a:off x="5316780" y="3567163"/>
            <a:ext cx="179562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2"/>
              </a:rPr>
              <a:t>https://pin.it/6ycgPah</a:t>
            </a:r>
            <a:endParaRPr lang="ar-AE" sz="14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831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1940" y="442810"/>
            <a:ext cx="3228228" cy="702178"/>
          </a:xfrm>
        </p:spPr>
        <p:txBody>
          <a:bodyPr>
            <a:normAutofit/>
          </a:bodyPr>
          <a:lstStyle/>
          <a:p>
            <a:pPr algn="ctr"/>
            <a:r>
              <a:rPr lang="ar-AE" sz="1600" dirty="0">
                <a:latin typeface="Sakkal Majalla"/>
                <a:cs typeface="Sakkal Majalla"/>
              </a:rPr>
              <a:t>صنف الأدوات داخل الفصل إلى طويل وقصير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3" b="6575"/>
          <a:stretch/>
        </p:blipFill>
        <p:spPr>
          <a:xfrm>
            <a:off x="2779806" y="1757073"/>
            <a:ext cx="6129063" cy="459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4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EED42B-3B47-45C2-9F50-0B4533C0F1E3}">
  <ds:schemaRefs>
    <ds:schemaRef ds:uri="http://schemas.microsoft.com/office/2006/documentManagement/types"/>
    <ds:schemaRef ds:uri="http://schemas.microsoft.com/office/infopath/2007/PartnerControls"/>
    <ds:schemaRef ds:uri="c1803469-1359-4921-b8b2-4aa11e6de6e4"/>
    <ds:schemaRef ds:uri="http://purl.org/dc/elements/1.1/"/>
    <ds:schemaRef ds:uri="http://schemas.microsoft.com/office/2006/metadata/properties"/>
    <ds:schemaRef ds:uri="0860e916-1933-4f54-bf75-902e7a9d18bb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655</Words>
  <Application>Microsoft Office PowerPoint</Application>
  <PresentationFormat>Widescreen</PresentationFormat>
  <Paragraphs>128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Franklin Gothic Book</vt:lpstr>
      <vt:lpstr>Sakkal Majalla</vt:lpstr>
      <vt:lpstr>Times New Roman</vt:lpstr>
      <vt:lpstr>Office Theme</vt:lpstr>
      <vt:lpstr>1_Office Theme</vt:lpstr>
      <vt:lpstr>إختيار الأدوات التي تعبر عن المفاهيم التالية : طويل وقصير</vt:lpstr>
      <vt:lpstr>PowerPoint Presentation</vt:lpstr>
      <vt:lpstr> إختيار الأدوات التي تعبر عن المفاهيم التالية : طويل وقصير</vt:lpstr>
      <vt:lpstr>PowerPoint Presentation</vt:lpstr>
      <vt:lpstr>PowerPoint Presentation</vt:lpstr>
      <vt:lpstr>نشاط الفن ( قص ولصق)  قص الورق  الملون ووزعه الى قصر وطويل  </vt:lpstr>
      <vt:lpstr>نشاط موسيقي</vt:lpstr>
      <vt:lpstr>الواجب المنزلي  جعل الطالب يفرز  المكعبات الى كبير وصغير </vt:lpstr>
      <vt:lpstr>صنف الأدوات داخل الفصل إلى طويل وقصير</vt:lpstr>
      <vt:lpstr>صنف مجموعة الأدوات داخل الفصل إلى طويل وقصير </vt:lpstr>
      <vt:lpstr>بعض الوسائل الممكن عملها داخل الفصل أو في البيت </vt:lpstr>
      <vt:lpstr>PowerPoint Presentation</vt:lpstr>
      <vt:lpstr>PowerPoint Presentation</vt:lpstr>
      <vt:lpstr>اعمل قلم ( طويل وقصير) من الورق والصقه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JUMAH SHUAIB MUSTAFA</cp:lastModifiedBy>
  <cp:revision>155</cp:revision>
  <dcterms:created xsi:type="dcterms:W3CDTF">2020-07-26T19:33:45Z</dcterms:created>
  <dcterms:modified xsi:type="dcterms:W3CDTF">2020-08-23T13:43:18Z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