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5"/>
  </p:notesMasterIdLst>
  <p:sldIdLst>
    <p:sldId id="267" r:id="rId6"/>
    <p:sldId id="257" r:id="rId7"/>
    <p:sldId id="258" r:id="rId8"/>
    <p:sldId id="259" r:id="rId9"/>
    <p:sldId id="274" r:id="rId10"/>
    <p:sldId id="276" r:id="rId11"/>
    <p:sldId id="277" r:id="rId12"/>
    <p:sldId id="27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1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23 August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23 August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23 August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2035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23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23 August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23 August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23 August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23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23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23 August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23 August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vYv5chLoaNw"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rtl="1" fontAlgn="ctr"/>
            <a:r>
              <a:rPr lang="ar-AE" sz="2800" b="1" dirty="0">
                <a:solidFill>
                  <a:srgbClr val="000000"/>
                </a:solidFill>
                <a:latin typeface="Sakkal Majalla" panose="02000000000000000000" pitchFamily="2" charset="-78"/>
                <a:cs typeface="Sakkal Majalla" panose="02000000000000000000" pitchFamily="2" charset="-78"/>
              </a:rPr>
              <a:t>غسل الوجه </a:t>
            </a:r>
            <a:r>
              <a:rPr lang="ar-AE" sz="2800" b="1" dirty="0" smtClean="0">
                <a:solidFill>
                  <a:srgbClr val="000000"/>
                </a:solidFill>
                <a:latin typeface="Sakkal Majalla" panose="02000000000000000000" pitchFamily="2" charset="-78"/>
                <a:cs typeface="Sakkal Majalla" panose="02000000000000000000" pitchFamily="2" charset="-78"/>
              </a:rPr>
              <a:t>بأكمله </a:t>
            </a:r>
            <a:endParaRPr lang="ar-AE" sz="2800" b="1" dirty="0">
              <a:solidFill>
                <a:srgbClr val="000000"/>
              </a:solidFill>
              <a:latin typeface="Sakkal Majalla" panose="02000000000000000000" pitchFamily="2" charset="-78"/>
              <a:cs typeface="Sakkal Majalla" panose="02000000000000000000" pitchFamily="2" charset="-78"/>
            </a:endParaRPr>
          </a:p>
        </p:txBody>
      </p:sp>
      <p:sp>
        <p:nvSpPr>
          <p:cNvPr id="3" name="Rectangle 2"/>
          <p:cNvSpPr/>
          <p:nvPr/>
        </p:nvSpPr>
        <p:spPr>
          <a:xfrm rot="797244">
            <a:off x="8891344" y="5206137"/>
            <a:ext cx="2190023" cy="369332"/>
          </a:xfrm>
          <a:prstGeom prst="rect">
            <a:avLst/>
          </a:prstGeom>
        </p:spPr>
        <p:txBody>
          <a:bodyPr wrap="none">
            <a:spAutoFit/>
          </a:bodyPr>
          <a:lstStyle/>
          <a:p>
            <a:r>
              <a:rPr lang="ar-AE" dirty="0">
                <a:solidFill>
                  <a:schemeClr val="bg1"/>
                </a:solidFill>
              </a:rPr>
              <a:t>هبة العبيدي + براءة طالب </a:t>
            </a:r>
          </a:p>
        </p:txBody>
      </p:sp>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3118916"/>
              </p:ext>
            </p:extLst>
          </p:nvPr>
        </p:nvGraphicFramePr>
        <p:xfrm>
          <a:off x="154004" y="224444"/>
          <a:ext cx="11906451" cy="6603614"/>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a:t>
                      </a:r>
                      <a:r>
                        <a:rPr lang="ar-AE" sz="1200" b="1" dirty="0" smtClean="0">
                          <a:latin typeface="Sakkal Majalla" panose="02000000000000000000" pitchFamily="2" charset="-78"/>
                          <a:cs typeface="Sakkal Majalla" panose="02000000000000000000" pitchFamily="2" charset="-78"/>
                        </a:rPr>
                        <a:t>: أ. </a:t>
                      </a:r>
                      <a:r>
                        <a:rPr lang="ar-AE" sz="1200" b="1" smtClean="0">
                          <a:latin typeface="Sakkal Majalla" panose="02000000000000000000" pitchFamily="2" charset="-78"/>
                          <a:cs typeface="Sakkal Majalla" panose="02000000000000000000" pitchFamily="2" charset="-78"/>
                        </a:rPr>
                        <a:t>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الإعداد </a:t>
                      </a:r>
                      <a:r>
                        <a:rPr lang="ar-AE" sz="1400" b="1" dirty="0" smtClean="0">
                          <a:latin typeface="Sakkal Majalla" panose="02000000000000000000" pitchFamily="2" charset="-78"/>
                          <a:cs typeface="Sakkal Majalla" panose="02000000000000000000" pitchFamily="2" charset="-78"/>
                        </a:rPr>
                        <a:t>: يراءة طالب + هبه العبيدي</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ctr"/>
                      <a:r>
                        <a:rPr lang="ar-AE" sz="1400" b="1" i="0" u="none" strike="noStrike" dirty="0" smtClean="0">
                          <a:solidFill>
                            <a:srgbClr val="000000"/>
                          </a:solidFill>
                          <a:effectLst/>
                          <a:latin typeface="Sakkal Majalla" panose="02000000000000000000" pitchFamily="2" charset="-78"/>
                          <a:cs typeface="Sakkal Majalla" panose="02000000000000000000" pitchFamily="2" charset="-78"/>
                        </a:rPr>
                        <a:t>غسل</a:t>
                      </a:r>
                      <a:r>
                        <a:rPr lang="ar-AE" sz="1400" b="1" i="0" u="none" strike="noStrike" baseline="0" dirty="0" smtClean="0">
                          <a:solidFill>
                            <a:srgbClr val="000000"/>
                          </a:solidFill>
                          <a:effectLst/>
                          <a:latin typeface="Sakkal Majalla" panose="02000000000000000000" pitchFamily="2" charset="-78"/>
                          <a:cs typeface="Sakkal Majalla" panose="02000000000000000000" pitchFamily="2" charset="-78"/>
                        </a:rPr>
                        <a:t> الوجه </a:t>
                      </a:r>
                      <a:r>
                        <a:rPr lang="ar-AE" sz="1400" b="1" i="0" u="none" strike="noStrike" baseline="0" dirty="0" err="1" smtClean="0">
                          <a:solidFill>
                            <a:srgbClr val="000000"/>
                          </a:solidFill>
                          <a:effectLst/>
                          <a:latin typeface="Sakkal Majalla" panose="02000000000000000000" pitchFamily="2" charset="-78"/>
                          <a:cs typeface="Sakkal Majalla" panose="02000000000000000000" pitchFamily="2" charset="-78"/>
                        </a:rPr>
                        <a:t>باكمله</a:t>
                      </a:r>
                      <a:r>
                        <a:rPr lang="ar-AE" sz="1400" b="1" i="0" u="none" strike="noStrike" baseline="0" dirty="0" smtClean="0">
                          <a:solidFill>
                            <a:srgbClr val="000000"/>
                          </a:solidFill>
                          <a:effectLst/>
                          <a:latin typeface="Sakkal Majalla" panose="02000000000000000000" pitchFamily="2" charset="-78"/>
                          <a:cs typeface="Sakkal Majalla" panose="02000000000000000000" pitchFamily="2" charset="-78"/>
                        </a:rPr>
                        <a:t> </a:t>
                      </a:r>
                      <a:endParaRPr lang="en-US" sz="1400" b="1" i="0" u="none" strike="noStrike" baseline="0" dirty="0" smtClean="0">
                        <a:solidFill>
                          <a:srgbClr val="000000"/>
                        </a:solidFill>
                        <a:effectLst/>
                        <a:latin typeface="Sakkal Majalla" panose="02000000000000000000" pitchFamily="2" charset="-78"/>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ar-AE" sz="14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a:t>
                      </a:r>
                      <a:r>
                        <a:rPr lang="en-US" sz="1400" b="1" i="0" u="none" strike="noStrike" smtClean="0">
                          <a:solidFill>
                            <a:srgbClr val="FF0000"/>
                          </a:solidFill>
                          <a:effectLst/>
                          <a:latin typeface="Sakkal Majalla" panose="02000000000000000000" pitchFamily="2" charset="-78"/>
                          <a:cs typeface="Sakkal Majalla" panose="02000000000000000000" pitchFamily="2" charset="-78"/>
                        </a:rPr>
                        <a:t>1177</a:t>
                      </a:r>
                      <a:r>
                        <a:rPr lang="ar-AE" sz="1400" b="1" i="0" u="none" strike="noStrike" baseline="0" smtClean="0">
                          <a:solidFill>
                            <a:srgbClr val="FF0000"/>
                          </a:solidFill>
                          <a:effectLst/>
                          <a:latin typeface="Sakkal Majalla" panose="02000000000000000000" pitchFamily="2" charset="-78"/>
                          <a:cs typeface="Sakkal Majalla" panose="02000000000000000000" pitchFamily="2" charset="-78"/>
                        </a:rPr>
                        <a:t>)</a:t>
                      </a:r>
                      <a:r>
                        <a:rPr lang="ar-AE" sz="1400" b="1" i="0" u="none" strike="noStrike" smtClean="0">
                          <a:solidFill>
                            <a:srgbClr val="FF0000"/>
                          </a:solidFill>
                          <a:effectLst/>
                          <a:latin typeface="Sakkal Majalla" panose="02000000000000000000" pitchFamily="2" charset="-78"/>
                          <a:cs typeface="Sakkal Majalla" panose="02000000000000000000" pitchFamily="2" charset="-78"/>
                        </a:rPr>
                        <a:t>  </a:t>
                      </a:r>
                    </a:p>
                    <a:p>
                      <a:pPr algn="ctr" rtl="1" fontAlgn="ctr"/>
                      <a:endParaRPr lang="ar-AE" sz="14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AE" sz="1200" b="1" dirty="0" smtClean="0">
                          <a:latin typeface="Sakkal Majalla" panose="02000000000000000000" pitchFamily="2" charset="-78"/>
                          <a:cs typeface="Sakkal Majalla" panose="02000000000000000000" pitchFamily="2" charset="-78"/>
                        </a:rPr>
                        <a:t>: 6-7</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a:t>
                      </a:r>
                      <a:r>
                        <a:rPr lang="ar-AE" sz="1200" b="1">
                          <a:latin typeface="Sakkal Majalla" panose="02000000000000000000" pitchFamily="2" charset="-78"/>
                          <a:cs typeface="Sakkal Majalla" panose="02000000000000000000" pitchFamily="2" charset="-78"/>
                        </a:rPr>
                        <a:t>: متوسطة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algn="r" rtl="1"/>
                      <a:r>
                        <a:rPr lang="ar-AE" sz="1400" b="1" dirty="0">
                          <a:solidFill>
                            <a:srgbClr val="FF0000"/>
                          </a:solidFill>
                          <a:latin typeface="Sakkal Majalla" panose="02000000000000000000" pitchFamily="2" charset="-78"/>
                          <a:cs typeface="Sakkal Majalla" panose="02000000000000000000" pitchFamily="2" charset="-78"/>
                        </a:rPr>
                        <a:t>درس الجسم السليم </a:t>
                      </a:r>
                    </a:p>
                    <a:p>
                      <a:pPr algn="r" rtl="1"/>
                      <a:r>
                        <a:rPr lang="ar-AE" sz="1200" b="1" baseline="0" dirty="0" smtClean="0">
                          <a:latin typeface="Sakkal Majalla" panose="02000000000000000000" pitchFamily="2" charset="-78"/>
                          <a:cs typeface="Sakkal Majalla" panose="02000000000000000000" pitchFamily="2" charset="-78"/>
                        </a:rPr>
                        <a:t>ذهبت مريم الى المول مع امها لشراء بعض الاغراض, وبعد ان انهيتا عملية التسوق وشراء مسلتزمات البيت اخذت ام مريم مريم الى محل الحلويات لشراء قطعة من الكيك لانها احسنت التصرف فاختارت مريم قطعة كيك بالشوكلاته وعادتا الى المنزل وعندما وصلتا فتحت مريم قطعة الكيك وبدات تاكلها وعندما انتهت منها جاءت تطلب من امها ان تلعب معها وعندما شاهدت امها وجها ضحكت واخذتها الى مراة الحمام لترى ما حصل وضحكت الاثنتان عندما رات مريم كيف تلطخ وجهها بالشكولاته واخذت امها تضع الشكولاته على عينها وتسالها ما هذه ؟ ثم على انفها وهكذا حتى اكملت جميع اعضاء الوجه ثم طلبت منها امها ان تغسل وجهها جيدا بالماء حتى عاد وجه مريم نظيفا .</a:t>
                      </a:r>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 </a:t>
                      </a:r>
                      <a:endParaRPr lang="ar-SA" sz="1200" b="1" dirty="0">
                        <a:latin typeface="Sakkal Majalla" panose="02000000000000000000" pitchFamily="2" charset="-78"/>
                        <a:cs typeface="Sakkal Majalla" panose="02000000000000000000" pitchFamily="2" charset="-78"/>
                      </a:endParaRPr>
                    </a:p>
                    <a:p>
                      <a:pPr algn="r" rtl="1"/>
                      <a:r>
                        <a:rPr lang="ar-AE" sz="1400" b="1" u="none" baseline="0" dirty="0">
                          <a:solidFill>
                            <a:srgbClr val="FF0000"/>
                          </a:solidFill>
                          <a:latin typeface="Sakkal Majalla" panose="02000000000000000000" pitchFamily="2" charset="-78"/>
                          <a:cs typeface="Sakkal Majalla" panose="02000000000000000000" pitchFamily="2" charset="-78"/>
                        </a:rPr>
                        <a:t>الأنشطة الصفية: </a:t>
                      </a:r>
                      <a:endParaRPr lang="en-US" sz="1400" b="1" u="none" baseline="0" dirty="0">
                        <a:solidFill>
                          <a:srgbClr val="FF0000"/>
                        </a:solidFill>
                        <a:latin typeface="Sakkal Majalla" panose="02000000000000000000" pitchFamily="2" charset="-78"/>
                        <a:cs typeface="Sakkal Majalla" panose="02000000000000000000" pitchFamily="2" charset="-78"/>
                      </a:endParaRPr>
                    </a:p>
                    <a:p>
                      <a:pPr algn="r" rtl="1"/>
                      <a:r>
                        <a:rPr lang="ar-SA" sz="1200" b="1" u="none" baseline="0" dirty="0">
                          <a:latin typeface="Sakkal Majalla" panose="02000000000000000000" pitchFamily="2" charset="-78"/>
                          <a:cs typeface="Sakkal Majalla" panose="02000000000000000000" pitchFamily="2" charset="-78"/>
                        </a:rPr>
                        <a:t>1-</a:t>
                      </a:r>
                      <a:r>
                        <a:rPr lang="ar-AE" sz="1200" b="1" u="none" baseline="0" dirty="0">
                          <a:latin typeface="Sakkal Majalla" panose="02000000000000000000" pitchFamily="2" charset="-78"/>
                          <a:cs typeface="Sakkal Majalla" panose="02000000000000000000" pitchFamily="2" charset="-78"/>
                        </a:rPr>
                        <a:t>  </a:t>
                      </a:r>
                      <a:r>
                        <a:rPr lang="ar-AE" sz="1200" b="1" u="none" baseline="0" dirty="0" smtClean="0">
                          <a:latin typeface="Sakkal Majalla" panose="02000000000000000000" pitchFamily="2" charset="-78"/>
                          <a:cs typeface="Sakkal Majalla" panose="02000000000000000000" pitchFamily="2" charset="-78"/>
                        </a:rPr>
                        <a:t>تقوم مريم بالتعرف على اجزاء الوجه</a:t>
                      </a:r>
                      <a:endParaRPr lang="ar-AE" sz="1200" b="1" u="none" baseline="0" dirty="0">
                        <a:latin typeface="Sakkal Majalla" panose="02000000000000000000" pitchFamily="2" charset="-78"/>
                        <a:cs typeface="Sakkal Majalla" panose="02000000000000000000" pitchFamily="2" charset="-78"/>
                      </a:endParaRPr>
                    </a:p>
                    <a:p>
                      <a:pPr marL="0" indent="0" algn="r" rtl="1">
                        <a:buNone/>
                      </a:pPr>
                      <a:r>
                        <a:rPr lang="ar-AE" sz="1200" b="1" u="none" baseline="0" dirty="0">
                          <a:latin typeface="Sakkal Majalla" panose="02000000000000000000" pitchFamily="2" charset="-78"/>
                          <a:cs typeface="Sakkal Majalla" panose="02000000000000000000" pitchFamily="2" charset="-78"/>
                        </a:rPr>
                        <a:t>2. </a:t>
                      </a:r>
                      <a:r>
                        <a:rPr lang="ar-AE" sz="1200" b="1" u="none" baseline="0" dirty="0" smtClean="0">
                          <a:latin typeface="Sakkal Majalla" panose="02000000000000000000" pitchFamily="2" charset="-78"/>
                          <a:cs typeface="Sakkal Majalla" panose="02000000000000000000" pitchFamily="2" charset="-78"/>
                        </a:rPr>
                        <a:t>تنفيذ نشاط متطابقة الاجزاء على الوجه </a:t>
                      </a:r>
                      <a:endParaRPr lang="ar-AE" sz="1200" b="1" u="none" baseline="0" dirty="0">
                        <a:latin typeface="Sakkal Majalla" panose="02000000000000000000" pitchFamily="2" charset="-78"/>
                        <a:cs typeface="Sakkal Majalla" panose="02000000000000000000" pitchFamily="2" charset="-78"/>
                      </a:endParaRPr>
                    </a:p>
                    <a:p>
                      <a:pPr marL="0" indent="0" algn="r" rtl="1">
                        <a:buNone/>
                      </a:pPr>
                      <a:r>
                        <a:rPr lang="ar-AE" sz="1200" b="1" u="none" baseline="0" dirty="0">
                          <a:latin typeface="Sakkal Majalla" panose="02000000000000000000" pitchFamily="2" charset="-78"/>
                          <a:cs typeface="Sakkal Majalla" panose="02000000000000000000" pitchFamily="2" charset="-78"/>
                        </a:rPr>
                        <a:t>3. </a:t>
                      </a:r>
                      <a:r>
                        <a:rPr lang="ar-AE" sz="1200" b="1" u="none" baseline="0" dirty="0" smtClean="0">
                          <a:latin typeface="Sakkal Majalla" panose="02000000000000000000" pitchFamily="2" charset="-78"/>
                          <a:cs typeface="Sakkal Majalla" panose="02000000000000000000" pitchFamily="2" charset="-78"/>
                        </a:rPr>
                        <a:t>تنفيذ نشاط غسل الوجه على دمية وتقليد الطريقة من قبل مريم.</a:t>
                      </a:r>
                      <a:endParaRPr lang="ar-AE" sz="1200" b="1" u="none" baseline="0" dirty="0">
                        <a:latin typeface="Sakkal Majalla" panose="02000000000000000000" pitchFamily="2" charset="-78"/>
                        <a:cs typeface="Sakkal Majalla" panose="02000000000000000000" pitchFamily="2" charset="-78"/>
                      </a:endParaRPr>
                    </a:p>
                    <a:p>
                      <a:pPr marL="0" indent="0" algn="r" rtl="1">
                        <a:buNone/>
                      </a:pPr>
                      <a:r>
                        <a:rPr lang="ar-AE" sz="1200" b="1" u="none" baseline="0" dirty="0">
                          <a:latin typeface="Sakkal Majalla" panose="02000000000000000000" pitchFamily="2" charset="-78"/>
                          <a:cs typeface="Sakkal Majalla" panose="02000000000000000000" pitchFamily="2" charset="-78"/>
                        </a:rPr>
                        <a:t>4. </a:t>
                      </a:r>
                      <a:r>
                        <a:rPr lang="ar-AE" sz="1200" b="1" u="none" baseline="0" dirty="0" smtClean="0">
                          <a:latin typeface="Sakkal Majalla" panose="02000000000000000000" pitchFamily="2" charset="-78"/>
                          <a:cs typeface="Sakkal Majalla" panose="02000000000000000000" pitchFamily="2" charset="-78"/>
                        </a:rPr>
                        <a:t>تتعلم مريم طريقة غسل الوجه .</a:t>
                      </a:r>
                      <a:endParaRPr lang="ar-AE" sz="1200" b="1" u="none" baseline="0" dirty="0">
                        <a:latin typeface="Sakkal Majalla" panose="02000000000000000000" pitchFamily="2" charset="-78"/>
                        <a:cs typeface="Sakkal Majalla" panose="02000000000000000000" pitchFamily="2" charset="-78"/>
                      </a:endParaRPr>
                    </a:p>
                    <a:p>
                      <a:pPr marL="0" indent="0" algn="r" rtl="1">
                        <a:buNone/>
                      </a:pPr>
                      <a:r>
                        <a:rPr lang="ar-AE" sz="1200" b="1" u="none" baseline="0" dirty="0">
                          <a:latin typeface="Sakkal Majalla" panose="02000000000000000000" pitchFamily="2" charset="-78"/>
                          <a:cs typeface="Sakkal Majalla" panose="02000000000000000000" pitchFamily="2" charset="-78"/>
                        </a:rPr>
                        <a:t>5. </a:t>
                      </a:r>
                      <a:r>
                        <a:rPr lang="ar-AE" sz="1200" b="1" u="none" baseline="0" dirty="0" smtClean="0">
                          <a:latin typeface="Sakkal Majalla" panose="02000000000000000000" pitchFamily="2" charset="-78"/>
                          <a:cs typeface="Sakkal Majalla" panose="02000000000000000000" pitchFamily="2" charset="-78"/>
                        </a:rPr>
                        <a:t>فتح صنبور الماء ، وضع قليلا  من الماء في يديها ، ايصال الماء الى وجهها وغسله كاملا ثم </a:t>
                      </a:r>
                      <a:r>
                        <a:rPr lang="ar-AE" sz="1200" b="1" u="none" baseline="0" dirty="0" err="1" smtClean="0">
                          <a:latin typeface="Sakkal Majalla" panose="02000000000000000000" pitchFamily="2" charset="-78"/>
                          <a:cs typeface="Sakkal Majalla" panose="02000000000000000000" pitchFamily="2" charset="-78"/>
                        </a:rPr>
                        <a:t>غلاق</a:t>
                      </a:r>
                      <a:r>
                        <a:rPr lang="ar-AE" sz="1200" b="1" u="none" baseline="0" dirty="0" smtClean="0">
                          <a:latin typeface="Sakkal Majalla" panose="02000000000000000000" pitchFamily="2" charset="-78"/>
                          <a:cs typeface="Sakkal Majalla" panose="02000000000000000000" pitchFamily="2" charset="-78"/>
                        </a:rPr>
                        <a:t> صنبور الماء وتنشيف الوجه .</a:t>
                      </a:r>
                      <a:endParaRPr lang="ar-AE" sz="12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Sakkal Majalla" panose="02000000000000000000" pitchFamily="2" charset="-78"/>
                        <a:cs typeface="Sakkal Majalla" panose="02000000000000000000" pitchFamily="2" charset="-78"/>
                      </a:endParaRPr>
                    </a:p>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 name="TextBox 10"/>
          <p:cNvSpPr txBox="1"/>
          <p:nvPr/>
        </p:nvSpPr>
        <p:spPr>
          <a:xfrm>
            <a:off x="3477097" y="2536041"/>
            <a:ext cx="4216708" cy="369332"/>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1800" b="0"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غسل الوجه كاملا </a:t>
            </a:r>
            <a:endParaRPr kumimoji="0" lang="en-US" sz="18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Date Placeholder 8"/>
          <p:cNvSpPr>
            <a:spLocks noGrp="1"/>
          </p:cNvSpPr>
          <p:nvPr>
            <p:ph type="dt" sz="half" idx="10"/>
          </p:nvPr>
        </p:nvSpPr>
        <p:spPr/>
        <p:txBody>
          <a:bodyPr/>
          <a:lstStyle/>
          <a:p>
            <a:fld id="{F81D01CF-05FC-40DD-9306-5E37CEF60A8F}" type="datetime3">
              <a:rPr lang="en-US" smtClean="0"/>
              <a:t>23 August 2020</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4" name="Picture 3"/>
          <p:cNvPicPr>
            <a:picLocks noChangeAspect="1"/>
          </p:cNvPicPr>
          <p:nvPr/>
        </p:nvPicPr>
        <p:blipFill>
          <a:blip r:embed="rId3"/>
          <a:stretch>
            <a:fillRect/>
          </a:stretch>
        </p:blipFill>
        <p:spPr>
          <a:xfrm>
            <a:off x="3477097" y="2939098"/>
            <a:ext cx="1980255" cy="1089364"/>
          </a:xfrm>
          <a:prstGeom prst="rect">
            <a:avLst/>
          </a:prstGeom>
        </p:spPr>
      </p:pic>
      <p:pic>
        <p:nvPicPr>
          <p:cNvPr id="16" name="Picture 15"/>
          <p:cNvPicPr>
            <a:picLocks noChangeAspect="1"/>
          </p:cNvPicPr>
          <p:nvPr/>
        </p:nvPicPr>
        <p:blipFill>
          <a:blip r:embed="rId4"/>
          <a:stretch>
            <a:fillRect/>
          </a:stretch>
        </p:blipFill>
        <p:spPr>
          <a:xfrm>
            <a:off x="6028266" y="2905373"/>
            <a:ext cx="1397001" cy="1126066"/>
          </a:xfrm>
          <a:prstGeom prst="rect">
            <a:avLst/>
          </a:prstGeom>
        </p:spPr>
      </p:pic>
      <p:pic>
        <p:nvPicPr>
          <p:cNvPr id="17" name="Picture 16"/>
          <p:cNvPicPr>
            <a:picLocks noChangeAspect="1"/>
          </p:cNvPicPr>
          <p:nvPr/>
        </p:nvPicPr>
        <p:blipFill>
          <a:blip r:embed="rId5"/>
          <a:stretch>
            <a:fillRect/>
          </a:stretch>
        </p:blipFill>
        <p:spPr>
          <a:xfrm>
            <a:off x="3918949" y="5452455"/>
            <a:ext cx="1404933" cy="1167682"/>
          </a:xfrm>
          <a:prstGeom prst="rect">
            <a:avLst/>
          </a:prstGeom>
        </p:spPr>
      </p:pic>
      <p:pic>
        <p:nvPicPr>
          <p:cNvPr id="18" name="Picture 17"/>
          <p:cNvPicPr>
            <a:picLocks noChangeAspect="1"/>
          </p:cNvPicPr>
          <p:nvPr/>
        </p:nvPicPr>
        <p:blipFill>
          <a:blip r:embed="rId6"/>
          <a:stretch>
            <a:fillRect/>
          </a:stretch>
        </p:blipFill>
        <p:spPr>
          <a:xfrm>
            <a:off x="2593143" y="5527593"/>
            <a:ext cx="1127559" cy="1107094"/>
          </a:xfrm>
          <a:prstGeom prst="rect">
            <a:avLst/>
          </a:prstGeom>
        </p:spPr>
      </p:pic>
      <p:pic>
        <p:nvPicPr>
          <p:cNvPr id="19" name="Picture 18"/>
          <p:cNvPicPr>
            <a:picLocks noChangeAspect="1"/>
          </p:cNvPicPr>
          <p:nvPr/>
        </p:nvPicPr>
        <p:blipFill>
          <a:blip r:embed="rId7"/>
          <a:stretch>
            <a:fillRect/>
          </a:stretch>
        </p:blipFill>
        <p:spPr>
          <a:xfrm>
            <a:off x="595635" y="5490935"/>
            <a:ext cx="1473200" cy="1131853"/>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3082231"/>
              </p:ext>
            </p:extLst>
          </p:nvPr>
        </p:nvGraphicFramePr>
        <p:xfrm>
          <a:off x="136479" y="17325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val="20000"/>
                    </a:ext>
                  </a:extLst>
                </a:gridCol>
                <a:gridCol w="1206251">
                  <a:extLst>
                    <a:ext uri="{9D8B030D-6E8A-4147-A177-3AD203B41FA5}">
                      <a16:colId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غسل الوجه بأكمله </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SA" sz="1200" b="1" dirty="0">
                          <a:latin typeface="Sakkal Majalla" panose="02000000000000000000" pitchFamily="2" charset="-78"/>
                          <a:cs typeface="Sakkal Majalla" panose="02000000000000000000" pitchFamily="2" charset="-78"/>
                        </a:rPr>
                        <a:t>انشطه</a:t>
                      </a:r>
                      <a:r>
                        <a:rPr lang="ar-SA" sz="1200" b="1" baseline="0" dirty="0">
                          <a:latin typeface="Sakkal Majalla" panose="02000000000000000000" pitchFamily="2" charset="-78"/>
                          <a:cs typeface="Sakkal Majalla" panose="02000000000000000000" pitchFamily="2" charset="-78"/>
                        </a:rPr>
                        <a:t> مهارية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Sakkal Majalla" panose="02000000000000000000" pitchFamily="2" charset="-78"/>
                          <a:cs typeface="Sakkal Majalla" panose="02000000000000000000" pitchFamily="2" charset="-78"/>
                        </a:rPr>
                        <a:t>المكونات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marL="0" indent="0" algn="r" rtl="1">
                        <a:buFont typeface="Arial" panose="020B0604020202020204" pitchFamily="34" charset="0"/>
                        <a:buNone/>
                      </a:pPr>
                      <a:r>
                        <a:rPr lang="ar-SA" sz="1400" b="1" u="none" baseline="0" dirty="0">
                          <a:solidFill>
                            <a:srgbClr val="FF0000"/>
                          </a:solidFill>
                          <a:latin typeface="Sakkal Majalla" panose="02000000000000000000" pitchFamily="2" charset="-78"/>
                          <a:cs typeface="Sakkal Majalla" panose="02000000000000000000" pitchFamily="2" charset="-78"/>
                        </a:rPr>
                        <a:t>الانشطه الصفية </a:t>
                      </a:r>
                      <a:endParaRPr lang="ar-AE" sz="1400" b="1" u="none"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AE" sz="1200" b="1" baseline="0" dirty="0">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baseline="0" dirty="0" smtClean="0">
                          <a:latin typeface="Sakkal Majalla" panose="02000000000000000000" pitchFamily="2" charset="-78"/>
                          <a:cs typeface="Sakkal Majalla" panose="02000000000000000000" pitchFamily="2" charset="-78"/>
                        </a:rPr>
                        <a:t>عرض </a:t>
                      </a:r>
                      <a:r>
                        <a:rPr lang="ar-AE" sz="1200" b="1" baseline="0" dirty="0">
                          <a:latin typeface="Sakkal Majalla" panose="02000000000000000000" pitchFamily="2" charset="-78"/>
                          <a:cs typeface="Sakkal Majalla" panose="02000000000000000000" pitchFamily="2" charset="-78"/>
                        </a:rPr>
                        <a:t>فيديوهات في تطبيق </a:t>
                      </a:r>
                      <a:r>
                        <a:rPr lang="ar-AE" sz="1200" b="1" baseline="0" dirty="0" smtClean="0">
                          <a:latin typeface="Sakkal Majalla" panose="02000000000000000000" pitchFamily="2" charset="-78"/>
                          <a:cs typeface="Sakkal Majalla" panose="02000000000000000000" pitchFamily="2" charset="-78"/>
                        </a:rPr>
                        <a:t>طريقة غسل الوجه </a:t>
                      </a:r>
                      <a:endParaRPr lang="ar-AE" sz="1200" b="1" baseline="0" dirty="0">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baseline="0" dirty="0" smtClean="0">
                          <a:latin typeface="Sakkal Majalla" panose="02000000000000000000" pitchFamily="2" charset="-78"/>
                          <a:cs typeface="Sakkal Majalla" panose="02000000000000000000" pitchFamily="2" charset="-78"/>
                        </a:rPr>
                        <a:t>.تنفيذ انشطة على مطايقة اجزاء الوجه </a:t>
                      </a:r>
                      <a:endParaRPr lang="ar-AE" sz="1200" b="1" i="0" kern="1200" dirty="0" smtClean="0">
                        <a:solidFill>
                          <a:schemeClr val="tx1"/>
                        </a:solidFill>
                        <a:effectLst/>
                        <a:latin typeface="+mn-lt"/>
                        <a:ea typeface="+mn-ea"/>
                        <a:cs typeface="+mn-cs"/>
                      </a:endParaRPr>
                    </a:p>
                    <a:p>
                      <a:pPr marL="228600" indent="-228600" algn="r" rtl="1">
                        <a:buFont typeface="+mj-lt"/>
                        <a:buAutoNum type="arabicPeriod"/>
                      </a:pPr>
                      <a:r>
                        <a:rPr lang="ar-AE" sz="1200" b="1" i="0" kern="1200" dirty="0" smtClean="0">
                          <a:solidFill>
                            <a:schemeClr val="tx1"/>
                          </a:solidFill>
                          <a:effectLst/>
                          <a:latin typeface="+mn-lt"/>
                          <a:ea typeface="+mn-ea"/>
                          <a:cs typeface="+mn-cs"/>
                        </a:rPr>
                        <a:t>أنشطة صفية  كيفية تجفيف الوجه</a:t>
                      </a:r>
                    </a:p>
                    <a:p>
                      <a:pPr marL="228600" indent="-228600" algn="r" rtl="1">
                        <a:buFont typeface="+mj-lt"/>
                        <a:buAutoNum type="arabicPeriod"/>
                      </a:pPr>
                      <a:r>
                        <a:rPr lang="ar-AE" sz="1200" b="1" i="0" kern="1200" dirty="0" smtClean="0">
                          <a:solidFill>
                            <a:schemeClr val="tx1"/>
                          </a:solidFill>
                          <a:effectLst/>
                          <a:latin typeface="+mn-lt"/>
                          <a:ea typeface="+mn-ea"/>
                          <a:cs typeface="+mn-cs"/>
                        </a:rPr>
                        <a:t>أنشطة صفية</a:t>
                      </a:r>
                      <a:r>
                        <a:rPr lang="ar-AE" sz="1200" b="1" i="0" kern="1200" baseline="0" dirty="0" smtClean="0">
                          <a:solidFill>
                            <a:schemeClr val="tx1"/>
                          </a:solidFill>
                          <a:effectLst/>
                          <a:latin typeface="+mn-lt"/>
                          <a:ea typeface="+mn-ea"/>
                          <a:cs typeface="+mn-cs"/>
                        </a:rPr>
                        <a:t> </a:t>
                      </a:r>
                      <a:r>
                        <a:rPr lang="ar-AE" sz="1200" b="1" i="0" kern="1200" dirty="0" smtClean="0">
                          <a:solidFill>
                            <a:schemeClr val="tx1"/>
                          </a:solidFill>
                          <a:effectLst/>
                          <a:latin typeface="+mn-lt"/>
                          <a:ea typeface="+mn-ea"/>
                          <a:cs typeface="+mn-cs"/>
                        </a:rPr>
                        <a:t>علي أدوات غسل الوجه </a:t>
                      </a:r>
                    </a:p>
                    <a:p>
                      <a:pPr marL="0" indent="0" algn="r" rtl="1">
                        <a:buFont typeface="Arial" panose="020B0604020202020204" pitchFamily="34" charset="0"/>
                        <a:buNone/>
                      </a:pPr>
                      <a:endParaRPr lang="ar-SA" sz="1200" b="1" baseline="0" dirty="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SA" sz="12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AE" sz="1600" b="1"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6146012" y="3412156"/>
            <a:ext cx="141012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انشودة غسل وجهك</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 name="Rounded Rectangle 1"/>
          <p:cNvSpPr/>
          <p:nvPr/>
        </p:nvSpPr>
        <p:spPr>
          <a:xfrm>
            <a:off x="4902029" y="3878109"/>
            <a:ext cx="4170217"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TextBox 5">
            <a:hlinkClick r:id="rId3"/>
          </p:cNvPr>
          <p:cNvSpPr txBox="1"/>
          <p:nvPr/>
        </p:nvSpPr>
        <p:spPr>
          <a:xfrm>
            <a:off x="5038093" y="4068630"/>
            <a:ext cx="3898087" cy="307777"/>
          </a:xfrm>
          <a:prstGeom prst="rect">
            <a:avLst/>
          </a:prstGeom>
          <a:solidFill>
            <a:schemeClr val="accent4">
              <a:lumMod val="20000"/>
              <a:lumOff val="80000"/>
            </a:schemeClr>
          </a:solidFill>
        </p:spPr>
        <p:txBody>
          <a:bodyPr wrap="square" rtlCol="0">
            <a:spAutoFit/>
          </a:bodyPr>
          <a:lstStyle/>
          <a:p>
            <a:pPr lvl="0">
              <a:defRPr/>
            </a:pPr>
            <a:r>
              <a:rPr lang="en-US" sz="1400" dirty="0">
                <a:solidFill>
                  <a:prstClr val="black"/>
                </a:solidFill>
                <a:latin typeface="Times New Roman" panose="02020603050405020304" pitchFamily="18" charset="0"/>
                <a:cs typeface="Times New Roman" panose="02020603050405020304" pitchFamily="18" charset="0"/>
                <a:hlinkClick r:id="rId3"/>
              </a:rPr>
              <a:t>https://</a:t>
            </a:r>
            <a:r>
              <a:rPr lang="en-US" sz="1400" dirty="0" smtClean="0">
                <a:solidFill>
                  <a:prstClr val="black"/>
                </a:solidFill>
                <a:latin typeface="Times New Roman" panose="02020603050405020304" pitchFamily="18" charset="0"/>
                <a:cs typeface="Times New Roman" panose="02020603050405020304" pitchFamily="18" charset="0"/>
                <a:hlinkClick r:id="rId3"/>
              </a:rPr>
              <a:t>youtu.be/vYv5chLoaNw</a:t>
            </a:r>
            <a:r>
              <a:rPr lang="ar-AE" sz="1400" dirty="0" smtClean="0">
                <a:solidFill>
                  <a:prstClr val="black"/>
                </a:solidFill>
                <a:latin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Date Placeholder 17"/>
          <p:cNvSpPr>
            <a:spLocks noGrp="1"/>
          </p:cNvSpPr>
          <p:nvPr>
            <p:ph type="dt" sz="half" idx="10"/>
          </p:nvPr>
        </p:nvSpPr>
        <p:spPr/>
        <p:txBody>
          <a:bodyPr/>
          <a:lstStyle/>
          <a:p>
            <a:fld id="{8CADBA5E-4532-4792-A258-A0D67C635858}" type="datetime3">
              <a:rPr lang="en-US" smtClean="0"/>
              <a:t>23 August 2020</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spTree>
    <p:extLst>
      <p:ext uri="{BB962C8B-B14F-4D97-AF65-F5344CB8AC3E}">
        <p14:creationId xmlns:p14="http://schemas.microsoft.com/office/powerpoint/2010/main" val="2029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48632076"/>
              </p:ext>
            </p:extLst>
          </p:nvPr>
        </p:nvGraphicFramePr>
        <p:xfrm>
          <a:off x="180109" y="165333"/>
          <a:ext cx="11804073" cy="6480564"/>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3340904">
                <a:tc>
                  <a:txBody>
                    <a:bodyPr/>
                    <a:lstStyle/>
                    <a:p>
                      <a:pPr algn="r" rtl="1"/>
                      <a:r>
                        <a:rPr lang="ar-AE" sz="1200" b="1" u="none" baseline="0" dirty="0">
                          <a:solidFill>
                            <a:srgbClr val="FF0000"/>
                          </a:solidFill>
                          <a:latin typeface="Sakkal Majalla" panose="02000000000000000000" pitchFamily="2" charset="-78"/>
                          <a:cs typeface="Sakkal Majalla" panose="02000000000000000000" pitchFamily="2" charset="-78"/>
                        </a:rPr>
                        <a:t>الحصة الدراسية:</a:t>
                      </a:r>
                      <a:endParaRPr lang="ar-AE" sz="1200" b="1" u="none" baseline="0" dirty="0">
                        <a:latin typeface="Sakkal Majalla" panose="02000000000000000000" pitchFamily="2" charset="-78"/>
                        <a:cs typeface="Sakkal Majalla" panose="02000000000000000000" pitchFamily="2" charset="-78"/>
                      </a:endParaRPr>
                    </a:p>
                    <a:p>
                      <a:pPr algn="r" rtl="1"/>
                      <a:r>
                        <a:rPr lang="ar-AE" sz="1200" b="1" u="none" baseline="0" dirty="0">
                          <a:latin typeface="Sakkal Majalla" panose="02000000000000000000" pitchFamily="2" charset="-78"/>
                          <a:cs typeface="Sakkal Majalla" panose="02000000000000000000" pitchFamily="2" charset="-78"/>
                        </a:rPr>
                        <a:t> </a:t>
                      </a:r>
                      <a:r>
                        <a:rPr lang="ar-AE" sz="1200" b="1" u="none" baseline="0" dirty="0">
                          <a:solidFill>
                            <a:schemeClr val="tx1"/>
                          </a:solidFill>
                          <a:latin typeface="Sakkal Majalla" panose="02000000000000000000" pitchFamily="2" charset="-78"/>
                          <a:cs typeface="Sakkal Majalla" panose="02000000000000000000" pitchFamily="2" charset="-78"/>
                        </a:rPr>
                        <a:t>الهدف الرئيسي هو أن </a:t>
                      </a:r>
                      <a:r>
                        <a:rPr lang="ar-AE" sz="1200" b="1" u="none" baseline="0" dirty="0" smtClean="0">
                          <a:solidFill>
                            <a:schemeClr val="tx1"/>
                          </a:solidFill>
                          <a:latin typeface="Sakkal Majalla" panose="02000000000000000000" pitchFamily="2" charset="-78"/>
                          <a:cs typeface="Sakkal Majalla" panose="02000000000000000000" pitchFamily="2" charset="-78"/>
                        </a:rPr>
                        <a:t>تتمكن مريم من غسل وجها بالكامل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chemeClr val="tx1"/>
                          </a:solidFill>
                          <a:latin typeface="Sakkal Majalla" panose="02000000000000000000" pitchFamily="2" charset="-78"/>
                          <a:cs typeface="Sakkal Majalla" panose="02000000000000000000" pitchFamily="2" charset="-78"/>
                        </a:rPr>
                        <a:t>أهداف أخرى: ان </a:t>
                      </a:r>
                      <a:r>
                        <a:rPr lang="ar-AE" sz="1200" b="1" u="none" baseline="0" dirty="0" smtClean="0">
                          <a:solidFill>
                            <a:schemeClr val="tx1"/>
                          </a:solidFill>
                          <a:latin typeface="Sakkal Majalla" panose="02000000000000000000" pitchFamily="2" charset="-78"/>
                          <a:cs typeface="Sakkal Majalla" panose="02000000000000000000" pitchFamily="2" charset="-78"/>
                        </a:rPr>
                        <a:t>تتعرف مريم على اجزاء الوجه وتقوم بمطابقتها  </a:t>
                      </a:r>
                      <a:r>
                        <a:rPr lang="ar-AE" sz="1200" b="1" u="none" baseline="0" dirty="0">
                          <a:solidFill>
                            <a:schemeClr val="tx1"/>
                          </a:solidFill>
                          <a:latin typeface="Sakkal Majalla" panose="02000000000000000000" pitchFamily="2" charset="-78"/>
                          <a:cs typeface="Sakkal Majalla" panose="02000000000000000000" pitchFamily="2" charset="-78"/>
                        </a:rPr>
                        <a:t>.  </a:t>
                      </a:r>
                      <a:endParaRPr lang="ar-AE" sz="1200" b="1" u="none" baseline="0" dirty="0" smtClean="0">
                        <a:solidFill>
                          <a:schemeClr val="tx1"/>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تشغيل </a:t>
                      </a:r>
                      <a:r>
                        <a:rPr lang="ar-AE" sz="1200" b="1" u="none" baseline="0" dirty="0">
                          <a:solidFill>
                            <a:schemeClr val="tx1"/>
                          </a:solidFill>
                          <a:latin typeface="Sakkal Majalla" panose="02000000000000000000" pitchFamily="2" charset="-78"/>
                          <a:cs typeface="Sakkal Majalla" panose="02000000000000000000" pitchFamily="2" charset="-78"/>
                        </a:rPr>
                        <a:t>الفيديو الخاص بالدرس.</a:t>
                      </a: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-تنفيذ </a:t>
                      </a:r>
                      <a:r>
                        <a:rPr lang="ar-AE" sz="1200" b="1" u="none" baseline="0" dirty="0">
                          <a:solidFill>
                            <a:schemeClr val="tx1"/>
                          </a:solidFill>
                          <a:latin typeface="Sakkal Majalla" panose="02000000000000000000" pitchFamily="2" charset="-78"/>
                          <a:cs typeface="Sakkal Majalla" panose="02000000000000000000" pitchFamily="2" charset="-78"/>
                        </a:rPr>
                        <a:t>التمارين والأنشطة الصفية داخل الغرفة الصفية اجرائياً. </a:t>
                      </a:r>
                      <a:endParaRPr lang="ar-AE" sz="1200" b="1" u="none" baseline="0" dirty="0" smtClean="0">
                        <a:solidFill>
                          <a:schemeClr val="tx1"/>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 </a:t>
                      </a:r>
                      <a:r>
                        <a:rPr lang="ar-AE" sz="1200" b="1" u="none" baseline="0" dirty="0">
                          <a:solidFill>
                            <a:schemeClr val="tx1"/>
                          </a:solidFill>
                          <a:latin typeface="Sakkal Majalla" panose="02000000000000000000" pitchFamily="2" charset="-78"/>
                          <a:cs typeface="Sakkal Majalla" panose="02000000000000000000" pitchFamily="2" charset="-78"/>
                        </a:rPr>
                        <a:t>تقليد المعلم لحركات ( </a:t>
                      </a:r>
                      <a:r>
                        <a:rPr lang="ar-AE" sz="1200" b="1" u="none" baseline="0" dirty="0" smtClean="0">
                          <a:solidFill>
                            <a:schemeClr val="tx1"/>
                          </a:solidFill>
                          <a:latin typeface="Sakkal Majalla" panose="02000000000000000000" pitchFamily="2" charset="-78"/>
                          <a:cs typeface="Sakkal Majalla" panose="02000000000000000000" pitchFamily="2" charset="-78"/>
                        </a:rPr>
                        <a:t>غسل الوجه ) </a:t>
                      </a: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 </a:t>
                      </a:r>
                      <a:r>
                        <a:rPr lang="ar-AE" sz="1200" b="1" u="none" baseline="0" dirty="0">
                          <a:solidFill>
                            <a:schemeClr val="tx1"/>
                          </a:solidFill>
                          <a:latin typeface="Sakkal Majalla" panose="02000000000000000000" pitchFamily="2" charset="-78"/>
                          <a:cs typeface="Sakkal Majalla" panose="02000000000000000000" pitchFamily="2" charset="-78"/>
                        </a:rPr>
                        <a:t>تقليد المعلم لحركات </a:t>
                      </a:r>
                      <a:r>
                        <a:rPr lang="ar-AE" sz="1200" b="1" u="none" baseline="0" dirty="0" smtClean="0">
                          <a:solidFill>
                            <a:schemeClr val="tx1"/>
                          </a:solidFill>
                          <a:latin typeface="Sakkal Majalla" panose="02000000000000000000" pitchFamily="2" charset="-78"/>
                          <a:cs typeface="Sakkal Majalla" panose="02000000000000000000" pitchFamily="2" charset="-78"/>
                        </a:rPr>
                        <a:t>مطابقة الاجزاء على الوجه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رسم وجه ووضع اجزاءه عليه </a:t>
                      </a:r>
                      <a:endParaRPr lang="ar-AE" sz="1200" b="1" u="none" baseline="0" dirty="0">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الرياضي  </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ان </a:t>
                      </a:r>
                      <a:r>
                        <a:rPr lang="ar-AE" sz="1200" b="1" u="none" baseline="0" dirty="0" smtClean="0">
                          <a:solidFill>
                            <a:schemeClr val="tx1"/>
                          </a:solidFill>
                          <a:latin typeface="Sakkal Majalla" panose="02000000000000000000" pitchFamily="2" charset="-78"/>
                          <a:cs typeface="Sakkal Majalla" panose="02000000000000000000" pitchFamily="2" charset="-78"/>
                        </a:rPr>
                        <a:t>يقوم المعلم بعمل مسابقة من يضع الاجزاء مكانها بسرعة </a:t>
                      </a: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ان </a:t>
                      </a:r>
                      <a:r>
                        <a:rPr lang="ar-AE" sz="1200" b="1" u="none" baseline="0" dirty="0">
                          <a:solidFill>
                            <a:schemeClr val="tx1"/>
                          </a:solidFill>
                          <a:latin typeface="Sakkal Majalla" panose="02000000000000000000" pitchFamily="2" charset="-78"/>
                          <a:cs typeface="Sakkal Majalla" panose="02000000000000000000" pitchFamily="2" charset="-78"/>
                        </a:rPr>
                        <a:t>يقوم </a:t>
                      </a:r>
                      <a:r>
                        <a:rPr lang="ar-AE" sz="1200" b="1" u="none" baseline="0" dirty="0" smtClean="0">
                          <a:solidFill>
                            <a:schemeClr val="tx1"/>
                          </a:solidFill>
                          <a:latin typeface="Sakkal Majalla" panose="02000000000000000000" pitchFamily="2" charset="-78"/>
                          <a:cs typeface="Sakkal Majalla" panose="02000000000000000000" pitchFamily="2" charset="-78"/>
                        </a:rPr>
                        <a:t>المعلم ببعثرت اجزاء الوجه في الملعب ويطلب من الطلاب جمعها بطرق مختلفة قفز ، حبي، مشي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ان يقوم </a:t>
                      </a:r>
                      <a:r>
                        <a:rPr lang="ar-AE" sz="1200" b="1" u="none" baseline="0" dirty="0" smtClean="0">
                          <a:solidFill>
                            <a:schemeClr val="tx1"/>
                          </a:solidFill>
                          <a:latin typeface="Sakkal Majalla" panose="02000000000000000000" pitchFamily="2" charset="-78"/>
                          <a:cs typeface="Sakkal Majalla" panose="02000000000000000000" pitchFamily="2" charset="-78"/>
                        </a:rPr>
                        <a:t>المعلم باخذ الطلاب للحمام لغسل ووجهوهم بعد انتهاء الحصة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الفني: </a:t>
                      </a:r>
                    </a:p>
                    <a:p>
                      <a:pPr algn="r" rtl="1"/>
                      <a:r>
                        <a:rPr lang="ar-AE" sz="1200" b="1" u="none" baseline="0" dirty="0">
                          <a:solidFill>
                            <a:schemeClr val="tx1"/>
                          </a:solidFill>
                          <a:latin typeface="Sakkal Majalla" panose="02000000000000000000" pitchFamily="2" charset="-78"/>
                          <a:cs typeface="Sakkal Majalla" panose="02000000000000000000" pitchFamily="2" charset="-78"/>
                        </a:rPr>
                        <a:t>ان يقوم </a:t>
                      </a:r>
                      <a:r>
                        <a:rPr lang="ar-AE" sz="1200" b="1" u="none" baseline="0" dirty="0" smtClean="0">
                          <a:solidFill>
                            <a:schemeClr val="tx1"/>
                          </a:solidFill>
                          <a:latin typeface="Sakkal Majalla" panose="02000000000000000000" pitchFamily="2" charset="-78"/>
                          <a:cs typeface="Sakkal Majalla" panose="02000000000000000000" pitchFamily="2" charset="-78"/>
                        </a:rPr>
                        <a:t>المعلم بعرض مسرح دمى لاجزاء الوجه وطريقة غسله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الموسيقى:</a:t>
                      </a:r>
                    </a:p>
                    <a:p>
                      <a:pPr algn="r" rtl="1"/>
                      <a:r>
                        <a:rPr lang="ar-AE" sz="1200" b="1" u="none" baseline="0" dirty="0">
                          <a:solidFill>
                            <a:schemeClr val="tx1"/>
                          </a:solidFill>
                          <a:latin typeface="Sakkal Majalla" panose="02000000000000000000" pitchFamily="2" charset="-78"/>
                          <a:cs typeface="Sakkal Majalla" panose="02000000000000000000" pitchFamily="2" charset="-78"/>
                        </a:rPr>
                        <a:t>ان يقوم </a:t>
                      </a:r>
                      <a:r>
                        <a:rPr lang="ar-AE" sz="1200" b="1" u="none" baseline="0" dirty="0" smtClean="0">
                          <a:solidFill>
                            <a:schemeClr val="tx1"/>
                          </a:solidFill>
                          <a:latin typeface="Sakkal Majalla" panose="02000000000000000000" pitchFamily="2" charset="-78"/>
                          <a:cs typeface="Sakkal Majalla" panose="02000000000000000000" pitchFamily="2" charset="-78"/>
                        </a:rPr>
                        <a:t>المعلم بعمل انشودة على اجزاء الوجه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chemeClr val="tx1"/>
                          </a:solidFill>
                          <a:latin typeface="Sakkal Majalla" panose="02000000000000000000" pitchFamily="2" charset="-78"/>
                          <a:cs typeface="Sakkal Majalla" panose="02000000000000000000" pitchFamily="2" charset="-78"/>
                        </a:rPr>
                        <a:t>ان يقوم </a:t>
                      </a:r>
                      <a:r>
                        <a:rPr lang="ar-AE" sz="1200" b="1" u="none" baseline="0" dirty="0" smtClean="0">
                          <a:solidFill>
                            <a:schemeClr val="tx1"/>
                          </a:solidFill>
                          <a:latin typeface="Sakkal Majalla" panose="02000000000000000000" pitchFamily="2" charset="-78"/>
                          <a:cs typeface="Sakkal Majalla" panose="02000000000000000000" pitchFamily="2" charset="-78"/>
                        </a:rPr>
                        <a:t>المعلم وبوضع انشودة عن طريقة تغسيل الوجه </a:t>
                      </a:r>
                      <a:endParaRPr lang="ar-AE" sz="1200" b="1" baseline="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إعطاء ولي الامر بعض التمارين الخاصة </a:t>
                      </a:r>
                      <a:r>
                        <a:rPr lang="ar-AE" sz="1200" b="1" baseline="0" dirty="0" smtClean="0">
                          <a:latin typeface="Sakkal Majalla" panose="02000000000000000000" pitchFamily="2" charset="-78"/>
                          <a:cs typeface="Sakkal Majalla" panose="02000000000000000000" pitchFamily="2" charset="-78"/>
                        </a:rPr>
                        <a:t>بربط اجزاء الوجه على الوجه وترك الطفل يغسل وجه بنفسه )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816429">
                <a:tc>
                  <a:txBody>
                    <a:bodyPr/>
                    <a:lstStyle/>
                    <a:p>
                      <a:pPr algn="r" rtl="1"/>
                      <a:r>
                        <a:rPr lang="ar-AE" sz="1200" b="1" baseline="0" dirty="0">
                          <a:latin typeface="Sakkal Majalla" panose="02000000000000000000" pitchFamily="2" charset="-78"/>
                          <a:cs typeface="Sakkal Majalla" panose="02000000000000000000" pitchFamily="2" charset="-78"/>
                        </a:rPr>
                        <a:t>مجموعة تدريبات على الأيباد تتضمن:</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baseline="0" dirty="0" smtClean="0">
                          <a:latin typeface="Sakkal Majalla" panose="02000000000000000000" pitchFamily="2" charset="-78"/>
                          <a:cs typeface="Sakkal Majalla" panose="02000000000000000000" pitchFamily="2" charset="-78"/>
                        </a:rPr>
                        <a:t>1</a:t>
                      </a: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endParaRPr lang="ar-SA"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baseline="0" dirty="0">
                          <a:latin typeface="Sakkal Majalla" panose="02000000000000000000" pitchFamily="2" charset="-78"/>
                          <a:cs typeface="Sakkal Majalla" panose="02000000000000000000" pitchFamily="2" charset="-78"/>
                        </a:rPr>
                        <a:t>متوسط : </a:t>
                      </a:r>
                      <a:r>
                        <a:rPr lang="ar-AE" sz="1200" b="1" baseline="0" dirty="0" smtClean="0">
                          <a:latin typeface="Sakkal Majalla" panose="02000000000000000000" pitchFamily="2" charset="-78"/>
                          <a:cs typeface="Sakkal Majalla" panose="02000000000000000000" pitchFamily="2" charset="-78"/>
                        </a:rPr>
                        <a:t>ان يعرف الطالب كيفية غسل الوجه     جيد</a:t>
                      </a: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ان يعرف الطالب خطوات غسل الوجه   مرتفع: </a:t>
                      </a:r>
                      <a:r>
                        <a:rPr lang="ar-AE" sz="1200" b="1" baseline="0" dirty="0">
                          <a:latin typeface="Sakkal Majalla" panose="02000000000000000000" pitchFamily="2" charset="-78"/>
                          <a:cs typeface="Sakkal Majalla" panose="02000000000000000000" pitchFamily="2" charset="-78"/>
                        </a:rPr>
                        <a:t>ان </a:t>
                      </a:r>
                      <a:r>
                        <a:rPr lang="ar-AE" sz="1200" b="1" baseline="0" dirty="0" smtClean="0">
                          <a:latin typeface="Sakkal Majalla" panose="02000000000000000000" pitchFamily="2" charset="-78"/>
                          <a:cs typeface="Sakkal Majalla" panose="02000000000000000000" pitchFamily="2" charset="-78"/>
                        </a:rPr>
                        <a:t> يتمكن الطالب من غسل وجهه لوحدة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3"/>
          <p:cNvSpPr txBox="1"/>
          <p:nvPr/>
        </p:nvSpPr>
        <p:spPr>
          <a:xfrm>
            <a:off x="6209901" y="4787077"/>
            <a:ext cx="3507741"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a:off x="6008897" y="5352052"/>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0" name="Date Placeholder 9"/>
          <p:cNvSpPr>
            <a:spLocks noGrp="1"/>
          </p:cNvSpPr>
          <p:nvPr>
            <p:ph type="dt" sz="half" idx="10"/>
          </p:nvPr>
        </p:nvSpPr>
        <p:spPr/>
        <p:txBody>
          <a:bodyPr/>
          <a:lstStyle/>
          <a:p>
            <a:fld id="{DFA59B4A-862E-4296-9049-49655D5CFC94}" type="datetime3">
              <a:rPr lang="en-US" smtClean="0"/>
              <a:t>23 August 2020</a:t>
            </a:fld>
            <a:endParaRPr lang="en-GB"/>
          </a:p>
        </p:txBody>
      </p:sp>
      <p:sp>
        <p:nvSpPr>
          <p:cNvPr id="11" name="Slide Number Placeholder 10"/>
          <p:cNvSpPr>
            <a:spLocks noGrp="1"/>
          </p:cNvSpPr>
          <p:nvPr>
            <p:ph type="sldNum" sz="quarter" idx="12"/>
          </p:nvPr>
        </p:nvSpPr>
        <p:spPr/>
        <p:txBody>
          <a:bodyPr/>
          <a:lstStyle/>
          <a:p>
            <a:fld id="{60F9F505-338F-4A63-8E60-F3E66EC2060F}" type="slidenum">
              <a:rPr lang="en-GB" smtClean="0"/>
              <a:t>4</a:t>
            </a:fld>
            <a:endParaRPr lang="en-GB"/>
          </a:p>
        </p:txBody>
      </p:sp>
    </p:spTree>
    <p:extLst>
      <p:ext uri="{BB962C8B-B14F-4D97-AF65-F5344CB8AC3E}">
        <p14:creationId xmlns:p14="http://schemas.microsoft.com/office/powerpoint/2010/main" val="127437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667289" y="367153"/>
            <a:ext cx="4685739" cy="832104"/>
          </a:xfrm>
        </p:spPr>
        <p:txBody>
          <a:bodyPr>
            <a:normAutofit/>
          </a:bodyPr>
          <a:lstStyle/>
          <a:p>
            <a:pPr algn="ctr"/>
            <a:r>
              <a:rPr lang="ar-AE" dirty="0" smtClean="0">
                <a:latin typeface="Sakkal Majalla" panose="02000000000000000000" pitchFamily="2" charset="-78"/>
                <a:cs typeface="Sakkal Majalla" panose="02000000000000000000" pitchFamily="2" charset="-78"/>
              </a:rPr>
              <a:t>لعبة تركيب عن غسل الوجه </a:t>
            </a:r>
            <a:r>
              <a:rPr lang="en-US" dirty="0" smtClean="0">
                <a:latin typeface="Sakkal Majalla" panose="02000000000000000000" pitchFamily="2" charset="-78"/>
                <a:cs typeface="Sakkal Majalla" panose="02000000000000000000" pitchFamily="2" charset="-78"/>
              </a:rPr>
              <a:t>puzzle </a:t>
            </a:r>
            <a:endParaRPr lang="en-US"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289" y="1524474"/>
            <a:ext cx="4831876" cy="4831876"/>
          </a:xfrm>
          <a:prstGeom prst="rect">
            <a:avLst/>
          </a:prstGeom>
        </p:spPr>
      </p:pic>
    </p:spTree>
    <p:extLst>
      <p:ext uri="{BB962C8B-B14F-4D97-AF65-F5344CB8AC3E}">
        <p14:creationId xmlns:p14="http://schemas.microsoft.com/office/powerpoint/2010/main" val="308774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ورقة عمل ترتيب أجزاء الوجه       </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Media Placeholder 3"/>
          <p:cNvSpPr>
            <a:spLocks noGrp="1"/>
          </p:cNvSpPr>
          <p:nvPr>
            <p:ph type="media" sz="quarter" idx="13"/>
          </p:nvPr>
        </p:nvSpPr>
        <p:spPr/>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506" y="1227730"/>
            <a:ext cx="5439197" cy="3936106"/>
          </a:xfrm>
          <a:prstGeom prst="rect">
            <a:avLst/>
          </a:prstGeom>
        </p:spPr>
      </p:pic>
    </p:spTree>
    <p:extLst>
      <p:ext uri="{BB962C8B-B14F-4D97-AF65-F5344CB8AC3E}">
        <p14:creationId xmlns:p14="http://schemas.microsoft.com/office/powerpoint/2010/main" val="406647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قص ولصق أجزاء الوجه           </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pic>
        <p:nvPicPr>
          <p:cNvPr id="5" name="Picture 4"/>
          <p:cNvPicPr>
            <a:picLocks noChangeAspect="1"/>
          </p:cNvPicPr>
          <p:nvPr/>
        </p:nvPicPr>
        <p:blipFill>
          <a:blip r:embed="rId2"/>
          <a:stretch>
            <a:fillRect/>
          </a:stretch>
        </p:blipFill>
        <p:spPr>
          <a:xfrm>
            <a:off x="3111690" y="554439"/>
            <a:ext cx="5773003" cy="4653384"/>
          </a:xfrm>
          <a:prstGeom prst="rect">
            <a:avLst/>
          </a:prstGeom>
        </p:spPr>
      </p:pic>
    </p:spTree>
    <p:extLst>
      <p:ext uri="{BB962C8B-B14F-4D97-AF65-F5344CB8AC3E}">
        <p14:creationId xmlns:p14="http://schemas.microsoft.com/office/powerpoint/2010/main" val="380356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ورقة عمل اختيار أدوات نظافة الوجه </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313" y="982639"/>
            <a:ext cx="7274257" cy="3835021"/>
          </a:xfrm>
          <a:prstGeom prst="rect">
            <a:avLst/>
          </a:prstGeom>
        </p:spPr>
      </p:pic>
    </p:spTree>
    <p:extLst>
      <p:ext uri="{BB962C8B-B14F-4D97-AF65-F5344CB8AC3E}">
        <p14:creationId xmlns:p14="http://schemas.microsoft.com/office/powerpoint/2010/main" val="33689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normAutofit/>
          </a:bodyPr>
          <a:lstStyle/>
          <a:p>
            <a:r>
              <a:rPr lang="ar-AE" sz="4400" dirty="0">
                <a:latin typeface="Arial" panose="020B0604020202020204" pitchFamily="34" charset="0"/>
                <a:cs typeface="Arial" panose="020B0604020202020204" pitchFamily="34" charset="0"/>
              </a:rPr>
              <a:t>شكراً للجميع</a:t>
            </a:r>
            <a:endParaRPr lang="ru-RU" sz="44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6404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EED42B-3B47-45C2-9F50-0B4533C0F1E3}">
  <ds:schemaRefs>
    <ds:schemaRef ds:uri="0860e916-1933-4f54-bf75-902e7a9d18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803469-1359-4921-b8b2-4aa11e6de6e4"/>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3.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TotalTime>
  <Words>506</Words>
  <Application>Microsoft Office PowerPoint</Application>
  <PresentationFormat>Widescreen</PresentationFormat>
  <Paragraphs>108</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Sakkal Majalla</vt:lpstr>
      <vt:lpstr>Times New Roman</vt:lpstr>
      <vt:lpstr>Office Theme</vt:lpstr>
      <vt:lpstr>1_Office Theme</vt:lpstr>
      <vt:lpstr>غسل الوجه بأكمله </vt:lpstr>
      <vt:lpstr>PowerPoint Presentation</vt:lpstr>
      <vt:lpstr>PowerPoint Presentation</vt:lpstr>
      <vt:lpstr>PowerPoint Presentation</vt:lpstr>
      <vt:lpstr>لعبة تركيب عن غسل الوجه puzzle </vt:lpstr>
      <vt:lpstr>ورقة عمل ترتيب أجزاء الوجه       </vt:lpstr>
      <vt:lpstr>قص ولصق أجزاء الوجه           </vt:lpstr>
      <vt:lpstr>ورقة عمل اختيار أدوات نظافة الوجه </vt:lpstr>
      <vt:lpstr>شكراً للجميع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JUMAH SHUAIB MUSTAFA</cp:lastModifiedBy>
  <cp:revision>31</cp:revision>
  <dcterms:created xsi:type="dcterms:W3CDTF">2020-07-26T19:33:45Z</dcterms:created>
  <dcterms:modified xsi:type="dcterms:W3CDTF">2020-08-23T13:30:41Z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