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4"/>
  </p:notesMasterIdLst>
  <p:sldIdLst>
    <p:sldId id="257" r:id="rId5"/>
    <p:sldId id="269" r:id="rId6"/>
    <p:sldId id="291" r:id="rId7"/>
    <p:sldId id="283" r:id="rId8"/>
    <p:sldId id="292" r:id="rId9"/>
    <p:sldId id="293" r:id="rId10"/>
    <p:sldId id="294" r:id="rId11"/>
    <p:sldId id="288"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guide orient="horz" pos="2160"/>
        <p:guide pos="3840"/>
      </p:guideLst>
    </p:cSldViewPr>
  </p:slideViewPr>
  <p:notesTextViewPr>
    <p:cViewPr>
      <p:scale>
        <a:sx n="1" d="1"/>
        <a:sy n="1" d="1"/>
      </p:scale>
      <p:origin x="0" y="0"/>
    </p:cViewPr>
  </p:notesTextViewPr>
  <p:notesViewPr>
    <p:cSldViewPr snapToGrid="0">
      <p:cViewPr varScale="1">
        <p:scale>
          <a:sx n="50" d="100"/>
          <a:sy n="50" d="100"/>
        </p:scale>
        <p:origin x="264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23"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haf Alassaf" userId="60d37c40f7d395bf" providerId="LiveId" clId="{4D5BFE16-6E83-E14C-BF33-0B404C0B43F9}"/>
    <pc:docChg chg="modSld">
      <pc:chgData name="Rahaf Alassaf" userId="60d37c40f7d395bf" providerId="LiveId" clId="{4D5BFE16-6E83-E14C-BF33-0B404C0B43F9}" dt="2020-08-13T06:28:23.601" v="128" actId="20577"/>
      <pc:docMkLst>
        <pc:docMk/>
      </pc:docMkLst>
      <pc:sldChg chg="modSp">
        <pc:chgData name="Rahaf Alassaf" userId="60d37c40f7d395bf" providerId="LiveId" clId="{4D5BFE16-6E83-E14C-BF33-0B404C0B43F9}" dt="2020-08-13T06:28:23.601" v="128" actId="20577"/>
        <pc:sldMkLst>
          <pc:docMk/>
          <pc:sldMk cId="873815495" sldId="257"/>
        </pc:sldMkLst>
        <pc:graphicFrameChg chg="modGraphic">
          <ac:chgData name="Rahaf Alassaf" userId="60d37c40f7d395bf" providerId="LiveId" clId="{4D5BFE16-6E83-E14C-BF33-0B404C0B43F9}" dt="2020-08-13T06:28:23.601" v="128" actId="20577"/>
          <ac:graphicFrameMkLst>
            <pc:docMk/>
            <pc:sldMk cId="873815495" sldId="257"/>
            <ac:graphicFrameMk id="3" creationId="{00000000-0000-0000-0000-000000000000}"/>
          </ac:graphicFrameMkLst>
        </pc:graphicFrameChg>
      </pc:sldChg>
    </pc:docChg>
  </pc:docChgLst>
  <pc:docChgLst>
    <pc:chgData name="Rahaf Alassaf" userId="60d37c40f7d395bf" providerId="LiveId" clId="{8B52C0EE-4F20-1143-9C70-DEA5F758EFC7}"/>
    <pc:docChg chg="modSld">
      <pc:chgData name="Rahaf Alassaf" userId="60d37c40f7d395bf" providerId="LiveId" clId="{8B52C0EE-4F20-1143-9C70-DEA5F758EFC7}" dt="2020-08-06T03:06:33.634" v="60" actId="20577"/>
      <pc:docMkLst>
        <pc:docMk/>
      </pc:docMkLst>
      <pc:sldChg chg="modSp">
        <pc:chgData name="Rahaf Alassaf" userId="60d37c40f7d395bf" providerId="LiveId" clId="{8B52C0EE-4F20-1143-9C70-DEA5F758EFC7}" dt="2020-08-06T03:06:33.634" v="60" actId="20577"/>
        <pc:sldMkLst>
          <pc:docMk/>
          <pc:sldMk cId="873815495" sldId="257"/>
        </pc:sldMkLst>
        <pc:graphicFrameChg chg="modGraphic">
          <ac:chgData name="Rahaf Alassaf" userId="60d37c40f7d395bf" providerId="LiveId" clId="{8B52C0EE-4F20-1143-9C70-DEA5F758EFC7}" dt="2020-08-06T03:06:33.634" v="60" actId="20577"/>
          <ac:graphicFrameMkLst>
            <pc:docMk/>
            <pc:sldMk cId="873815495" sldId="257"/>
            <ac:graphicFrameMk id="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284D9-1D4B-468A-A010-F649C632A758}" type="datetimeFigureOut">
              <a:rPr lang="en-US" smtClean="0"/>
              <a:t>8/23/2020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DD44-B744-42AC-B498-54EF3C6033B8}" type="slidenum">
              <a:rPr lang="en-US" smtClean="0"/>
              <a:t>‹#›</a:t>
            </a:fld>
            <a:endParaRPr lang="en-US"/>
          </a:p>
        </p:txBody>
      </p:sp>
    </p:spTree>
    <p:extLst>
      <p:ext uri="{BB962C8B-B14F-4D97-AF65-F5344CB8AC3E}">
        <p14:creationId xmlns:p14="http://schemas.microsoft.com/office/powerpoint/2010/main" val="313830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1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4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8C1685-7933-4893-93CD-584791D7F10F}" type="datetime3">
              <a:rPr lang="en-US" smtClean="0"/>
              <a:t>23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671007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BFEE24-E4A7-4E9A-95AD-6574493E8F41}" type="datetime3">
              <a:rPr lang="en-US" smtClean="0"/>
              <a:t>23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02311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050551-4CE6-4950-8D1F-8A1EE9D6E42D}" type="datetime3">
              <a:rPr lang="en-US" smtClean="0"/>
              <a:t>23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669805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856957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C1780D-DAAC-4CAC-AE62-1A67156FB528}" type="datetime3">
              <a:rPr lang="en-US" smtClean="0"/>
              <a:t>23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4542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D25B4-CC4C-4EFB-A44E-87BF4A4DC3F4}" type="datetime3">
              <a:rPr lang="en-US" smtClean="0"/>
              <a:t>23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13279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CDA938-F1B5-4E67-A02C-9BCC4C2F9DA0}" type="datetime3">
              <a:rPr lang="en-US" smtClean="0"/>
              <a:t>23 August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73979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42AD15-594A-4FB9-B2B8-10786D4C4BC0}" type="datetime3">
              <a:rPr lang="en-US" smtClean="0"/>
              <a:t>23 August 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38248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75B283-5B98-4FE8-8FC6-B76E00DC4565}" type="datetime3">
              <a:rPr lang="en-US" smtClean="0"/>
              <a:t>23 August 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89836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294A2-9656-4745-B2D6-CACA84C83854}" type="datetime3">
              <a:rPr lang="en-US" smtClean="0"/>
              <a:t>23 August 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257160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7ED719-B36A-46AD-9CFF-82BE8320A41F}" type="datetime3">
              <a:rPr lang="en-US" smtClean="0"/>
              <a:t>23 August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21737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F704C3-F6CC-498F-BC59-5F55BF57AFC9}" type="datetime3">
              <a:rPr lang="en-US" smtClean="0"/>
              <a:t>23 August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23089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C4949-77A1-40BB-B52A-9D549E788AAB}" type="datetime3">
              <a:rPr lang="en-US" smtClean="0"/>
              <a:t>23 August 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9F505-338F-4A63-8E60-F3E66EC2060F}" type="slidenum">
              <a:rPr lang="en-GB" smtClean="0"/>
              <a:t>‹#›</a:t>
            </a:fld>
            <a:endParaRPr lang="en-GB"/>
          </a:p>
        </p:txBody>
      </p:sp>
    </p:spTree>
    <p:extLst>
      <p:ext uri="{BB962C8B-B14F-4D97-AF65-F5344CB8AC3E}">
        <p14:creationId xmlns:p14="http://schemas.microsoft.com/office/powerpoint/2010/main" val="151112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ejzrYUccsF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png"/><Relationship Id="rId14"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16.jpeg"/><Relationship Id="rId7" Type="http://schemas.openxmlformats.org/officeDocument/2006/relationships/image" Target="../media/image45.jpeg"/><Relationship Id="rId2"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jpeg"/></Relationships>
</file>

<file path=ppt/slides/_rels/slide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16.jpeg"/><Relationship Id="rId7" Type="http://schemas.openxmlformats.org/officeDocument/2006/relationships/image" Target="../media/image45.jpeg"/><Relationship Id="rId2"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jpeg"/></Relationships>
</file>

<file path=ppt/slides/_rels/slide8.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12.xml"/><Relationship Id="rId6" Type="http://schemas.openxmlformats.org/officeDocument/2006/relationships/image" Target="../media/image52.jpeg"/><Relationship Id="rId5" Type="http://schemas.openxmlformats.org/officeDocument/2006/relationships/image" Target="../media/image51.pn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20005154"/>
              </p:ext>
            </p:extLst>
          </p:nvPr>
        </p:nvGraphicFramePr>
        <p:xfrm>
          <a:off x="154004" y="224444"/>
          <a:ext cx="11906451" cy="6302771"/>
        </p:xfrm>
        <a:graphic>
          <a:graphicData uri="http://schemas.openxmlformats.org/drawingml/2006/table">
            <a:tbl>
              <a:tblPr firstRow="1" bandRow="1">
                <a:tableStyleId>{5940675A-B579-460E-94D1-54222C63F5DA}</a:tableStyleId>
              </a:tblPr>
              <a:tblGrid>
                <a:gridCol w="4298430">
                  <a:extLst>
                    <a:ext uri="{9D8B030D-6E8A-4147-A177-3AD203B41FA5}">
                      <a16:colId xmlns:a16="http://schemas.microsoft.com/office/drawing/2014/main" val="20000"/>
                    </a:ext>
                  </a:extLst>
                </a:gridCol>
                <a:gridCol w="3413704">
                  <a:extLst>
                    <a:ext uri="{9D8B030D-6E8A-4147-A177-3AD203B41FA5}">
                      <a16:colId xmlns:a16="http://schemas.microsoft.com/office/drawing/2014/main" val="2032493190"/>
                    </a:ext>
                  </a:extLst>
                </a:gridCol>
                <a:gridCol w="2918797">
                  <a:extLst>
                    <a:ext uri="{9D8B030D-6E8A-4147-A177-3AD203B41FA5}">
                      <a16:colId xmlns:a16="http://schemas.microsoft.com/office/drawing/2014/main" val="4078435238"/>
                    </a:ext>
                  </a:extLst>
                </a:gridCol>
                <a:gridCol w="1275520">
                  <a:extLst>
                    <a:ext uri="{9D8B030D-6E8A-4147-A177-3AD203B41FA5}">
                      <a16:colId xmlns:a16="http://schemas.microsoft.com/office/drawing/2014/main" val="20001"/>
                    </a:ext>
                  </a:extLst>
                </a:gridCol>
              </a:tblGrid>
              <a:tr h="34876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المراجعة:أ. </a:t>
                      </a:r>
                      <a:r>
                        <a:rPr lang="ar-AE" sz="1200" b="1" smtClean="0">
                          <a:latin typeface="Sakkal Majalla" panose="02000000000000000000" pitchFamily="2" charset="-78"/>
                          <a:cs typeface="Sakkal Majalla" panose="02000000000000000000" pitchFamily="2" charset="-78"/>
                        </a:rPr>
                        <a:t>جمعه شعيب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الإعداد :</a:t>
                      </a:r>
                      <a:r>
                        <a:rPr lang="en-US" sz="1200" b="1" dirty="0">
                          <a:latin typeface="Sakkal Majalla" panose="02000000000000000000" pitchFamily="2" charset="-78"/>
                          <a:cs typeface="Sakkal Majalla" panose="02000000000000000000" pitchFamily="2" charset="-78"/>
                        </a:rPr>
                        <a:t>    </a:t>
                      </a:r>
                      <a:r>
                        <a:rPr lang="ar-AE" sz="1200" b="1" baseline="0" dirty="0">
                          <a:latin typeface="Sakkal Majalla" panose="02000000000000000000" pitchFamily="2" charset="-78"/>
                          <a:cs typeface="Sakkal Majalla" panose="02000000000000000000" pitchFamily="2" charset="-78"/>
                        </a:rPr>
                        <a:t> </a:t>
                      </a:r>
                      <a:r>
                        <a:rPr lang="ar-AE" sz="1200" dirty="0">
                          <a:latin typeface="Sakkal Majalla" pitchFamily="2" charset="-78"/>
                          <a:cs typeface="Sakkal Majalla" pitchFamily="2" charset="-78"/>
                        </a:rPr>
                        <a:t>امنة ظافر </a:t>
                      </a:r>
                      <a:r>
                        <a:rPr lang="ar-SA" sz="1200" dirty="0">
                          <a:latin typeface="Sakkal Majalla" pitchFamily="2" charset="-78"/>
                          <a:cs typeface="Sakkal Majalla" pitchFamily="2" charset="-78"/>
                        </a:rPr>
                        <a:t>الكتبي- رهف العساف </a:t>
                      </a:r>
                      <a:r>
                        <a:rPr lang="en-US" sz="1200" b="1" dirty="0">
                          <a:latin typeface="Sakkal Majalla" panose="02000000000000000000" pitchFamily="2" charset="-78"/>
                          <a:cs typeface="Sakkal Majalla" panose="02000000000000000000" pitchFamily="2" charset="-78"/>
                        </a:rPr>
                        <a:t>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smtClean="0">
                          <a:latin typeface="Sakkal Majalla" pitchFamily="2" charset="-78"/>
                          <a:cs typeface="Sakkal Majalla" pitchFamily="2" charset="-78"/>
                        </a:rPr>
                        <a:t>ترتيب الالعاب و القصص في الرف المخصص</a:t>
                      </a:r>
                      <a:endParaRPr lang="en-US" sz="1200" b="1" dirty="0">
                        <a:latin typeface="Sakkal Majalla" pitchFamily="2" charset="-78"/>
                        <a:cs typeface="Sakkal Majalla" pitchFamily="2" charset="-78"/>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540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الفئة العمرية</a:t>
                      </a:r>
                      <a:r>
                        <a:rPr lang="ar-AE" sz="1200" b="1">
                          <a:latin typeface="Sakkal Majalla" panose="02000000000000000000" pitchFamily="2" charset="-78"/>
                          <a:cs typeface="Sakkal Majalla" panose="02000000000000000000" pitchFamily="2" charset="-78"/>
                        </a:rPr>
                        <a:t>: </a:t>
                      </a:r>
                      <a:r>
                        <a:rPr lang="en-GB" sz="1200" b="1">
                          <a:latin typeface="Sakkal Majalla" panose="02000000000000000000" pitchFamily="2" charset="-78"/>
                          <a:cs typeface="Sakkal Majalla" panose="02000000000000000000" pitchFamily="2" charset="-78"/>
                        </a:rPr>
                        <a:t>8/9</a:t>
                      </a:r>
                      <a:endParaRPr lang="ar-AE"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مستوى الشدة</a:t>
                      </a:r>
                      <a:r>
                        <a:rPr lang="ar-AE" sz="1200" b="1">
                          <a:latin typeface="Sakkal Majalla" panose="02000000000000000000" pitchFamily="2" charset="-78"/>
                          <a:cs typeface="Sakkal Majalla" panose="02000000000000000000" pitchFamily="2" charset="-78"/>
                        </a:rPr>
                        <a:t>: متوسطة </a:t>
                      </a:r>
                      <a:endParaRPr lang="ar-AE"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فئة الإعاقة : الاعاقة الذهنية</a:t>
                      </a:r>
                      <a:r>
                        <a:rPr lang="en-US" sz="1200" b="1" baseline="0" dirty="0">
                          <a:latin typeface="Sakkal Majalla" panose="02000000000000000000" pitchFamily="2" charset="-78"/>
                          <a:cs typeface="Sakkal Majalla" panose="02000000000000000000" pitchFamily="2" charset="-78"/>
                        </a:rPr>
                        <a:t>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بيانات 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2628275"/>
                  </a:ext>
                </a:extLst>
              </a:tr>
              <a:tr h="5568603">
                <a:tc gridSpan="3">
                  <a:txBody>
                    <a:bodyPr/>
                    <a:lstStyle/>
                    <a:p>
                      <a:pPr algn="r" rtl="1"/>
                      <a:r>
                        <a:rPr lang="ar-SA" sz="1200" b="1" kern="1200" baseline="0" dirty="0">
                          <a:solidFill>
                            <a:schemeClr val="tx1"/>
                          </a:solidFill>
                          <a:latin typeface="Sakkal Majalla" panose="02000000000000000000" pitchFamily="2" charset="-78"/>
                          <a:ea typeface="+mn-ea"/>
                          <a:cs typeface="Sakkal Majalla" panose="02000000000000000000" pitchFamily="2" charset="-78"/>
                        </a:rPr>
                        <a:t>عنوان الدرس </a:t>
                      </a:r>
                      <a:r>
                        <a:rPr lang="ar-SA" sz="1200" b="1" kern="1200" baseline="0" dirty="0" smtClean="0">
                          <a:solidFill>
                            <a:schemeClr val="tx1"/>
                          </a:solidFill>
                          <a:latin typeface="Sakkal Majalla" panose="02000000000000000000" pitchFamily="2" charset="-78"/>
                          <a:ea typeface="+mn-ea"/>
                          <a:cs typeface="Sakkal Majalla" panose="02000000000000000000" pitchFamily="2" charset="-78"/>
                        </a:rPr>
                        <a:t>:</a:t>
                      </a:r>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فوضوي </a:t>
                      </a:r>
                      <a:endParaRPr lang="ar-SA" sz="1200" b="1" kern="1200" baseline="0" dirty="0">
                        <a:solidFill>
                          <a:schemeClr val="tx1"/>
                        </a:solidFill>
                        <a:latin typeface="Sakkal Majalla" panose="02000000000000000000" pitchFamily="2" charset="-78"/>
                        <a:ea typeface="+mn-ea"/>
                        <a:cs typeface="Sakkal Majalla" panose="02000000000000000000" pitchFamily="2" charset="-78"/>
                      </a:endParaRPr>
                    </a:p>
                    <a:p>
                      <a:pPr algn="r" rtl="1"/>
                      <a:r>
                        <a:rPr lang="ar-SA" sz="1200" b="1" kern="1200" baseline="0" dirty="0">
                          <a:solidFill>
                            <a:schemeClr val="tx1"/>
                          </a:solidFill>
                          <a:latin typeface="Sakkal Majalla" panose="02000000000000000000" pitchFamily="2" charset="-78"/>
                          <a:ea typeface="+mn-ea"/>
                          <a:cs typeface="Sakkal Majalla" panose="02000000000000000000" pitchFamily="2" charset="-78"/>
                        </a:rPr>
                        <a:t>حمد فوضوي جدا لا يعيد اعراضه وادواته الى مكانها الصحيح ولا يضع كتبه ودفاتره واقلامه في مكانها المناسب بعد استخدامها بعكس اخته الصغيرة فاطمة فكانت تضع كل شيء في مكانه الصحيح بعد استخدامه وترتب ادواتها وكتبها ودفاترها بشكل منظم في يوم من الايام فاطمة رأت حمد غاضب جدا وسالته ما بك ؟ فاخبرها بأنه لا يجد دفتر الواجبات ولا يجد كتاب العلوم ولديه امتحان به في اليوم التالي فذهب فاطمة الى غرفته لتساعده في ايجادهم فرأت غرفته غير مرتبة ولا يوجد شيء في مكانه الصحيح </a:t>
                      </a:r>
                      <a:r>
                        <a:rPr lang="ar-SA" sz="1200" b="1" kern="1200" baseline="0" dirty="0" err="1">
                          <a:solidFill>
                            <a:schemeClr val="tx1"/>
                          </a:solidFill>
                          <a:latin typeface="Sakkal Majalla" panose="02000000000000000000" pitchFamily="2" charset="-78"/>
                          <a:ea typeface="+mn-ea"/>
                          <a:cs typeface="Sakkal Majalla" panose="02000000000000000000" pitchFamily="2" charset="-78"/>
                        </a:rPr>
                        <a:t>فاخبرته</a:t>
                      </a:r>
                      <a:r>
                        <a:rPr lang="ar-SA" sz="1200" b="1" kern="1200" baseline="0" dirty="0">
                          <a:solidFill>
                            <a:schemeClr val="tx1"/>
                          </a:solidFill>
                          <a:latin typeface="Sakkal Majalla" panose="02000000000000000000" pitchFamily="2" charset="-78"/>
                          <a:ea typeface="+mn-ea"/>
                          <a:cs typeface="Sakkal Majalla" panose="02000000000000000000" pitchFamily="2" charset="-78"/>
                        </a:rPr>
                        <a:t> فاطمة لو انه يعيد ادواته واغراضه الى مكانها الصحيح بعد استعمالها لما وقع في هذه </a:t>
                      </a:r>
                      <a:r>
                        <a:rPr lang="ar-SA" sz="1200" b="1" kern="1200" baseline="0" dirty="0" err="1">
                          <a:solidFill>
                            <a:schemeClr val="tx1"/>
                          </a:solidFill>
                          <a:latin typeface="Sakkal Majalla" panose="02000000000000000000" pitchFamily="2" charset="-78"/>
                          <a:ea typeface="+mn-ea"/>
                          <a:cs typeface="Sakkal Majalla" panose="02000000000000000000" pitchFamily="2" charset="-78"/>
                        </a:rPr>
                        <a:t>المشكله</a:t>
                      </a:r>
                      <a:r>
                        <a:rPr lang="ar-SA" sz="1200" b="1" kern="1200" baseline="0" dirty="0">
                          <a:solidFill>
                            <a:schemeClr val="tx1"/>
                          </a:solidFill>
                          <a:latin typeface="Sakkal Majalla" panose="02000000000000000000" pitchFamily="2" charset="-78"/>
                          <a:ea typeface="+mn-ea"/>
                          <a:cs typeface="Sakkal Majalla" panose="02000000000000000000" pitchFamily="2" charset="-78"/>
                        </a:rPr>
                        <a:t> ولما تعذب في  ايجاد كتابه ودفتره وقالت له : هيا بنا نعيد كل شيء الى مكانه المناسب ونرتب الغرفة </a:t>
                      </a:r>
                      <a:r>
                        <a:rPr lang="ar-SA" sz="1200" b="1" kern="1200" baseline="0" dirty="0" err="1">
                          <a:solidFill>
                            <a:schemeClr val="tx1"/>
                          </a:solidFill>
                          <a:latin typeface="Sakkal Majalla" panose="02000000000000000000" pitchFamily="2" charset="-78"/>
                          <a:ea typeface="+mn-ea"/>
                          <a:cs typeface="Sakkal Majalla" panose="02000000000000000000" pitchFamily="2" charset="-78"/>
                        </a:rPr>
                        <a:t>وبالتاكيد</a:t>
                      </a:r>
                      <a:r>
                        <a:rPr lang="ar-SA" sz="1200" b="1" kern="1200" baseline="0" dirty="0">
                          <a:solidFill>
                            <a:schemeClr val="tx1"/>
                          </a:solidFill>
                          <a:latin typeface="Sakkal Majalla" panose="02000000000000000000" pitchFamily="2" charset="-78"/>
                          <a:ea typeface="+mn-ea"/>
                          <a:cs typeface="Sakkal Majalla" panose="02000000000000000000" pitchFamily="2" charset="-78"/>
                        </a:rPr>
                        <a:t> سوف نجد كتابك ودفترك </a:t>
                      </a:r>
                      <a:r>
                        <a:rPr lang="ar-SA" sz="1200" b="1" kern="1200" baseline="0" dirty="0" err="1">
                          <a:solidFill>
                            <a:schemeClr val="tx1"/>
                          </a:solidFill>
                          <a:latin typeface="Sakkal Majalla" panose="02000000000000000000" pitchFamily="2" charset="-78"/>
                          <a:ea typeface="+mn-ea"/>
                          <a:cs typeface="Sakkal Majalla" panose="02000000000000000000" pitchFamily="2" charset="-78"/>
                        </a:rPr>
                        <a:t>فبدؤا</a:t>
                      </a:r>
                      <a:r>
                        <a:rPr lang="ar-SA" sz="1200" b="1" kern="1200" baseline="0" dirty="0">
                          <a:solidFill>
                            <a:schemeClr val="tx1"/>
                          </a:solidFill>
                          <a:latin typeface="Sakkal Majalla" panose="02000000000000000000" pitchFamily="2" charset="-78"/>
                          <a:ea typeface="+mn-ea"/>
                          <a:cs typeface="Sakkal Majalla" panose="02000000000000000000" pitchFamily="2" charset="-78"/>
                        </a:rPr>
                        <a:t> بالترتيب واعادة الاشياء </a:t>
                      </a:r>
                      <a:r>
                        <a:rPr lang="ar-SA" sz="1200" b="1" kern="1200" baseline="0" dirty="0" err="1">
                          <a:solidFill>
                            <a:schemeClr val="tx1"/>
                          </a:solidFill>
                          <a:latin typeface="Sakkal Majalla" panose="02000000000000000000" pitchFamily="2" charset="-78"/>
                          <a:ea typeface="+mn-ea"/>
                          <a:cs typeface="Sakkal Majalla" panose="02000000000000000000" pitchFamily="2" charset="-78"/>
                        </a:rPr>
                        <a:t>ووضعهت</a:t>
                      </a:r>
                      <a:r>
                        <a:rPr lang="ar-SA" sz="1200" b="1" kern="1200" baseline="0" dirty="0">
                          <a:solidFill>
                            <a:schemeClr val="tx1"/>
                          </a:solidFill>
                          <a:latin typeface="Sakkal Majalla" panose="02000000000000000000" pitchFamily="2" charset="-78"/>
                          <a:ea typeface="+mn-ea"/>
                          <a:cs typeface="Sakkal Majalla" panose="02000000000000000000" pitchFamily="2" charset="-78"/>
                        </a:rPr>
                        <a:t> في مكانها الصحيح وعند الانتهاء وجدوا الكتاب والدفتر فرح حمد كثير وادرك خطأه واخبر فاطمة بأنها لن يكرر هذا الخطأ مرة اخرى وسوف يرجع الادوات الى مكانها الصحيح بعد استخدامها وتبقى غرفته مرتبة واشياءه منظمه لكي  لا يقع في مشكلة كهذه مرة اخرى واخبرته فاطمه بأنه اذا وضع كل شيء في مكانه المناسب فسوف يوفر الوقت ويجده بشكل اسرع</a:t>
                      </a:r>
                      <a:endParaRPr lang="ar-AE" sz="1400" b="1" dirty="0">
                        <a:solidFill>
                          <a:srgbClr val="FF0000"/>
                        </a:solidFill>
                        <a:latin typeface="Sakkal Majalla" panose="02000000000000000000" pitchFamily="2" charset="-78"/>
                        <a:cs typeface="Sakkal Majalla" panose="02000000000000000000" pitchFamily="2" charset="-78"/>
                      </a:endParaRPr>
                    </a:p>
                    <a:p>
                      <a:pPr algn="r" rtl="1"/>
                      <a:endParaRPr lang="ar-AE" sz="1200" b="1" baseline="0" dirty="0" smtClean="0">
                        <a:latin typeface="Sakkal Majalla" panose="02000000000000000000" pitchFamily="2" charset="-78"/>
                        <a:cs typeface="Sakkal Majalla" panose="02000000000000000000" pitchFamily="2" charset="-78"/>
                      </a:endParaRPr>
                    </a:p>
                    <a:p>
                      <a:pPr algn="r" rtl="1"/>
                      <a:r>
                        <a:rPr lang="ar-AE" sz="1200" b="1" baseline="0" dirty="0" smtClean="0">
                          <a:latin typeface="Sakkal Majalla" panose="02000000000000000000" pitchFamily="2" charset="-78"/>
                          <a:cs typeface="Sakkal Majalla" panose="02000000000000000000" pitchFamily="2" charset="-78"/>
                        </a:rPr>
                        <a:t>مشاهدة فيديو  تنظيف والترتيب الاشياء في مكانها الصحيح (</a:t>
                      </a:r>
                      <a:r>
                        <a:rPr lang="en-US" sz="1200" dirty="0" smtClean="0">
                          <a:hlinkClick r:id="rId3"/>
                        </a:rPr>
                        <a:t>https://www.youtube.com/watch?v=ejzrYUccsF0</a:t>
                      </a:r>
                      <a:r>
                        <a:rPr lang="ar-AE" sz="1200" dirty="0" smtClean="0"/>
                        <a:t> )</a:t>
                      </a:r>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marL="0" algn="r" defTabSz="914400" rtl="1" eaLnBrk="1" latinLnBrk="0" hangingPunct="1"/>
                      <a:r>
                        <a:rPr lang="ar-AE" sz="1400" b="1" u="sng" kern="1200" baseline="0" dirty="0">
                          <a:solidFill>
                            <a:srgbClr val="FF0000"/>
                          </a:solidFill>
                          <a:latin typeface="Sakkal Majalla" panose="02000000000000000000" pitchFamily="2" charset="-78"/>
                          <a:ea typeface="+mn-ea"/>
                          <a:cs typeface="Sakkal Majalla" panose="02000000000000000000" pitchFamily="2" charset="-78"/>
                        </a:rPr>
                        <a:t>الأنشطة الصفية: </a:t>
                      </a:r>
                      <a:endParaRPr lang="en-US" sz="1400" b="1" u="sng" kern="1200" baseline="0" dirty="0">
                        <a:solidFill>
                          <a:srgbClr val="FF0000"/>
                        </a:solidFill>
                        <a:latin typeface="Sakkal Majalla" panose="02000000000000000000" pitchFamily="2" charset="-78"/>
                        <a:ea typeface="+mn-ea"/>
                        <a:cs typeface="Sakkal Majalla" panose="02000000000000000000" pitchFamily="2" charset="-78"/>
                      </a:endParaRPr>
                    </a:p>
                    <a:p>
                      <a:pPr algn="r" rtl="1"/>
                      <a:r>
                        <a:rPr lang="ar-AE" sz="1200" b="1" u="none" kern="1200" baseline="0" dirty="0" smtClean="0">
                          <a:solidFill>
                            <a:schemeClr val="tx1"/>
                          </a:solidFill>
                          <a:latin typeface="Sakkal Majalla" panose="02000000000000000000" pitchFamily="2" charset="-78"/>
                          <a:ea typeface="+mn-ea"/>
                          <a:cs typeface="Sakkal Majalla" panose="02000000000000000000" pitchFamily="2" charset="-78"/>
                        </a:rPr>
                        <a:t>1- يطلب معلم من الطالب </a:t>
                      </a:r>
                      <a:r>
                        <a:rPr lang="ar-AE" sz="1200" dirty="0" smtClean="0"/>
                        <a:t>ترتيب الاشياء حسب الركن المناسب في البيئة المدرسية </a:t>
                      </a:r>
                      <a:endParaRPr lang="en-US" sz="1200" dirty="0" smtClean="0"/>
                    </a:p>
                    <a:p>
                      <a:pPr algn="r" rtl="1"/>
                      <a:r>
                        <a:rPr lang="ar-AE" sz="1200" dirty="0" smtClean="0"/>
                        <a:t>2- يطلب معلم من</a:t>
                      </a:r>
                      <a:r>
                        <a:rPr lang="ar-AE" sz="1200" baseline="0" dirty="0" smtClean="0"/>
                        <a:t> الطالب </a:t>
                      </a:r>
                      <a:r>
                        <a:rPr lang="ar-AE" sz="1200" dirty="0" smtClean="0"/>
                        <a:t>تصنيف الاشياء  حسب الركن القصص والركن الالعاب في اماكنهم</a:t>
                      </a:r>
                    </a:p>
                    <a:p>
                      <a:pPr algn="r" rtl="1"/>
                      <a:r>
                        <a:rPr lang="ar-AE" sz="1200" dirty="0" smtClean="0"/>
                        <a:t>3- يطلب معلم من الطالب ترتيب تصنيف  الملابس حسب</a:t>
                      </a:r>
                      <a:r>
                        <a:rPr lang="ar-AE" sz="1200" baseline="0" dirty="0" smtClean="0"/>
                        <a:t> الطقس بارد، حار، ممطر </a:t>
                      </a:r>
                    </a:p>
                    <a:p>
                      <a:pPr algn="r" rtl="1"/>
                      <a:r>
                        <a:rPr lang="ar-AE" sz="1200" b="1" u="none" kern="1200" baseline="0" dirty="0" smtClean="0">
                          <a:solidFill>
                            <a:schemeClr val="tx1"/>
                          </a:solidFill>
                          <a:latin typeface="Sakkal Majalla" panose="02000000000000000000" pitchFamily="2" charset="-78"/>
                          <a:ea typeface="+mn-ea"/>
                          <a:cs typeface="Sakkal Majalla" panose="02000000000000000000" pitchFamily="2" charset="-78"/>
                        </a:rPr>
                        <a:t>4- يطلب معلم من الطالب </a:t>
                      </a:r>
                      <a:r>
                        <a:rPr lang="ar-AE" sz="1200" dirty="0" smtClean="0"/>
                        <a:t>ترتيب الأشكال  الى اماكنهم الصحيح لتشكيل صورة الكتكوت وروق عمل </a:t>
                      </a:r>
                      <a:r>
                        <a:rPr lang="en-US" sz="1200" dirty="0" smtClean="0"/>
                        <a:t>A4</a:t>
                      </a:r>
                      <a:endParaRPr lang="ar-SA" sz="1200" b="1" u="none" kern="1200" baseline="0" dirty="0">
                        <a:solidFill>
                          <a:schemeClr val="tx1"/>
                        </a:solidFill>
                        <a:latin typeface="Sakkal Majalla" panose="02000000000000000000" pitchFamily="2" charset="-78"/>
                        <a:ea typeface="+mn-ea"/>
                        <a:cs typeface="Sakkal Majalla" panose="02000000000000000000" pitchFamily="2" charset="-78"/>
                      </a:endParaRPr>
                    </a:p>
                    <a:p>
                      <a:pPr algn="r" rtl="1"/>
                      <a:r>
                        <a:rPr lang="ar-AE" sz="1200" dirty="0" smtClean="0"/>
                        <a:t>5- يطلب معلم من الطالب يضع دائرة على  ادوات ركن القصص فقط </a:t>
                      </a:r>
                    </a:p>
                    <a:p>
                      <a:pPr algn="r" rtl="1"/>
                      <a:r>
                        <a:rPr lang="ar-AE" sz="1200" dirty="0" smtClean="0"/>
                        <a:t>6- يطلب معلم من الطالب يضع دائرة على  ادوات ركن الالعاب فقط </a:t>
                      </a:r>
                    </a:p>
                    <a:p>
                      <a:pPr algn="r" rtl="1"/>
                      <a:r>
                        <a:rPr lang="ar-AE" sz="1200" dirty="0" smtClean="0"/>
                        <a:t>7-ضع اشارة صح (</a:t>
                      </a:r>
                      <a:r>
                        <a:rPr lang="ar-AE" sz="1200" dirty="0" smtClean="0">
                          <a:latin typeface="Arial"/>
                          <a:cs typeface="Arial"/>
                        </a:rPr>
                        <a:t>√</a:t>
                      </a:r>
                      <a:r>
                        <a:rPr lang="ar-AE" sz="1200" dirty="0" smtClean="0"/>
                        <a:t>)على ادوات ركن احترازات </a:t>
                      </a:r>
                      <a:r>
                        <a:rPr lang="ar-AE" sz="1200" dirty="0" err="1" smtClean="0"/>
                        <a:t>للكورونا</a:t>
                      </a:r>
                      <a:r>
                        <a:rPr lang="ar-AE" sz="1200" dirty="0" smtClean="0"/>
                        <a:t> واشارة خطا(</a:t>
                      </a:r>
                      <a:r>
                        <a:rPr lang="ar-AE" sz="1200" dirty="0" smtClean="0">
                          <a:latin typeface="Arial"/>
                          <a:cs typeface="Arial"/>
                        </a:rPr>
                        <a:t>Ꭓ</a:t>
                      </a:r>
                      <a:r>
                        <a:rPr lang="ar-AE" sz="1200" dirty="0" smtClean="0"/>
                        <a:t>) على الادوات غير ركن  </a:t>
                      </a:r>
                      <a:r>
                        <a:rPr lang="ar-AE" sz="1200" dirty="0" err="1" smtClean="0"/>
                        <a:t>الكورونا</a:t>
                      </a:r>
                      <a:r>
                        <a:rPr lang="ar-AE" sz="1200" dirty="0" smtClean="0"/>
                        <a:t> </a:t>
                      </a:r>
                      <a:endParaRPr lang="ar-SA" sz="1200" b="1" u="none" kern="1200" baseline="0" dirty="0">
                        <a:solidFill>
                          <a:schemeClr val="tx1"/>
                        </a:solidFill>
                        <a:latin typeface="Sakkal Majalla" panose="02000000000000000000" pitchFamily="2" charset="-78"/>
                        <a:ea typeface="+mn-ea"/>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ctr" rtl="1"/>
                      <a:endParaRPr lang="ar-AE" sz="1600" b="1" dirty="0">
                        <a:latin typeface="Sakkal Majalla" panose="02000000000000000000" pitchFamily="2" charset="-78"/>
                        <a:cs typeface="Sakkal Majalla" panose="02000000000000000000" pitchFamily="2" charset="-78"/>
                      </a:endParaRPr>
                    </a:p>
                    <a:p>
                      <a:pPr algn="ctr" rtl="1"/>
                      <a:r>
                        <a:rPr lang="ar-AE" sz="1600" b="1" dirty="0">
                          <a:latin typeface="Sakkal Majalla" panose="02000000000000000000" pitchFamily="2" charset="-78"/>
                          <a:cs typeface="Sakkal Majalla" panose="02000000000000000000" pitchFamily="2" charset="-78"/>
                        </a:rPr>
                        <a:t>كتاب</a:t>
                      </a:r>
                      <a:r>
                        <a:rPr lang="ar-AE" sz="1600" b="1" baseline="0" dirty="0">
                          <a:latin typeface="Sakkal Majalla" panose="02000000000000000000" pitchFamily="2" charset="-78"/>
                          <a:cs typeface="Sakkal Majalla" panose="02000000000000000000" pitchFamily="2" charset="-78"/>
                        </a:rPr>
                        <a:t> الطالب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9" name="Date Placeholder 8"/>
          <p:cNvSpPr>
            <a:spLocks noGrp="1"/>
          </p:cNvSpPr>
          <p:nvPr>
            <p:ph type="dt" sz="half" idx="10"/>
          </p:nvPr>
        </p:nvSpPr>
        <p:spPr/>
        <p:txBody>
          <a:bodyPr/>
          <a:lstStyle/>
          <a:p>
            <a:fld id="{F81D01CF-05FC-40DD-9306-5E37CEF60A8F}" type="datetime3">
              <a:rPr lang="en-US" smtClean="0"/>
              <a:t>23 August 2020</a:t>
            </a:fld>
            <a:endParaRPr lang="en-GB"/>
          </a:p>
        </p:txBody>
      </p:sp>
      <p:sp>
        <p:nvSpPr>
          <p:cNvPr id="15" name="Slide Number Placeholder 14"/>
          <p:cNvSpPr>
            <a:spLocks noGrp="1"/>
          </p:cNvSpPr>
          <p:nvPr>
            <p:ph type="sldNum" sz="quarter" idx="12"/>
          </p:nvPr>
        </p:nvSpPr>
        <p:spPr/>
        <p:txBody>
          <a:bodyPr/>
          <a:lstStyle/>
          <a:p>
            <a:fld id="{60F9F505-338F-4A63-8E60-F3E66EC2060F}" type="slidenum">
              <a:rPr lang="en-GB" smtClean="0"/>
              <a:t>1</a:t>
            </a:fld>
            <a:endParaRPr lang="en-GB"/>
          </a:p>
        </p:txBody>
      </p:sp>
    </p:spTree>
    <p:extLst>
      <p:ext uri="{BB962C8B-B14F-4D97-AF65-F5344CB8AC3E}">
        <p14:creationId xmlns:p14="http://schemas.microsoft.com/office/powerpoint/2010/main" val="873815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2</a:t>
            </a:fld>
            <a:endParaRPr lang="en-US" dirty="0"/>
          </a:p>
        </p:txBody>
      </p:sp>
      <p:sp>
        <p:nvSpPr>
          <p:cNvPr id="9" name="Title 1"/>
          <p:cNvSpPr txBox="1">
            <a:spLocks/>
          </p:cNvSpPr>
          <p:nvPr/>
        </p:nvSpPr>
        <p:spPr>
          <a:xfrm>
            <a:off x="4394579" y="244167"/>
            <a:ext cx="3584795" cy="823914"/>
          </a:xfrm>
          <a:prstGeom prst="rect">
            <a:avLst/>
          </a:prstGeom>
          <a:gradFill>
            <a:gsLst>
              <a:gs pos="0">
                <a:schemeClr val="tx2"/>
              </a:gs>
              <a:gs pos="100000">
                <a:schemeClr val="tx1"/>
              </a:gs>
            </a:gsLst>
            <a:lin ang="10800000" scaled="1"/>
          </a:gradFill>
        </p:spPr>
        <p:txBody>
          <a:bodyPr vert="horz" lIns="144000" tIns="45720" rIns="91440" bIns="45720" rtlCol="0" anchor="ctr" anchorCtr="0">
            <a:norm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algn="r" rtl="1"/>
            <a:r>
              <a:rPr lang="ar-AE" sz="1400" dirty="0" smtClean="0"/>
              <a:t>1- ترتيب الاشياء حسب الركن المناسب في البيئة المدرسية </a:t>
            </a:r>
            <a:endParaRPr lang="en-US" sz="1400" dirty="0"/>
          </a:p>
        </p:txBody>
      </p:sp>
      <p:pic>
        <p:nvPicPr>
          <p:cNvPr id="1026" name="Picture 2" descr="اركان رياض اطفال - ركن الالعاب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t="11831" b="11860"/>
          <a:stretch/>
        </p:blipFill>
        <p:spPr bwMode="auto">
          <a:xfrm>
            <a:off x="6513262" y="1506064"/>
            <a:ext cx="2246336" cy="22463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5110" y="4147852"/>
            <a:ext cx="2301866" cy="230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طباعة المحتوى - تعليم حوطة بني تميم والحري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350" y="4062448"/>
            <a:ext cx="2222200" cy="22222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741834" y="1926134"/>
            <a:ext cx="4432033" cy="1649988"/>
            <a:chOff x="3074311" y="4201638"/>
            <a:chExt cx="4432033" cy="1649988"/>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0180" y="4230806"/>
              <a:ext cx="1986164" cy="162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4311" y="4201638"/>
              <a:ext cx="1994521" cy="16128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5048022" y="4904736"/>
              <a:ext cx="765925" cy="445184"/>
            </a:xfrm>
            <a:prstGeom prst="rightArrow">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4098" name="Picture 2" descr="الصين مرحلة ما قبل المدرسة الجدول وكراسي المصنعين والمصنع - أفضل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9162" y="4147852"/>
            <a:ext cx="2735189" cy="2051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833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5601" y="0"/>
            <a:ext cx="3968496" cy="832104"/>
          </a:xfrm>
        </p:spPr>
        <p:txBody>
          <a:bodyPr/>
          <a:lstStyle/>
          <a:p>
            <a:pPr algn="r" rtl="1"/>
            <a:r>
              <a:rPr lang="ar-AE" dirty="0" smtClean="0"/>
              <a:t>2- تصنيف </a:t>
            </a:r>
            <a:r>
              <a:rPr lang="ar-AE" dirty="0"/>
              <a:t>الاشياء  حسب الركن في اماكنهم</a:t>
            </a:r>
            <a:endParaRPr lang="en-US" dirty="0"/>
          </a:p>
        </p:txBody>
      </p:sp>
      <p:sp>
        <p:nvSpPr>
          <p:cNvPr id="6" name="Rounded Rectangle 5"/>
          <p:cNvSpPr/>
          <p:nvPr/>
        </p:nvSpPr>
        <p:spPr>
          <a:xfrm>
            <a:off x="6332562" y="673781"/>
            <a:ext cx="6075527" cy="32231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ounded Rectangle 6"/>
          <p:cNvSpPr/>
          <p:nvPr/>
        </p:nvSpPr>
        <p:spPr>
          <a:xfrm>
            <a:off x="-89852" y="766550"/>
            <a:ext cx="6231341" cy="32231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1992397" y="875212"/>
            <a:ext cx="1678675" cy="369332"/>
          </a:xfrm>
          <a:prstGeom prst="rect">
            <a:avLst/>
          </a:prstGeom>
          <a:noFill/>
        </p:spPr>
        <p:txBody>
          <a:bodyPr wrap="square" rtlCol="0">
            <a:spAutoFit/>
          </a:bodyPr>
          <a:lstStyle/>
          <a:p>
            <a:r>
              <a:rPr lang="ar-AE" dirty="0" smtClean="0"/>
              <a:t>ركن الالوان</a:t>
            </a:r>
            <a:endParaRPr lang="en-US" dirty="0"/>
          </a:p>
        </p:txBody>
      </p:sp>
      <p:sp>
        <p:nvSpPr>
          <p:cNvPr id="9" name="TextBox 8"/>
          <p:cNvSpPr txBox="1"/>
          <p:nvPr/>
        </p:nvSpPr>
        <p:spPr>
          <a:xfrm>
            <a:off x="8658867" y="765540"/>
            <a:ext cx="1678675" cy="369332"/>
          </a:xfrm>
          <a:prstGeom prst="rect">
            <a:avLst/>
          </a:prstGeom>
          <a:noFill/>
        </p:spPr>
        <p:txBody>
          <a:bodyPr wrap="square" rtlCol="0">
            <a:spAutoFit/>
          </a:bodyPr>
          <a:lstStyle/>
          <a:p>
            <a:r>
              <a:rPr lang="ar-AE" dirty="0" smtClean="0"/>
              <a:t>ركن القصص</a:t>
            </a:r>
            <a:endParaRPr lang="en-US" dirty="0"/>
          </a:p>
        </p:txBody>
      </p:sp>
      <p:pic>
        <p:nvPicPr>
          <p:cNvPr id="1026" name="Picture 2" descr="كتب جامعه (مبتعثين) (@University_book) | Twit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4276" y="4025501"/>
            <a:ext cx="1590864" cy="15908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كتب Greyboard أطفال كرتون ، كتب المجلس الصعبة التعليمية مع مقبض"/>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245" y="5375233"/>
            <a:ext cx="2227208" cy="159086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398117" y="1244544"/>
            <a:ext cx="545910" cy="4096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64" y="4025501"/>
            <a:ext cx="1978439" cy="149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6245" y="4005014"/>
            <a:ext cx="2048447" cy="136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الوان مائية عدد 12 مع لوحة رسم وفرشاة 4237 : تسوق اونلاين قرطاسية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3078" y="4025501"/>
            <a:ext cx="2044084" cy="138316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2019 جديد 5 قطع diy خشبية الإسفنج كتابات اللوحة فرش للأطفال الرسم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47338" y="4047056"/>
            <a:ext cx="1593378" cy="1371792"/>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Shop Faber-Castell 36-Piece Water Color Pencil Set Multicolour ..."/>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730" t="15170" r="5017" b="12799"/>
          <a:stretch/>
        </p:blipFill>
        <p:spPr bwMode="auto">
          <a:xfrm>
            <a:off x="1317179" y="5396434"/>
            <a:ext cx="1924159" cy="1383164"/>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مجموعة كتب شكسبير وجوليا دونالدسون للأطفال | كوبون"/>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309" r="6951"/>
          <a:stretch/>
        </p:blipFill>
        <p:spPr bwMode="auto">
          <a:xfrm>
            <a:off x="8658867" y="5396434"/>
            <a:ext cx="1785409" cy="137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923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967" y="87242"/>
            <a:ext cx="5719820" cy="425303"/>
          </a:xfrm>
        </p:spPr>
        <p:txBody>
          <a:bodyPr>
            <a:normAutofit/>
          </a:bodyPr>
          <a:lstStyle/>
          <a:p>
            <a:pPr algn="ctr" rtl="1"/>
            <a:r>
              <a:rPr lang="ar-AE" dirty="0" smtClean="0"/>
              <a:t>3- فرز ركن الملابس الى اماكنهم حسب الطقس</a:t>
            </a:r>
            <a:endParaRPr lang="en-US"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4</a:t>
            </a:fld>
            <a:endParaRPr lang="en-US" noProof="0" dirty="0"/>
          </a:p>
        </p:txBody>
      </p:sp>
      <p:sp>
        <p:nvSpPr>
          <p:cNvPr id="5" name="Rectangle 4"/>
          <p:cNvSpPr/>
          <p:nvPr/>
        </p:nvSpPr>
        <p:spPr>
          <a:xfrm>
            <a:off x="81221" y="1020840"/>
            <a:ext cx="4096665" cy="2254873"/>
          </a:xfrm>
          <a:prstGeom prst="rect">
            <a:avLst/>
          </a:prstGeom>
          <a:solidFill>
            <a:schemeClr val="lt1">
              <a:alpha val="0"/>
            </a:schemeClr>
          </a:solidFill>
          <a:ln w="762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4279025" y="1020840"/>
            <a:ext cx="4096665" cy="2254873"/>
          </a:xfrm>
          <a:prstGeom prst="rect">
            <a:avLst/>
          </a:prstGeom>
          <a:solidFill>
            <a:schemeClr val="lt1">
              <a:alpha val="0"/>
            </a:schemeClr>
          </a:solidFill>
          <a:ln w="762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2576" y="1165710"/>
            <a:ext cx="1116106" cy="67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340" y="1143145"/>
            <a:ext cx="1137372" cy="66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4877" y="1204520"/>
            <a:ext cx="1116106" cy="66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8507371" y="1012419"/>
            <a:ext cx="4096665" cy="2254873"/>
          </a:xfrm>
          <a:prstGeom prst="rect">
            <a:avLst/>
          </a:prstGeom>
          <a:solidFill>
            <a:schemeClr val="lt1">
              <a:alpha val="0"/>
            </a:schemeClr>
          </a:solidFill>
          <a:ln w="762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76" y="3491091"/>
            <a:ext cx="1427864" cy="949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76" y="4618142"/>
            <a:ext cx="1423291" cy="949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0251" y="3503107"/>
            <a:ext cx="1423291" cy="937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8258" y="3491091"/>
            <a:ext cx="1423291" cy="937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6522" y="4630158"/>
            <a:ext cx="1442728" cy="937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3610" y="3404647"/>
            <a:ext cx="1616271" cy="949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50215" y="4618142"/>
            <a:ext cx="1423059" cy="92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53006" y="3404647"/>
            <a:ext cx="1423291" cy="97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descr="إيماءة دراماتيكي باهت لبس سترة مطر - botaniskehager.or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59330" y="4490718"/>
            <a:ext cx="1423291" cy="10165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38394" y="651508"/>
            <a:ext cx="1382317" cy="369332"/>
          </a:xfrm>
          <a:prstGeom prst="rect">
            <a:avLst/>
          </a:prstGeom>
          <a:noFill/>
        </p:spPr>
        <p:txBody>
          <a:bodyPr wrap="square" rtlCol="0">
            <a:spAutoFit/>
          </a:bodyPr>
          <a:lstStyle/>
          <a:p>
            <a:pPr algn="ctr"/>
            <a:r>
              <a:rPr lang="ar-AE" dirty="0" smtClean="0"/>
              <a:t>طقس بارد</a:t>
            </a:r>
            <a:endParaRPr lang="en-US" dirty="0"/>
          </a:p>
        </p:txBody>
      </p:sp>
      <p:pic>
        <p:nvPicPr>
          <p:cNvPr id="3085"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04978" y="3503107"/>
            <a:ext cx="1423291" cy="937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5556322" y="597976"/>
            <a:ext cx="1382317" cy="369332"/>
          </a:xfrm>
          <a:prstGeom prst="rect">
            <a:avLst/>
          </a:prstGeom>
          <a:noFill/>
        </p:spPr>
        <p:txBody>
          <a:bodyPr wrap="square" rtlCol="0">
            <a:spAutoFit/>
          </a:bodyPr>
          <a:lstStyle/>
          <a:p>
            <a:pPr algn="ctr"/>
            <a:r>
              <a:rPr lang="ar-AE" dirty="0" smtClean="0"/>
              <a:t>طقس دافئ</a:t>
            </a:r>
            <a:endParaRPr lang="en-US" dirty="0"/>
          </a:p>
        </p:txBody>
      </p:sp>
      <p:sp>
        <p:nvSpPr>
          <p:cNvPr id="31" name="TextBox 30"/>
          <p:cNvSpPr txBox="1"/>
          <p:nvPr/>
        </p:nvSpPr>
        <p:spPr>
          <a:xfrm>
            <a:off x="9831827" y="565710"/>
            <a:ext cx="1382317" cy="369332"/>
          </a:xfrm>
          <a:prstGeom prst="rect">
            <a:avLst/>
          </a:prstGeom>
          <a:noFill/>
        </p:spPr>
        <p:txBody>
          <a:bodyPr wrap="square" rtlCol="0">
            <a:spAutoFit/>
          </a:bodyPr>
          <a:lstStyle/>
          <a:p>
            <a:pPr algn="ctr"/>
            <a:r>
              <a:rPr lang="ar-AE" dirty="0" smtClean="0"/>
              <a:t>طقس ممطر</a:t>
            </a:r>
            <a:endParaRPr lang="en-US" dirty="0"/>
          </a:p>
        </p:txBody>
      </p:sp>
      <p:pic>
        <p:nvPicPr>
          <p:cNvPr id="3086"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40251" y="4683300"/>
            <a:ext cx="1436947" cy="92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004977" y="4629419"/>
            <a:ext cx="1423291" cy="92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522985" y="3553070"/>
            <a:ext cx="1427864" cy="937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9" name="Picture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51117" y="4604337"/>
            <a:ext cx="1423291" cy="963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352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4419" y="-25132"/>
            <a:ext cx="5479295" cy="832104"/>
          </a:xfrm>
        </p:spPr>
        <p:txBody>
          <a:bodyPr/>
          <a:lstStyle/>
          <a:p>
            <a:pPr algn="r" rtl="1"/>
            <a:r>
              <a:rPr lang="ar-AE" dirty="0" smtClean="0"/>
              <a:t>4- تصنيف الاشياء  حسب الركن في اماكنهم</a:t>
            </a:r>
            <a:endParaRPr lang="en-US" dirty="0"/>
          </a:p>
        </p:txBody>
      </p:sp>
      <p:sp>
        <p:nvSpPr>
          <p:cNvPr id="6" name="Rounded Rectangle 5"/>
          <p:cNvSpPr/>
          <p:nvPr/>
        </p:nvSpPr>
        <p:spPr>
          <a:xfrm>
            <a:off x="6332562" y="673781"/>
            <a:ext cx="6075527" cy="32231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ounded Rectangle 6"/>
          <p:cNvSpPr/>
          <p:nvPr/>
        </p:nvSpPr>
        <p:spPr>
          <a:xfrm>
            <a:off x="-89852" y="766550"/>
            <a:ext cx="6231341" cy="32231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1992397" y="875212"/>
            <a:ext cx="1678675" cy="369332"/>
          </a:xfrm>
          <a:prstGeom prst="rect">
            <a:avLst/>
          </a:prstGeom>
          <a:noFill/>
        </p:spPr>
        <p:txBody>
          <a:bodyPr wrap="square" rtlCol="0">
            <a:spAutoFit/>
          </a:bodyPr>
          <a:lstStyle/>
          <a:p>
            <a:pPr algn="ctr"/>
            <a:r>
              <a:rPr lang="ar-AE" dirty="0" smtClean="0"/>
              <a:t>ركن الكمبيوتر </a:t>
            </a:r>
            <a:endParaRPr lang="en-US" dirty="0"/>
          </a:p>
        </p:txBody>
      </p:sp>
      <p:sp>
        <p:nvSpPr>
          <p:cNvPr id="9" name="TextBox 8"/>
          <p:cNvSpPr txBox="1"/>
          <p:nvPr/>
        </p:nvSpPr>
        <p:spPr>
          <a:xfrm>
            <a:off x="8664690" y="765540"/>
            <a:ext cx="2189829" cy="369332"/>
          </a:xfrm>
          <a:prstGeom prst="rect">
            <a:avLst/>
          </a:prstGeom>
          <a:noFill/>
        </p:spPr>
        <p:txBody>
          <a:bodyPr wrap="square" rtlCol="0">
            <a:spAutoFit/>
          </a:bodyPr>
          <a:lstStyle/>
          <a:p>
            <a:pPr algn="ctr"/>
            <a:r>
              <a:rPr lang="ar-AE" dirty="0" smtClean="0"/>
              <a:t>ركن الالعاب </a:t>
            </a:r>
            <a:endParaRPr lang="en-US" dirty="0"/>
          </a:p>
        </p:txBody>
      </p:sp>
      <p:sp>
        <p:nvSpPr>
          <p:cNvPr id="10" name="Rectangle 9"/>
          <p:cNvSpPr/>
          <p:nvPr/>
        </p:nvSpPr>
        <p:spPr>
          <a:xfrm>
            <a:off x="3398117" y="1244544"/>
            <a:ext cx="545910" cy="4096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050" name="Picture 2" descr="عرايس بنات , لعبه عروسه للبنوته - عبارات"/>
          <p:cNvPicPr>
            <a:picLocks noChangeAspect="1" noChangeArrowheads="1"/>
          </p:cNvPicPr>
          <p:nvPr/>
        </p:nvPicPr>
        <p:blipFill rotWithShape="1">
          <a:blip r:embed="rId2">
            <a:extLst>
              <a:ext uri="{28A0092B-C50C-407E-A947-70E740481C1C}">
                <a14:useLocalDpi xmlns:a14="http://schemas.microsoft.com/office/drawing/2010/main" val="0"/>
              </a:ext>
            </a:extLst>
          </a:blip>
          <a:srcRect l="17958" r="19474"/>
          <a:stretch/>
        </p:blipFill>
        <p:spPr bwMode="auto">
          <a:xfrm>
            <a:off x="10854519" y="4213605"/>
            <a:ext cx="1173708" cy="202669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6105" y="4213605"/>
            <a:ext cx="26003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98" y="4085942"/>
            <a:ext cx="2524125" cy="917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6430" y="3994530"/>
            <a:ext cx="112395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1345" y="4271892"/>
            <a:ext cx="2221316" cy="1990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2030" y="4570793"/>
            <a:ext cx="212407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575" y="5267042"/>
            <a:ext cx="2058963" cy="1623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596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8962420" y="451629"/>
            <a:ext cx="3330054" cy="3083140"/>
          </a:xfrm>
          <a:prstGeom prst="ellipse">
            <a:avLst/>
          </a:prstGeom>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920683" y="127787"/>
            <a:ext cx="3968496" cy="832104"/>
          </a:xfrm>
        </p:spPr>
        <p:txBody>
          <a:bodyPr/>
          <a:lstStyle/>
          <a:p>
            <a:r>
              <a:rPr lang="ar-AE" dirty="0" smtClean="0"/>
              <a:t>5- ضع دائرة على  ادوات ركن القصص فقط </a:t>
            </a:r>
            <a:endParaRPr lang="en-US"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6</a:t>
            </a:fld>
            <a:endParaRPr lang="en-US" noProof="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17" t="15317"/>
          <a:stretch/>
        </p:blipFill>
        <p:spPr bwMode="auto">
          <a:xfrm>
            <a:off x="365409" y="4297507"/>
            <a:ext cx="2756209" cy="190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7" descr="مجموعة كتب شكسبير وجوليا دونالدسون للأطفال | كوبون"/>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09" r="6951"/>
          <a:stretch/>
        </p:blipFill>
        <p:spPr bwMode="auto">
          <a:xfrm>
            <a:off x="9453301" y="1054438"/>
            <a:ext cx="2439228" cy="187414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CR4Kids Birch Hardwood Single-Sided Book Case Display Stand for ..."/>
          <p:cNvPicPr>
            <a:picLocks noChangeAspect="1" noChangeArrowheads="1"/>
          </p:cNvPicPr>
          <p:nvPr/>
        </p:nvPicPr>
        <p:blipFill rotWithShape="1">
          <a:blip r:embed="rId4">
            <a:extLst>
              <a:ext uri="{28A0092B-C50C-407E-A947-70E740481C1C}">
                <a14:useLocalDpi xmlns:a14="http://schemas.microsoft.com/office/drawing/2010/main" val="0"/>
              </a:ext>
            </a:extLst>
          </a:blip>
          <a:srcRect l="10657" t="11866" r="8746" b="14478"/>
          <a:stretch/>
        </p:blipFill>
        <p:spPr bwMode="auto">
          <a:xfrm>
            <a:off x="6920822" y="4134018"/>
            <a:ext cx="2195880" cy="200679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سجادة لعب أطفال دائرية مصنوعة من القطن للأطفال، حقيبة تخزين محمولة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9486" y="1587845"/>
            <a:ext cx="2098675" cy="194692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لعبة متاهة صغيرة للاطفال باسلاك مع خرز مصنوعة من الخشب - العاب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6334" y="1551797"/>
            <a:ext cx="2322200" cy="210630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6 in1 خشبية التنمية مكعب مطابقة اللون شكل الاعتراف لعبة التعلم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4735" y="3874207"/>
            <a:ext cx="2526410" cy="252641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14 في 1 خشبية ألعاب تعليمية : تسوق اونلاين ألعاب بافضل سعر في مصر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345" y="1334000"/>
            <a:ext cx="2857500" cy="2324101"/>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مجموعة ألعاب تعليمية مكونة من 24 قطعة من العاب قطع الطعام للأطفال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21541" y="3874206"/>
            <a:ext cx="2670459" cy="220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331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964073" y="1050878"/>
            <a:ext cx="3330054" cy="3083140"/>
          </a:xfrm>
          <a:prstGeom prst="ellipse">
            <a:avLst/>
          </a:prstGeom>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2835267" y="81149"/>
            <a:ext cx="5296104" cy="832104"/>
          </a:xfrm>
        </p:spPr>
        <p:txBody>
          <a:bodyPr/>
          <a:lstStyle/>
          <a:p>
            <a:r>
              <a:rPr lang="ar-AE" dirty="0" smtClean="0"/>
              <a:t>6- ضع دائرة على  ادوات ركن الالعاب التعليمية فقط </a:t>
            </a:r>
            <a:endParaRPr lang="en-US"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7</a:t>
            </a:fld>
            <a:endParaRPr lang="en-US" noProof="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17" t="15317"/>
          <a:stretch/>
        </p:blipFill>
        <p:spPr bwMode="auto">
          <a:xfrm>
            <a:off x="365409" y="4297507"/>
            <a:ext cx="2756209" cy="190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7" descr="مجموعة كتب شكسبير وجوليا دونالدسون للأطفال | كوبون"/>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09" r="6951"/>
          <a:stretch/>
        </p:blipFill>
        <p:spPr bwMode="auto">
          <a:xfrm>
            <a:off x="9362366" y="879707"/>
            <a:ext cx="2666643" cy="20488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CR4Kids Birch Hardwood Single-Sided Book Case Display Stand for ..."/>
          <p:cNvPicPr>
            <a:picLocks noChangeAspect="1" noChangeArrowheads="1"/>
          </p:cNvPicPr>
          <p:nvPr/>
        </p:nvPicPr>
        <p:blipFill rotWithShape="1">
          <a:blip r:embed="rId4">
            <a:extLst>
              <a:ext uri="{28A0092B-C50C-407E-A947-70E740481C1C}">
                <a14:useLocalDpi xmlns:a14="http://schemas.microsoft.com/office/drawing/2010/main" val="0"/>
              </a:ext>
            </a:extLst>
          </a:blip>
          <a:srcRect l="10657" t="11866" r="8746" b="14478"/>
          <a:stretch/>
        </p:blipFill>
        <p:spPr bwMode="auto">
          <a:xfrm>
            <a:off x="6920822" y="4256850"/>
            <a:ext cx="2195880" cy="200679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سجادة لعب أطفال دائرية مصنوعة من القطن للأطفال، حقيبة تخزين محمولة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9486" y="1587845"/>
            <a:ext cx="2098675" cy="194692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لعبة متاهة صغيرة للاطفال باسلاك مع خرز مصنوعة من الخشب - العاب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0188" y="1526179"/>
            <a:ext cx="2282457" cy="2070256"/>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6 in1 خشبية التنمية مكعب مطابقة اللون شكل الاعتراف لعبة التعلم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4735" y="3874207"/>
            <a:ext cx="2526410" cy="252641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14 في 1 خشبية ألعاب تعليمية : تسوق اونلاين ألعاب بافضل سعر في مصر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345" y="1334000"/>
            <a:ext cx="2857500" cy="2324101"/>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مجموعة ألعاب تعليمية مكونة من 24 قطعة من العاب قطع الطعام للأطفال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21541" y="3874206"/>
            <a:ext cx="2670459" cy="220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681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060" y="182378"/>
            <a:ext cx="9867331" cy="404476"/>
          </a:xfrm>
        </p:spPr>
        <p:txBody>
          <a:bodyPr>
            <a:normAutofit/>
          </a:bodyPr>
          <a:lstStyle/>
          <a:p>
            <a:pPr algn="ctr" rtl="1"/>
            <a:r>
              <a:rPr lang="ar-AE" dirty="0" smtClean="0"/>
              <a:t>7-ضع اشارة صح على ادوات ركن احترازات </a:t>
            </a:r>
            <a:r>
              <a:rPr lang="ar-AE" dirty="0" err="1" smtClean="0"/>
              <a:t>للكورونا</a:t>
            </a:r>
            <a:r>
              <a:rPr lang="ar-AE" dirty="0" smtClean="0"/>
              <a:t> واشارة خطا على الادوات غير ركن  </a:t>
            </a:r>
            <a:r>
              <a:rPr lang="ar-AE" dirty="0" err="1" smtClean="0"/>
              <a:t>الكورونا</a:t>
            </a:r>
            <a:r>
              <a:rPr lang="ar-AE" dirty="0" smtClean="0"/>
              <a:t>  </a:t>
            </a:r>
            <a:endParaRPr lang="en-US"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8</a:t>
            </a:fld>
            <a:endParaRPr lang="en-US" noProof="0" dirty="0"/>
          </a:p>
        </p:txBody>
      </p:sp>
      <p:pic>
        <p:nvPicPr>
          <p:cNvPr id="6146" name="Picture 2" descr="شينال ميد كمامة ورقية 3 طبقات 50 قطعه"/>
          <p:cNvPicPr>
            <a:picLocks noChangeAspect="1" noChangeArrowheads="1"/>
          </p:cNvPicPr>
          <p:nvPr/>
        </p:nvPicPr>
        <p:blipFill rotWithShape="1">
          <a:blip r:embed="rId2">
            <a:extLst>
              <a:ext uri="{28A0092B-C50C-407E-A947-70E740481C1C}">
                <a14:useLocalDpi xmlns:a14="http://schemas.microsoft.com/office/drawing/2010/main" val="0"/>
              </a:ext>
            </a:extLst>
          </a:blip>
          <a:srcRect t="14044" b="13241"/>
          <a:stretch/>
        </p:blipFill>
        <p:spPr bwMode="auto">
          <a:xfrm>
            <a:off x="3336773" y="765572"/>
            <a:ext cx="2383642" cy="184244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946" y="3482932"/>
            <a:ext cx="2152406" cy="2276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descr="جل معقم لليدين 500 مل: Amazon.a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3482932"/>
            <a:ext cx="1275400" cy="2513103"/>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rusader Knight Clipart Of Tissue, Suggestions And - Ice Hockey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509" b="11430"/>
          <a:stretch/>
        </p:blipFill>
        <p:spPr bwMode="auto">
          <a:xfrm>
            <a:off x="2356423" y="3674431"/>
            <a:ext cx="2106070" cy="1946472"/>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ديكورات غريبة للبانيو - المرسال"/>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3758" y="836369"/>
            <a:ext cx="2581275" cy="1771651"/>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and with yellow glove holding spray transparent plastic bottle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6534" y="3482932"/>
            <a:ext cx="2718817" cy="2432169"/>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تايد 260 جرام | متجر طلبات المنزل"/>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86534" y="836369"/>
            <a:ext cx="2258776" cy="225877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داوني- منعم الملابس الأزرق- 3 لتر - منعمات - الغسيل - الادوات المنزل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63"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216" y="666340"/>
            <a:ext cx="1117559" cy="2111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5" name="Picture 21" descr="طقم فوط قطن مصري طبيعي - قطعتان بشكير استحمام كبير وفوطة يد متوسطة ..."/>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0606" y="3824556"/>
            <a:ext cx="2333150" cy="13239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52877" y="2368607"/>
            <a:ext cx="1269242" cy="861774"/>
          </a:xfrm>
          <a:prstGeom prst="rect">
            <a:avLst/>
          </a:prstGeom>
          <a:noFill/>
        </p:spPr>
        <p:txBody>
          <a:bodyPr wrap="square" rtlCol="0">
            <a:spAutoFit/>
          </a:bodyPr>
          <a:lstStyle/>
          <a:p>
            <a:pPr algn="ctr"/>
            <a:r>
              <a:rPr lang="en-US" sz="5000" dirty="0" smtClean="0">
                <a:solidFill>
                  <a:srgbClr val="FF0000"/>
                </a:solidFill>
                <a:latin typeface="Arial"/>
                <a:cs typeface="Arial"/>
              </a:rPr>
              <a:t>√</a:t>
            </a:r>
            <a:endParaRPr lang="en-US" sz="5000" dirty="0">
              <a:solidFill>
                <a:srgbClr val="FF0000"/>
              </a:solidFill>
            </a:endParaRPr>
          </a:p>
        </p:txBody>
      </p:sp>
      <p:sp>
        <p:nvSpPr>
          <p:cNvPr id="29" name="TextBox 28"/>
          <p:cNvSpPr txBox="1"/>
          <p:nvPr/>
        </p:nvSpPr>
        <p:spPr>
          <a:xfrm>
            <a:off x="10181301" y="2664258"/>
            <a:ext cx="1269242" cy="861774"/>
          </a:xfrm>
          <a:prstGeom prst="rect">
            <a:avLst/>
          </a:prstGeom>
          <a:noFill/>
        </p:spPr>
        <p:txBody>
          <a:bodyPr wrap="square" rtlCol="0">
            <a:spAutoFit/>
          </a:bodyPr>
          <a:lstStyle/>
          <a:p>
            <a:pPr algn="ctr"/>
            <a:r>
              <a:rPr lang="en-US" sz="5000" dirty="0" smtClean="0">
                <a:solidFill>
                  <a:srgbClr val="FF0000"/>
                </a:solidFill>
                <a:latin typeface="Arial"/>
                <a:cs typeface="Arial"/>
              </a:rPr>
              <a:t>Ꭓ</a:t>
            </a:r>
            <a:endParaRPr lang="en-US" sz="5000" dirty="0">
              <a:solidFill>
                <a:srgbClr val="FF0000"/>
              </a:solidFill>
            </a:endParaRPr>
          </a:p>
        </p:txBody>
      </p:sp>
    </p:spTree>
    <p:extLst>
      <p:ext uri="{BB962C8B-B14F-4D97-AF65-F5344CB8AC3E}">
        <p14:creationId xmlns:p14="http://schemas.microsoft.com/office/powerpoint/2010/main" val="3563733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8069" y="98386"/>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AE"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499750375"/>
              </p:ext>
            </p:extLst>
          </p:nvPr>
        </p:nvGraphicFramePr>
        <p:xfrm>
          <a:off x="180109" y="165333"/>
          <a:ext cx="11804073" cy="4493686"/>
        </p:xfrm>
        <a:graphic>
          <a:graphicData uri="http://schemas.openxmlformats.org/drawingml/2006/table">
            <a:tbl>
              <a:tblPr firstRow="1" bandRow="1">
                <a:tableStyleId>{5940675A-B579-460E-94D1-54222C63F5DA}</a:tableStyleId>
              </a:tblPr>
              <a:tblGrid>
                <a:gridCol w="10833455">
                  <a:extLst>
                    <a:ext uri="{9D8B030D-6E8A-4147-A177-3AD203B41FA5}">
                      <a16:colId xmlns:a16="http://schemas.microsoft.com/office/drawing/2014/main" val="20000"/>
                    </a:ext>
                  </a:extLst>
                </a:gridCol>
                <a:gridCol w="970618">
                  <a:extLst>
                    <a:ext uri="{9D8B030D-6E8A-4147-A177-3AD203B41FA5}">
                      <a16:colId xmlns:a16="http://schemas.microsoft.com/office/drawing/2014/main" val="20001"/>
                    </a:ext>
                  </a:extLst>
                </a:gridCol>
              </a:tblGrid>
              <a:tr h="2652295">
                <a:tc>
                  <a:txBody>
                    <a:bodyPr/>
                    <a:lstStyle/>
                    <a:p>
                      <a:pPr algn="r" rtl="1"/>
                      <a:endParaRPr lang="ar-AE" sz="1200" b="1" u="none" baseline="0" dirty="0">
                        <a:solidFill>
                          <a:srgbClr val="FF0000"/>
                        </a:solidFill>
                        <a:latin typeface="Sakkal Majalla" panose="02000000000000000000" pitchFamily="2" charset="-78"/>
                        <a:cs typeface="Sakkal Majalla" panose="02000000000000000000" pitchFamily="2" charset="-78"/>
                      </a:endParaRPr>
                    </a:p>
                    <a:p>
                      <a:pPr marL="0" algn="r" defTabSz="914400" rtl="1" eaLnBrk="1" latinLnBrk="0" hangingPunct="1"/>
                      <a:r>
                        <a:rPr lang="ar-AE" sz="1200" b="1" u="none" kern="1200" baseline="0" dirty="0">
                          <a:solidFill>
                            <a:srgbClr val="FF0000"/>
                          </a:solidFill>
                          <a:latin typeface="Sakkal Majalla" panose="02000000000000000000" pitchFamily="2" charset="-78"/>
                          <a:ea typeface="+mn-ea"/>
                          <a:cs typeface="Sakkal Majalla" panose="02000000000000000000" pitchFamily="2" charset="-78"/>
                        </a:rPr>
                        <a:t>الحصة الدراسية:</a:t>
                      </a:r>
                    </a:p>
                    <a:p>
                      <a:pPr algn="r" rtl="1"/>
                      <a:r>
                        <a:rPr lang="ar-AE" sz="1200" b="1" u="none" baseline="0" dirty="0">
                          <a:latin typeface="Sakkal Majalla" pitchFamily="2" charset="-78"/>
                          <a:cs typeface="Sakkal Majalla" pitchFamily="2" charset="-78"/>
                        </a:rPr>
                        <a:t>الهدف الرئيسي:  </a:t>
                      </a:r>
                      <a:r>
                        <a:rPr lang="ar-AE" sz="1200" b="1" u="none" baseline="0" dirty="0" smtClean="0">
                          <a:latin typeface="Sakkal Majalla" pitchFamily="2" charset="-78"/>
                          <a:cs typeface="Sakkal Majalla" pitchFamily="2" charset="-78"/>
                        </a:rPr>
                        <a:t>-يستطيع الطالب ترتيب الاشياء  حسب الركن المخصص لها</a:t>
                      </a:r>
                    </a:p>
                    <a:p>
                      <a:pPr algn="r" rtl="1"/>
                      <a:endParaRPr lang="ar-AE" sz="1200" b="1" u="none" baseline="0" dirty="0" smtClean="0">
                        <a:solidFill>
                          <a:schemeClr val="tx1"/>
                        </a:solidFill>
                        <a:latin typeface="Sakkal Majalla" panose="02000000000000000000" pitchFamily="2" charset="-78"/>
                        <a:cs typeface="Sakkal Majalla" panose="02000000000000000000" pitchFamily="2" charset="-78"/>
                      </a:endParaRPr>
                    </a:p>
                    <a:p>
                      <a:pPr algn="r" rtl="1"/>
                      <a:endParaRPr lang="ar-AE" sz="1200" b="0" u="none" baseline="0" dirty="0">
                        <a:solidFill>
                          <a:schemeClr val="tx1"/>
                        </a:solidFill>
                        <a:latin typeface="Sakkal Majalla" panose="02000000000000000000" pitchFamily="2" charset="-78"/>
                        <a:cs typeface="Sakkal Majalla" panose="02000000000000000000" pitchFamily="2" charset="-78"/>
                      </a:endParaRPr>
                    </a:p>
                    <a:p>
                      <a:pPr marL="0" indent="0" algn="r" rtl="1">
                        <a:buFont typeface="+mj-lt"/>
                        <a:buNone/>
                      </a:pPr>
                      <a:r>
                        <a:rPr lang="ar-AE" sz="1200" b="0" u="none" baseline="0" dirty="0">
                          <a:solidFill>
                            <a:schemeClr val="tx1"/>
                          </a:solidFill>
                          <a:latin typeface="Sakkal Majalla" panose="02000000000000000000" pitchFamily="2" charset="-78"/>
                          <a:cs typeface="Sakkal Majalla" panose="02000000000000000000" pitchFamily="2" charset="-78"/>
                        </a:rPr>
                        <a:t>1- </a:t>
                      </a: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قراءة الدرس بطريقة معبرة للطلبة عدة مرات مع الإشارة إلى الصور في كتاب دليل  الطالب</a:t>
                      </a:r>
                    </a:p>
                    <a:p>
                      <a:pPr marL="0" indent="0" algn="r" rtl="1">
                        <a:buFont typeface="+mj-lt"/>
                        <a:buNone/>
                      </a:pP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2- تشغيل الفيديو الخاص بالدرس في كتاب دليل الطالب</a:t>
                      </a:r>
                    </a:p>
                    <a:p>
                      <a:pPr marL="0" indent="0" algn="r" rtl="1">
                        <a:buFont typeface="+mj-lt"/>
                        <a:buNone/>
                      </a:pPr>
                      <a:r>
                        <a:rPr lang="ar-AE" sz="1200" b="1" u="none" baseline="0" dirty="0">
                          <a:solidFill>
                            <a:schemeClr val="tx1"/>
                          </a:solidFill>
                          <a:latin typeface="Sakkal Majalla" panose="02000000000000000000" pitchFamily="2" charset="-78"/>
                          <a:cs typeface="Sakkal Majalla" panose="02000000000000000000" pitchFamily="2" charset="-78"/>
                        </a:rPr>
                        <a:t>3- </a:t>
                      </a: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تنفيذ التمارين والأنشطة الصفية في كتاب دليل الطالب. </a:t>
                      </a:r>
                    </a:p>
                    <a:p>
                      <a:pPr marL="0" indent="0" algn="r" rtl="1">
                        <a:buFont typeface="+mj-lt"/>
                        <a:buNone/>
                      </a:pPr>
                      <a:endParaRPr lang="ar-AE" sz="1200" b="1" u="none" kern="1200" baseline="0" dirty="0">
                        <a:solidFill>
                          <a:schemeClr val="tx1"/>
                        </a:solidFill>
                        <a:latin typeface="Sakkal Majalla" panose="02000000000000000000" pitchFamily="2" charset="-78"/>
                        <a:ea typeface="+mn-ea"/>
                        <a:cs typeface="Sakkal Majalla" panose="02000000000000000000" pitchFamily="2" charset="-78"/>
                      </a:endParaRPr>
                    </a:p>
                    <a:p>
                      <a:pPr marL="0" marR="0" indent="0" algn="r" defTabSz="914400" rtl="1" eaLnBrk="1" fontAlgn="auto" latinLnBrk="0" hangingPunct="1">
                        <a:lnSpc>
                          <a:spcPct val="100000"/>
                        </a:lnSpc>
                        <a:spcBef>
                          <a:spcPts val="0"/>
                        </a:spcBef>
                        <a:spcAft>
                          <a:spcPts val="0"/>
                        </a:spcAft>
                        <a:buClrTx/>
                        <a:buSzTx/>
                        <a:buFont typeface="+mj-lt"/>
                        <a:buNone/>
                        <a:tabLst/>
                        <a:defRPr/>
                      </a:pPr>
                      <a:r>
                        <a:rPr lang="ar-AE" sz="1200" b="1" u="sng" baseline="0" dirty="0">
                          <a:solidFill>
                            <a:srgbClr val="FF0000"/>
                          </a:solidFill>
                          <a:latin typeface="Sakkal Majalla" pitchFamily="2" charset="-78"/>
                          <a:cs typeface="Sakkal Majalla" pitchFamily="2" charset="-78"/>
                        </a:rPr>
                        <a:t>النشاط الرياضي</a:t>
                      </a:r>
                      <a:r>
                        <a:rPr lang="ar-AE" sz="1200" b="1" u="none" baseline="0" dirty="0">
                          <a:solidFill>
                            <a:srgbClr val="FF0000"/>
                          </a:solidFill>
                          <a:latin typeface="Sakkal Majalla" pitchFamily="2" charset="-78"/>
                          <a:cs typeface="Sakkal Majalla" pitchFamily="2" charset="-78"/>
                        </a:rPr>
                        <a:t>: </a:t>
                      </a:r>
                      <a:r>
                        <a:rPr lang="ar-AE" sz="1200" b="1" u="none" kern="1200" baseline="0" dirty="0" smtClean="0">
                          <a:solidFill>
                            <a:schemeClr val="tx1"/>
                          </a:solidFill>
                          <a:latin typeface="Sakkal Majalla" panose="02000000000000000000" pitchFamily="2" charset="-78"/>
                          <a:ea typeface="+mn-ea"/>
                          <a:cs typeface="Sakkal Majalla" panose="02000000000000000000" pitchFamily="2" charset="-78"/>
                        </a:rPr>
                        <a:t>ترتيب ادوات الرياضة  الى اماكنهم </a:t>
                      </a:r>
                    </a:p>
                    <a:p>
                      <a:pPr marL="0" marR="0" indent="0" algn="r" defTabSz="914400" rtl="1" eaLnBrk="1" fontAlgn="auto" latinLnBrk="0" hangingPunct="1">
                        <a:lnSpc>
                          <a:spcPct val="100000"/>
                        </a:lnSpc>
                        <a:spcBef>
                          <a:spcPts val="0"/>
                        </a:spcBef>
                        <a:spcAft>
                          <a:spcPts val="0"/>
                        </a:spcAft>
                        <a:buClrTx/>
                        <a:buSzTx/>
                        <a:buFont typeface="+mj-lt"/>
                        <a:buNone/>
                        <a:tabLst/>
                        <a:defRPr/>
                      </a:pPr>
                      <a:r>
                        <a:rPr lang="ar-AE" sz="1200" b="1" u="sng" baseline="0" dirty="0" smtClean="0">
                          <a:solidFill>
                            <a:srgbClr val="FF0000"/>
                          </a:solidFill>
                          <a:latin typeface="Sakkal Majalla" pitchFamily="2" charset="-78"/>
                          <a:cs typeface="Sakkal Majalla" pitchFamily="2" charset="-78"/>
                        </a:rPr>
                        <a:t>النشاط </a:t>
                      </a:r>
                      <a:r>
                        <a:rPr lang="ar-AE" sz="1200" b="1" u="sng" baseline="0" dirty="0">
                          <a:solidFill>
                            <a:srgbClr val="FF0000"/>
                          </a:solidFill>
                          <a:latin typeface="Sakkal Majalla" pitchFamily="2" charset="-78"/>
                          <a:cs typeface="Sakkal Majalla" pitchFamily="2" charset="-78"/>
                        </a:rPr>
                        <a:t>الفني</a:t>
                      </a:r>
                      <a:r>
                        <a:rPr lang="ar-AE" sz="1200" b="1" u="none" baseline="0" dirty="0">
                          <a:solidFill>
                            <a:srgbClr val="FF0000"/>
                          </a:solidFill>
                          <a:latin typeface="Sakkal Majalla" pitchFamily="2" charset="-78"/>
                          <a:cs typeface="Sakkal Majalla" pitchFamily="2" charset="-78"/>
                        </a:rPr>
                        <a:t>: </a:t>
                      </a:r>
                      <a:r>
                        <a:rPr lang="ar-AE" sz="1200" b="1" dirty="0" smtClean="0">
                          <a:latin typeface="Sakkal Majalla" pitchFamily="2" charset="-78"/>
                          <a:cs typeface="Sakkal Majalla" pitchFamily="2" charset="-78"/>
                        </a:rPr>
                        <a:t>تلوين او</a:t>
                      </a:r>
                      <a:r>
                        <a:rPr lang="ar-AE" sz="1200" b="1" baseline="0" dirty="0" smtClean="0">
                          <a:latin typeface="Sakkal Majalla" pitchFamily="2" charset="-78"/>
                          <a:cs typeface="Sakkal Majalla" pitchFamily="2" charset="-78"/>
                        </a:rPr>
                        <a:t> رسم ركن ادوات المدرسية او البيئة الصفية </a:t>
                      </a:r>
                      <a:endParaRPr lang="ar-AE" sz="1200" b="1" dirty="0">
                        <a:latin typeface="Sakkal Majalla" pitchFamily="2" charset="-78"/>
                        <a:cs typeface="Sakkal Majalla" pitchFamily="2" charset="-78"/>
                      </a:endParaRPr>
                    </a:p>
                    <a:p>
                      <a:pPr marL="0" marR="0" indent="0" algn="r" defTabSz="914400" rtl="1" eaLnBrk="1" fontAlgn="auto" latinLnBrk="0" hangingPunct="1">
                        <a:lnSpc>
                          <a:spcPct val="100000"/>
                        </a:lnSpc>
                        <a:spcBef>
                          <a:spcPts val="0"/>
                        </a:spcBef>
                        <a:spcAft>
                          <a:spcPts val="0"/>
                        </a:spcAft>
                        <a:buClrTx/>
                        <a:buSzTx/>
                        <a:buFont typeface="+mj-lt"/>
                        <a:buNone/>
                        <a:tabLst/>
                        <a:defRPr/>
                      </a:pPr>
                      <a:r>
                        <a:rPr lang="ar-SA" sz="1200" b="1" u="sng" kern="1200" baseline="0" dirty="0">
                          <a:solidFill>
                            <a:srgbClr val="FF0000"/>
                          </a:solidFill>
                          <a:latin typeface="Sakkal Majalla" pitchFamily="2" charset="-78"/>
                          <a:ea typeface="+mn-ea"/>
                          <a:cs typeface="Sakkal Majalla" pitchFamily="2" charset="-78"/>
                        </a:rPr>
                        <a:t>نشاط موسيقي</a:t>
                      </a:r>
                      <a:r>
                        <a:rPr lang="ar-AE" sz="1200" b="1" u="sng" kern="1200" baseline="0" dirty="0">
                          <a:solidFill>
                            <a:srgbClr val="FF0000"/>
                          </a:solidFill>
                          <a:latin typeface="Sakkal Majalla" pitchFamily="2" charset="-78"/>
                          <a:ea typeface="+mn-ea"/>
                          <a:cs typeface="Sakkal Majalla" pitchFamily="2" charset="-78"/>
                        </a:rPr>
                        <a:t>:</a:t>
                      </a:r>
                      <a:r>
                        <a:rPr lang="ar-SA" sz="1200" b="1" u="sng" kern="1200" baseline="0" dirty="0">
                          <a:solidFill>
                            <a:srgbClr val="FF0000"/>
                          </a:solidFill>
                          <a:latin typeface="Sakkal Majalla" pitchFamily="2" charset="-78"/>
                          <a:ea typeface="+mn-ea"/>
                          <a:cs typeface="Sakkal Majalla" pitchFamily="2" charset="-78"/>
                        </a:rPr>
                        <a:t> </a:t>
                      </a:r>
                      <a:r>
                        <a:rPr lang="ar-AE" sz="1200" b="1" u="none" kern="1200" baseline="0" dirty="0" smtClean="0">
                          <a:solidFill>
                            <a:schemeClr val="tx1"/>
                          </a:solidFill>
                          <a:latin typeface="Sakkal Majalla" pitchFamily="2" charset="-78"/>
                          <a:ea typeface="+mn-ea"/>
                          <a:cs typeface="Sakkal Majalla" pitchFamily="2" charset="-78"/>
                        </a:rPr>
                        <a:t> </a:t>
                      </a:r>
                      <a:r>
                        <a:rPr lang="ar-AE" sz="1200" b="1" dirty="0" smtClean="0">
                          <a:latin typeface="Sakkal Majalla" pitchFamily="2" charset="-78"/>
                          <a:cs typeface="Sakkal Majalla" pitchFamily="2" charset="-78"/>
                        </a:rPr>
                        <a:t>ترتيب ادوات الموسيقى الى اماكنهم </a:t>
                      </a:r>
                      <a:endParaRPr lang="ar-AE" sz="1200" b="1" dirty="0">
                        <a:latin typeface="Sakkal Majalla" pitchFamily="2" charset="-78"/>
                        <a:cs typeface="Sakkal Majalla"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baseline="0" dirty="0">
                        <a:latin typeface="Sakkal Majalla" panose="02000000000000000000" pitchFamily="2" charset="-78"/>
                        <a:cs typeface="Sakkal Majalla" panose="02000000000000000000" pitchFamily="2" charset="-78"/>
                      </a:endParaRPr>
                    </a:p>
                    <a:p>
                      <a:pPr algn="ctr" rtl="1"/>
                      <a:r>
                        <a:rPr lang="ar-AE" sz="1400" b="1" baseline="0" dirty="0">
                          <a:latin typeface="Sakkal Majalla" panose="02000000000000000000" pitchFamily="2" charset="-78"/>
                          <a:cs typeface="Sakkal Majalla" panose="02000000000000000000" pitchFamily="2" charset="-78"/>
                        </a:rPr>
                        <a:t>دليل للمعلم</a:t>
                      </a:r>
                    </a:p>
                    <a:p>
                      <a:pPr algn="ctr" rtl="1"/>
                      <a:endParaRPr lang="ar-AE" sz="14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4492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latin typeface="Sakkal Majalla" panose="02000000000000000000" pitchFamily="2" charset="-78"/>
                          <a:cs typeface="Sakkal Majalla" panose="02000000000000000000" pitchFamily="2" charset="-78"/>
                        </a:rPr>
                        <a:t>طلب من </a:t>
                      </a:r>
                      <a:r>
                        <a:rPr lang="ar-AE" sz="1200" b="1" baseline="0" dirty="0" err="1">
                          <a:latin typeface="Sakkal Majalla" panose="02000000000000000000" pitchFamily="2" charset="-78"/>
                          <a:cs typeface="Sakkal Majalla" panose="02000000000000000000" pitchFamily="2" charset="-78"/>
                        </a:rPr>
                        <a:t>الاسره</a:t>
                      </a:r>
                      <a:r>
                        <a:rPr lang="ar-AE" sz="1200" b="1" baseline="0" dirty="0">
                          <a:latin typeface="Sakkal Majalla" panose="02000000000000000000" pitchFamily="2" charset="-78"/>
                          <a:cs typeface="Sakkal Majalla" panose="02000000000000000000" pitchFamily="2" charset="-78"/>
                        </a:rPr>
                        <a:t> على الطالب </a:t>
                      </a:r>
                      <a:r>
                        <a:rPr lang="ar-AE" sz="1200" b="1" baseline="0" dirty="0" smtClean="0">
                          <a:latin typeface="Sakkal Majalla" panose="02000000000000000000" pitchFamily="2" charset="-78"/>
                          <a:cs typeface="Sakkal Majalla" panose="02000000000000000000" pitchFamily="2" charset="-78"/>
                        </a:rPr>
                        <a:t> ترتيب الالعاب   غرفته و وضع في ركن المخصص له </a:t>
                      </a:r>
                      <a:endParaRPr lang="ar-AE"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Sakkal Majalla" panose="02000000000000000000" pitchFamily="2" charset="-78"/>
                          <a:cs typeface="Sakkal Majalla" panose="02000000000000000000" pitchFamily="2" charset="-78"/>
                        </a:rPr>
                        <a:t>الواجب المنزلي </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8642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latin typeface="Sakkal Majalla" panose="02000000000000000000" pitchFamily="2" charset="-78"/>
                          <a:cs typeface="Sakkal Majalla" panose="02000000000000000000" pitchFamily="2" charset="-78"/>
                        </a:rPr>
                        <a:t> لعبة بجهاز </a:t>
                      </a:r>
                      <a:r>
                        <a:rPr lang="ar-AE" sz="1200" b="1" baseline="0" dirty="0" err="1" smtClean="0">
                          <a:latin typeface="Sakkal Majalla" panose="02000000000000000000" pitchFamily="2" charset="-78"/>
                          <a:cs typeface="Sakkal Majalla" panose="02000000000000000000" pitchFamily="2" charset="-78"/>
                        </a:rPr>
                        <a:t>الايباد</a:t>
                      </a:r>
                      <a:r>
                        <a:rPr lang="ar-AE" sz="1200" b="1" baseline="0" dirty="0" smtClean="0">
                          <a:latin typeface="Sakkal Majalla" panose="02000000000000000000" pitchFamily="2" charset="-78"/>
                          <a:cs typeface="Sakkal Majalla" panose="02000000000000000000" pitchFamily="2" charset="-78"/>
                        </a:rPr>
                        <a:t> تنظيف وترتيب ركن ادوات المنزل  تطبيق الذكي (</a:t>
                      </a:r>
                      <a:r>
                        <a:rPr lang="en-US" sz="1200" b="1" baseline="0" dirty="0" smtClean="0">
                          <a:latin typeface="Sakkal Majalla" panose="02000000000000000000" pitchFamily="2" charset="-78"/>
                          <a:cs typeface="Sakkal Majalla" panose="02000000000000000000" pitchFamily="2" charset="-78"/>
                        </a:rPr>
                        <a:t>get Organized – baby bus</a:t>
                      </a:r>
                      <a:r>
                        <a:rPr lang="ar-AE" sz="1200" b="1" baseline="0" dirty="0" smtClean="0">
                          <a:latin typeface="Sakkal Majalla" panose="02000000000000000000" pitchFamily="2" charset="-78"/>
                          <a:cs typeface="Sakkal Majalla" panose="02000000000000000000" pitchFamily="2" charset="-78"/>
                        </a:rPr>
                        <a:t>)</a:t>
                      </a:r>
                      <a:endParaRPr lang="en-US" sz="1200" b="1" baseline="0" dirty="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latin typeface="Sakkal Majalla" panose="02000000000000000000" pitchFamily="2" charset="-78"/>
                          <a:cs typeface="Sakkal Majalla" panose="02000000000000000000" pitchFamily="2" charset="-78"/>
                        </a:rPr>
                        <a:t> </a:t>
                      </a:r>
                      <a:endParaRPr lang="ar-SA" sz="1200" b="1"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Sakkal Majalla" panose="02000000000000000000" pitchFamily="2" charset="-78"/>
                          <a:cs typeface="Sakkal Majalla" panose="02000000000000000000" pitchFamily="2" charset="-78"/>
                        </a:rPr>
                        <a:t>تمارين الكترونية</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78302">
                <a:tc>
                  <a:txBody>
                    <a:bodyPr/>
                    <a:lstStyle/>
                    <a:p>
                      <a:pPr algn="r" rtl="1"/>
                      <a:r>
                        <a:rPr lang="ar-AE" sz="1200" b="1" baseline="0" dirty="0">
                          <a:latin typeface="Sakkal Majalla" panose="02000000000000000000" pitchFamily="2" charset="-78"/>
                          <a:cs typeface="Sakkal Majalla" panose="02000000000000000000" pitchFamily="2" charset="-78"/>
                        </a:rPr>
                        <a:t>متوسط : </a:t>
                      </a:r>
                      <a:r>
                        <a:rPr lang="ar-AE" sz="1200" b="1" baseline="0" dirty="0" smtClean="0">
                          <a:latin typeface="Sakkal Majalla" panose="02000000000000000000" pitchFamily="2" charset="-78"/>
                          <a:cs typeface="Sakkal Majalla" panose="02000000000000000000" pitchFamily="2" charset="-78"/>
                        </a:rPr>
                        <a:t>ان يستطيع الطالب ترتيب ادوات المدرسية حسب الركن المخصص له                      الجيد</a:t>
                      </a:r>
                      <a:r>
                        <a:rPr lang="ar-AE" sz="1200" b="1" baseline="0" dirty="0">
                          <a:latin typeface="Sakkal Majalla" panose="02000000000000000000" pitchFamily="2" charset="-78"/>
                          <a:cs typeface="Sakkal Majalla" panose="02000000000000000000" pitchFamily="2" charset="-78"/>
                        </a:rPr>
                        <a:t>: ان يطابق الطالب الاشياء مختلفة </a:t>
                      </a:r>
                      <a:r>
                        <a:rPr lang="ar-AE" sz="1200" b="1" baseline="0" dirty="0" smtClean="0">
                          <a:latin typeface="Sakkal Majalla" panose="02000000000000000000" pitchFamily="2" charset="-78"/>
                          <a:cs typeface="Sakkal Majalla" panose="02000000000000000000" pitchFamily="2" charset="-78"/>
                        </a:rPr>
                        <a:t>حسب الركن               </a:t>
                      </a:r>
                      <a:r>
                        <a:rPr lang="ar-AE" sz="1200" b="1" baseline="0" dirty="0">
                          <a:latin typeface="Sakkal Majalla" panose="02000000000000000000" pitchFamily="2" charset="-78"/>
                          <a:cs typeface="Sakkal Majalla" panose="02000000000000000000" pitchFamily="2" charset="-78"/>
                        </a:rPr>
                        <a:t>مرتفع: ان </a:t>
                      </a:r>
                      <a:r>
                        <a:rPr lang="ar-AE" sz="1200" b="1" baseline="0" dirty="0" smtClean="0">
                          <a:latin typeface="Sakkal Majalla" panose="02000000000000000000" pitchFamily="2" charset="-78"/>
                          <a:cs typeface="Sakkal Majalla" panose="02000000000000000000" pitchFamily="2" charset="-78"/>
                        </a:rPr>
                        <a:t>يطابق ويسمى الاشياء حسب الركن </a:t>
                      </a:r>
                      <a:endParaRPr lang="ar-AE"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التقييم</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Date Placeholder 7"/>
          <p:cNvSpPr>
            <a:spLocks noGrp="1"/>
          </p:cNvSpPr>
          <p:nvPr>
            <p:ph type="dt" sz="half" idx="10"/>
          </p:nvPr>
        </p:nvSpPr>
        <p:spPr/>
        <p:txBody>
          <a:bodyPr/>
          <a:lstStyle/>
          <a:p>
            <a:fld id="{13E19267-0502-414C-ADC8-E730C18BC296}" type="datetime3">
              <a:rPr lang="en-US" smtClean="0"/>
              <a:t>23 August 2020</a:t>
            </a:fld>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9</a:t>
            </a:fld>
            <a:endParaRPr lang="en-GB"/>
          </a:p>
        </p:txBody>
      </p:sp>
    </p:spTree>
    <p:extLst>
      <p:ext uri="{BB962C8B-B14F-4D97-AF65-F5344CB8AC3E}">
        <p14:creationId xmlns:p14="http://schemas.microsoft.com/office/powerpoint/2010/main" val="274780141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F0A00B7A297B40A126585C06040BF9" ma:contentTypeVersion="13" ma:contentTypeDescription="Create a new document." ma:contentTypeScope="" ma:versionID="e211a196983eb4ca7a51c67aa200c8b9">
  <xsd:schema xmlns:xsd="http://www.w3.org/2001/XMLSchema" xmlns:xs="http://www.w3.org/2001/XMLSchema" xmlns:p="http://schemas.microsoft.com/office/2006/metadata/properties" xmlns:ns3="0860e916-1933-4f54-bf75-902e7a9d18bb" xmlns:ns4="c1803469-1359-4921-b8b2-4aa11e6de6e4" targetNamespace="http://schemas.microsoft.com/office/2006/metadata/properties" ma:root="true" ma:fieldsID="fbe2735384649c69160ac846166d8c23" ns3:_="" ns4:_="">
    <xsd:import namespace="0860e916-1933-4f54-bf75-902e7a9d18bb"/>
    <xsd:import namespace="c1803469-1359-4921-b8b2-4aa11e6de6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0e916-1933-4f54-bf75-902e7a9d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803469-1359-4921-b8b2-4aa11e6de6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D1AD35-AF57-4B32-8A96-2853E34EF9CE}">
  <ds:schemaRefs>
    <ds:schemaRef ds:uri="http://schemas.microsoft.com/sharepoint/v3/contenttype/forms"/>
  </ds:schemaRefs>
</ds:datastoreItem>
</file>

<file path=customXml/itemProps2.xml><?xml version="1.0" encoding="utf-8"?>
<ds:datastoreItem xmlns:ds="http://schemas.openxmlformats.org/officeDocument/2006/customXml" ds:itemID="{72EED42B-3B47-45C2-9F50-0B4533C0F1E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1803469-1359-4921-b8b2-4aa11e6de6e4"/>
    <ds:schemaRef ds:uri="http://purl.org/dc/elements/1.1/"/>
    <ds:schemaRef ds:uri="http://schemas.microsoft.com/office/2006/metadata/properties"/>
    <ds:schemaRef ds:uri="0860e916-1933-4f54-bf75-902e7a9d18bb"/>
    <ds:schemaRef ds:uri="http://www.w3.org/XML/1998/namespace"/>
    <ds:schemaRef ds:uri="http://purl.org/dc/dcmitype/"/>
  </ds:schemaRefs>
</ds:datastoreItem>
</file>

<file path=customXml/itemProps3.xml><?xml version="1.0" encoding="utf-8"?>
<ds:datastoreItem xmlns:ds="http://schemas.openxmlformats.org/officeDocument/2006/customXml" ds:itemID="{85E79A6E-C66F-474D-AEC3-AC8B4C5AC162}">
  <ds:schemaRefs>
    <ds:schemaRef ds:uri="http://schemas.microsoft.com/office/2006/metadata/contentType"/>
    <ds:schemaRef ds:uri="http://schemas.microsoft.com/office/2006/metadata/properties/metaAttributes"/>
    <ds:schemaRef ds:uri="http://www.w3.org/2000/xmlns/"/>
    <ds:schemaRef ds:uri="http://www.w3.org/2001/XMLSchema"/>
    <ds:schemaRef ds:uri="0860e916-1933-4f54-bf75-902e7a9d18bb"/>
    <ds:schemaRef ds:uri="c1803469-1359-4921-b8b2-4aa11e6de6e4"/>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4025</TotalTime>
  <Words>586</Words>
  <Application>Microsoft Office PowerPoint</Application>
  <PresentationFormat>Widescreen</PresentationFormat>
  <Paragraphs>73</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Sakkal Majalla</vt:lpstr>
      <vt:lpstr>Times New Roman</vt:lpstr>
      <vt:lpstr>1_Office Theme</vt:lpstr>
      <vt:lpstr>PowerPoint Presentation</vt:lpstr>
      <vt:lpstr>PowerPoint Presentation</vt:lpstr>
      <vt:lpstr>2- تصنيف الاشياء  حسب الركن في اماكنهم</vt:lpstr>
      <vt:lpstr>3- فرز ركن الملابس الى اماكنهم حسب الطقس</vt:lpstr>
      <vt:lpstr>4- تصنيف الاشياء  حسب الركن في اماكنهم</vt:lpstr>
      <vt:lpstr>5- ضع دائرة على  ادوات ركن القصص فقط </vt:lpstr>
      <vt:lpstr>6- ضع دائرة على  ادوات ركن الالعاب التعليمية فقط </vt:lpstr>
      <vt:lpstr>7-ضع اشارة صح على ادوات ركن احترازات للكورونا واشارة خطا على الادوات غير ركن  الكورونا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 للهدف</dc:title>
  <dc:creator>NADYAH NASSER ALKAABI</dc:creator>
  <cp:lastModifiedBy>JUMAH SHUAIB MUSTAFA</cp:lastModifiedBy>
  <cp:revision>72</cp:revision>
  <dcterms:created xsi:type="dcterms:W3CDTF">2020-07-26T19:33:45Z</dcterms:created>
  <dcterms:modified xsi:type="dcterms:W3CDTF">2020-08-23T13:13:54Z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0x01010020F0A00B7A297B40A126585C06040BF9</vt:lpwstr>
  </property>
</Properties>
</file>