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57" r:id="rId3"/>
    <p:sldId id="262" r:id="rId4"/>
    <p:sldId id="264" r:id="rId5"/>
    <p:sldId id="268" r:id="rId6"/>
    <p:sldId id="270" r:id="rId7"/>
    <p:sldId id="271"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115" d="100"/>
          <a:sy n="115" d="100"/>
        </p:scale>
        <p:origin x="53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05896-1F24-40A2-9BD7-C9B019EBCE89}" type="datetimeFigureOut">
              <a:rPr lang="en-US" smtClean="0"/>
              <a:t>8/23/2020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C465F-616A-4543-A239-8FB328507573}" type="slidenum">
              <a:rPr lang="en-US" smtClean="0"/>
              <a:t>‹#›</a:t>
            </a:fld>
            <a:endParaRPr lang="en-US" dirty="0"/>
          </a:p>
        </p:txBody>
      </p:sp>
    </p:spTree>
    <p:extLst>
      <p:ext uri="{BB962C8B-B14F-4D97-AF65-F5344CB8AC3E}">
        <p14:creationId xmlns:p14="http://schemas.microsoft.com/office/powerpoint/2010/main" val="278806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7AD1-B518-4CA8-91B9-70BF5E601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40E84-8AF7-45BF-88AF-64BD0E794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6FE2B-A3D3-477C-814B-DBD155A16AAD}"/>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5" name="Footer Placeholder 4">
            <a:extLst>
              <a:ext uri="{FF2B5EF4-FFF2-40B4-BE49-F238E27FC236}">
                <a16:creationId xmlns:a16="http://schemas.microsoft.com/office/drawing/2014/main" id="{13569D02-FCFA-4A05-B8A5-AE063B8596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D4D698-8B90-4CA0-83E6-C19D836640F8}"/>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301381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0875-C6C5-4B13-8DE9-782FA73C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FEA61-1A42-4AD4-A7DA-7E2F4ECF0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D178B-03A1-4F44-B3B2-309C6282ED53}"/>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5" name="Footer Placeholder 4">
            <a:extLst>
              <a:ext uri="{FF2B5EF4-FFF2-40B4-BE49-F238E27FC236}">
                <a16:creationId xmlns:a16="http://schemas.microsoft.com/office/drawing/2014/main" id="{29F5434A-EF69-4FE1-99B8-61D2E71511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604609-9F0C-40B9-9D34-F88082611AA3}"/>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75904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EA8B8-9B57-4D91-BE85-7B551EF4FF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F1F97E-E5D6-46C3-A028-50213DC4A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1F864-158C-4035-8AB6-F07562A9B5DC}"/>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5" name="Footer Placeholder 4">
            <a:extLst>
              <a:ext uri="{FF2B5EF4-FFF2-40B4-BE49-F238E27FC236}">
                <a16:creationId xmlns:a16="http://schemas.microsoft.com/office/drawing/2014/main" id="{A22B0FB9-5C9F-4548-86E2-E41CE1D32E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669FB4-BC13-4C5E-B16B-D7337397F737}"/>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25485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dirty="0"/>
              <a:t>Click icon to add picture</a:t>
            </a:r>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65858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AFFE-BEED-4EDA-B0A9-D4B933A4C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65648-B896-4FE9-87FC-5681FF92F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5D6B9-C8BD-4779-AD03-FA91E12717FB}"/>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5" name="Footer Placeholder 4">
            <a:extLst>
              <a:ext uri="{FF2B5EF4-FFF2-40B4-BE49-F238E27FC236}">
                <a16:creationId xmlns:a16="http://schemas.microsoft.com/office/drawing/2014/main" id="{94BC5842-BE8C-489C-8B4C-56B135E90D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6D8659-2EFD-4B0A-81CF-FE9E6D03FAE1}"/>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14178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4EC1-86A3-4C68-BCC4-7AEE53C8E2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B6F6E-976A-42FA-88C2-23FA67F58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1577D-0CB5-45C0-9A31-53B7B0A97B49}"/>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5" name="Footer Placeholder 4">
            <a:extLst>
              <a:ext uri="{FF2B5EF4-FFF2-40B4-BE49-F238E27FC236}">
                <a16:creationId xmlns:a16="http://schemas.microsoft.com/office/drawing/2014/main" id="{232195BE-CA73-48A2-8C69-CD9E88EF0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B51CDC-9B9D-4877-837C-E21B46DDB322}"/>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352407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238B-248F-4AAD-8860-82F607555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4B78F-ECF6-4FB3-8D30-5A5C700C4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5DDF5-E482-4E30-833D-EB816C35B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22097-B52F-4D2F-B21F-9666D61418FC}"/>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6" name="Footer Placeholder 5">
            <a:extLst>
              <a:ext uri="{FF2B5EF4-FFF2-40B4-BE49-F238E27FC236}">
                <a16:creationId xmlns:a16="http://schemas.microsoft.com/office/drawing/2014/main" id="{47139C10-848B-407A-B31C-CAA99C5432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A9C1B-0030-4A0E-8DDF-F50AE75490C4}"/>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169708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367C-B267-4B54-98D6-FEAE01F115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C5E4A7-4D60-4166-8402-05C95ABD7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6469D-36CE-43A2-91E0-54F40FC61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49C464-0EB9-4434-A26F-5C0F22212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E7F78B-F68D-4C25-8E0A-100382A94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10796-6916-4C29-B752-DF20E764C1B2}"/>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8" name="Footer Placeholder 7">
            <a:extLst>
              <a:ext uri="{FF2B5EF4-FFF2-40B4-BE49-F238E27FC236}">
                <a16:creationId xmlns:a16="http://schemas.microsoft.com/office/drawing/2014/main" id="{8B0CD521-988A-4C46-B063-94274B0E7A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924311A-D574-4CFC-AEFC-270D15952B91}"/>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196262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3EFD-61E7-4B99-8E7C-9F5A73E125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AD4EE-8A78-478B-93F3-A7EE3CFE71A2}"/>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4" name="Footer Placeholder 3">
            <a:extLst>
              <a:ext uri="{FF2B5EF4-FFF2-40B4-BE49-F238E27FC236}">
                <a16:creationId xmlns:a16="http://schemas.microsoft.com/office/drawing/2014/main" id="{0448B27C-B2EE-4966-983E-47B6A9B13BF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CDB196F-7768-4E8E-863D-4D7B00DB84A7}"/>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80930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277B3-41B9-41D0-AF22-C1EAFE0E02B7}"/>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3" name="Footer Placeholder 2">
            <a:extLst>
              <a:ext uri="{FF2B5EF4-FFF2-40B4-BE49-F238E27FC236}">
                <a16:creationId xmlns:a16="http://schemas.microsoft.com/office/drawing/2014/main" id="{5888997C-2F70-4762-9AA1-736E39810F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17689-A679-48EE-BD22-D9454F5FF326}"/>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362122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BE5D-7E42-4BB7-8D8C-C0D3A6887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BB2535-05A9-49E1-9B7B-6989FEE05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A7C234-3F52-41A0-84EC-60F1FB955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585B8-A33A-47D1-AB05-645021F3E0AC}"/>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6" name="Footer Placeholder 5">
            <a:extLst>
              <a:ext uri="{FF2B5EF4-FFF2-40B4-BE49-F238E27FC236}">
                <a16:creationId xmlns:a16="http://schemas.microsoft.com/office/drawing/2014/main" id="{E2E57033-AB37-471D-A8E2-7F908BF3DB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9BF63A-8437-46DF-B200-FF2DC1721DDA}"/>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26117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6906-2F7F-4A6E-8602-14F8C4771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1D4BF3-9D4E-4FA8-82AE-5E7E0F582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6BDD4D9-8340-4719-AFBF-7E9834ACB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3E0C4-4163-49FC-9D33-25C98427C841}"/>
              </a:ext>
            </a:extLst>
          </p:cNvPr>
          <p:cNvSpPr>
            <a:spLocks noGrp="1"/>
          </p:cNvSpPr>
          <p:nvPr>
            <p:ph type="dt" sz="half" idx="10"/>
          </p:nvPr>
        </p:nvSpPr>
        <p:spPr/>
        <p:txBody>
          <a:bodyPr/>
          <a:lstStyle/>
          <a:p>
            <a:fld id="{3A955D50-50B6-4988-B7CD-3692C4A79545}" type="datetimeFigureOut">
              <a:rPr lang="en-US" smtClean="0"/>
              <a:t>8/23/2020</a:t>
            </a:fld>
            <a:endParaRPr lang="en-US" dirty="0"/>
          </a:p>
        </p:txBody>
      </p:sp>
      <p:sp>
        <p:nvSpPr>
          <p:cNvPr id="6" name="Footer Placeholder 5">
            <a:extLst>
              <a:ext uri="{FF2B5EF4-FFF2-40B4-BE49-F238E27FC236}">
                <a16:creationId xmlns:a16="http://schemas.microsoft.com/office/drawing/2014/main" id="{8855A28D-D725-4615-8C78-5CE19B760D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D613D6-8498-4DC7-833A-27A3E65DDE1A}"/>
              </a:ext>
            </a:extLst>
          </p:cNvPr>
          <p:cNvSpPr>
            <a:spLocks noGrp="1"/>
          </p:cNvSpPr>
          <p:nvPr>
            <p:ph type="sldNum" sz="quarter" idx="12"/>
          </p:nvPr>
        </p:nvSpPr>
        <p:spPr/>
        <p:txBody>
          <a:bodyPr/>
          <a:lstStyle/>
          <a:p>
            <a:fld id="{93D9D38A-DCF5-49F0-AA1B-63B96E391D0F}" type="slidenum">
              <a:rPr lang="en-US" smtClean="0"/>
              <a:t>‹#›</a:t>
            </a:fld>
            <a:endParaRPr lang="en-US" dirty="0"/>
          </a:p>
        </p:txBody>
      </p:sp>
    </p:spTree>
    <p:extLst>
      <p:ext uri="{BB962C8B-B14F-4D97-AF65-F5344CB8AC3E}">
        <p14:creationId xmlns:p14="http://schemas.microsoft.com/office/powerpoint/2010/main" val="370890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2D686C-3316-46FD-9987-C4B3F9015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63B956-8D44-40EE-9D4D-E77CCC25C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D084A-3E56-43DC-A372-27467C236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55D50-50B6-4988-B7CD-3692C4A79545}" type="datetimeFigureOut">
              <a:rPr lang="en-US" smtClean="0"/>
              <a:t>8/23/2020</a:t>
            </a:fld>
            <a:endParaRPr lang="en-US" dirty="0"/>
          </a:p>
        </p:txBody>
      </p:sp>
      <p:sp>
        <p:nvSpPr>
          <p:cNvPr id="5" name="Footer Placeholder 4">
            <a:extLst>
              <a:ext uri="{FF2B5EF4-FFF2-40B4-BE49-F238E27FC236}">
                <a16:creationId xmlns:a16="http://schemas.microsoft.com/office/drawing/2014/main" id="{A3CCFBEC-5C31-4C14-8123-CA42AA3E1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3381B5-F4BA-4A68-9FE2-1D550E4E1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9D38A-DCF5-49F0-AA1B-63B96E391D0F}" type="slidenum">
              <a:rPr lang="en-US" smtClean="0"/>
              <a:t>‹#›</a:t>
            </a:fld>
            <a:endParaRPr lang="en-US" dirty="0"/>
          </a:p>
        </p:txBody>
      </p:sp>
    </p:spTree>
    <p:extLst>
      <p:ext uri="{BB962C8B-B14F-4D97-AF65-F5344CB8AC3E}">
        <p14:creationId xmlns:p14="http://schemas.microsoft.com/office/powerpoint/2010/main" val="3413677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rtl="1"/>
            <a:r>
              <a:rPr lang="ar-AE" sz="2800" dirty="0">
                <a:latin typeface="Arial" panose="020B0604020202020204" pitchFamily="34" charset="0"/>
                <a:cs typeface="Arial" panose="020B0604020202020204" pitchFamily="34" charset="0"/>
              </a:rPr>
              <a:t>التمييز بين الملابس النظيفة و الغير نظيفة</a:t>
            </a:r>
            <a:endParaRPr lang="ru-RU" sz="2800" dirty="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8E5938E0-49A8-4D79-90DF-4DB9A83795AA}"/>
              </a:ext>
            </a:extLst>
          </p:cNvPr>
          <p:cNvSpPr>
            <a:spLocks noGrp="1"/>
          </p:cNvSpPr>
          <p:nvPr>
            <p:ph type="subTitle" idx="1"/>
          </p:nvPr>
        </p:nvSpPr>
        <p:spPr/>
        <p:txBody>
          <a:bodyPr>
            <a:normAutofit/>
          </a:bodyPr>
          <a:lstStyle/>
          <a:p>
            <a:pPr algn="ctr"/>
            <a:r>
              <a:rPr lang="ar-AE" sz="2000" dirty="0"/>
              <a:t>مقدم الهدف: مريم سعيد </a:t>
            </a:r>
            <a:r>
              <a:rPr lang="ar-AE" sz="2000" dirty="0" err="1"/>
              <a:t>الخنبشي</a:t>
            </a:r>
            <a:endParaRPr lang="en-US" sz="2000" dirty="0"/>
          </a:p>
        </p:txBody>
      </p:sp>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40848963"/>
              </p:ext>
            </p:extLst>
          </p:nvPr>
        </p:nvGraphicFramePr>
        <p:xfrm>
          <a:off x="119270" y="-13252"/>
          <a:ext cx="11869578" cy="6781262"/>
        </p:xfrm>
        <a:graphic>
          <a:graphicData uri="http://schemas.openxmlformats.org/drawingml/2006/table">
            <a:tbl>
              <a:tblPr firstRow="1" bandRow="1">
                <a:tableStyleId>{5940675A-B579-460E-94D1-54222C63F5DA}</a:tableStyleId>
              </a:tblPr>
              <a:tblGrid>
                <a:gridCol w="4261557">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35802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cs typeface="Sakkal Majalla" panose="02000000000000000000" pitchFamily="2" charset="-78"/>
                        </a:rPr>
                        <a:t>المراجعة: </a:t>
                      </a:r>
                      <a:r>
                        <a:rPr lang="ar-AE" sz="1200" b="1" dirty="0">
                          <a:latin typeface="Sakkal Majalla" panose="02000000000000000000" pitchFamily="2" charset="-78"/>
                          <a:cs typeface="Sakkal Majalla" panose="02000000000000000000" pitchFamily="2" charset="-78"/>
                        </a:rPr>
                        <a:t>أ.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مريم سعيد </a:t>
                      </a:r>
                      <a:r>
                        <a:rPr lang="ar-AE" sz="1200" b="1" dirty="0" err="1">
                          <a:latin typeface="Sakkal Majalla" panose="02000000000000000000" pitchFamily="2" charset="-78"/>
                          <a:cs typeface="Sakkal Majalla" panose="02000000000000000000" pitchFamily="2" charset="-78"/>
                        </a:rPr>
                        <a:t>الخنبشي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ctr"/>
                      <a:r>
                        <a:rPr lang="ar-AE" sz="1200" b="1" i="0" u="none" strike="noStrike" dirty="0">
                          <a:solidFill>
                            <a:srgbClr val="000000"/>
                          </a:solidFill>
                          <a:effectLst/>
                          <a:latin typeface="Sakkal Majalla" panose="02000000000000000000" pitchFamily="2" charset="-78"/>
                          <a:cs typeface="Sakkal Majalla" panose="02000000000000000000" pitchFamily="2" charset="-78"/>
                        </a:rPr>
                        <a:t>التمييز بين الملابس النظيفة و الغير </a:t>
                      </a: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نظيفة</a:t>
                      </a:r>
                      <a:endParaRPr lang="en-US" sz="1200" b="1" i="0" u="none" strike="noStrike" dirty="0" smtClean="0">
                        <a:solidFill>
                          <a:srgbClr val="000000"/>
                        </a:solidFill>
                        <a:effectLst/>
                        <a:latin typeface="Sakkal Majalla" panose="02000000000000000000" pitchFamily="2" charset="-78"/>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200" b="1" i="0" u="none" strike="noStrike" smtClean="0">
                          <a:solidFill>
                            <a:srgbClr val="FF0000"/>
                          </a:solidFill>
                          <a:effectLst/>
                          <a:latin typeface="Sakkal Majalla" panose="02000000000000000000" pitchFamily="2" charset="-78"/>
                          <a:cs typeface="Sakkal Majalla" panose="02000000000000000000" pitchFamily="2" charset="-78"/>
                        </a:rPr>
                        <a:t>1232</a:t>
                      </a:r>
                      <a:r>
                        <a:rPr lang="ar-AE" sz="12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smtClean="0">
                          <a:solidFill>
                            <a:srgbClr val="FF0000"/>
                          </a:solidFill>
                          <a:effectLst/>
                          <a:latin typeface="Sakkal Majalla" panose="02000000000000000000" pitchFamily="2" charset="-78"/>
                          <a:cs typeface="Sakkal Majalla" panose="02000000000000000000" pitchFamily="2" charset="-78"/>
                        </a:rPr>
                        <a:t>  </a:t>
                      </a:r>
                    </a:p>
                    <a:p>
                      <a:pPr algn="ctr" rtl="1" fontAlgn="ct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827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العمرية:13-14</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a:t>
                      </a:r>
                      <a:r>
                        <a:rPr lang="ar-AE" sz="1200" b="1">
                          <a:latin typeface="Sakkal Majalla" panose="02000000000000000000" pitchFamily="2" charset="-78"/>
                          <a:cs typeface="Sakkal Majalla" panose="02000000000000000000" pitchFamily="2" charset="-78"/>
                        </a:rPr>
                        <a:t>: متوسطة </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914818">
                <a:tc gridSpan="3">
                  <a:txBody>
                    <a:bodyPr/>
                    <a:lstStyle/>
                    <a:p>
                      <a:pPr algn="r"/>
                      <a:r>
                        <a:rPr lang="ar-AE" sz="1200" b="0" i="0" kern="1200" dirty="0">
                          <a:solidFill>
                            <a:schemeClr val="tx1"/>
                          </a:solidFill>
                          <a:effectLst/>
                          <a:latin typeface="+mn-lt"/>
                          <a:ea typeface="+mn-ea"/>
                          <a:cs typeface="+mn-cs"/>
                        </a:rPr>
                        <a:t>كانت فاطمة بنت مؤدبة ومتفوقة في دراستها ولكنها كانت عندما تأكل الطعام تمسح يدها في ملابسها</a:t>
                      </a:r>
                    </a:p>
                    <a:p>
                      <a:pPr algn="r"/>
                      <a:r>
                        <a:rPr lang="ar-AE" sz="1200" b="0" i="0" kern="1200" dirty="0">
                          <a:solidFill>
                            <a:schemeClr val="tx1"/>
                          </a:solidFill>
                          <a:effectLst/>
                          <a:latin typeface="+mn-lt"/>
                          <a:ea typeface="+mn-ea"/>
                          <a:cs typeface="+mn-cs"/>
                        </a:rPr>
                        <a:t> وفي يوم الأيام أكلت فاطمة شوكولاتة مسحت يدها في ملابسها كالعادة وجاءت حتى تلعب مع صديقاتها فعندما ذهبت إلى صديقتها هند رفضت هند اللعب معها وقالت لها أن ملابسها متسخة </a:t>
                      </a:r>
                    </a:p>
                    <a:p>
                      <a:pPr algn="r"/>
                      <a:r>
                        <a:rPr lang="ar-AE" sz="1200" b="0" i="0" kern="1200" dirty="0">
                          <a:solidFill>
                            <a:schemeClr val="tx1"/>
                          </a:solidFill>
                          <a:effectLst/>
                          <a:latin typeface="+mn-lt"/>
                          <a:ea typeface="+mn-ea"/>
                          <a:cs typeface="+mn-cs"/>
                        </a:rPr>
                        <a:t>فذهبت إلى صديقة أخرى ولكن أيضا رفضت اللعب معها بسبب ملابسها الغير نظيفة فحزنت فاطمة حزن شديد وبكت، ولما رأتها المعلمة سألتها عن سبب حزنها فقالت لها أن أصدقائه لا يحبون اللعب معها لأن ملابسها متسخة</a:t>
                      </a:r>
                    </a:p>
                    <a:p>
                      <a:pPr algn="r"/>
                      <a:r>
                        <a:rPr lang="ar-AE" sz="1200" b="0" i="0" kern="1200" dirty="0">
                          <a:solidFill>
                            <a:schemeClr val="tx1"/>
                          </a:solidFill>
                          <a:effectLst/>
                          <a:latin typeface="+mn-lt"/>
                          <a:ea typeface="+mn-ea"/>
                          <a:cs typeface="+mn-cs"/>
                        </a:rPr>
                        <a:t>جلست المدرسة مع فاطمة وشرحت لها أن الطفل الجيد يجب أن يحافظ على نظافته لأن النظافة من الإيمان و الملابس الغير نظيفة تصبح غير جميلة دعيني أريك صورا عن الملابس النظيفة و الغير نظيفة </a:t>
                      </a:r>
                    </a:p>
                    <a:p>
                      <a:pPr algn="r"/>
                      <a:r>
                        <a:rPr lang="ar-AE" sz="1200" b="0" i="0" kern="1200" dirty="0">
                          <a:solidFill>
                            <a:schemeClr val="tx1"/>
                          </a:solidFill>
                          <a:effectLst/>
                          <a:latin typeface="+mn-lt"/>
                          <a:ea typeface="+mn-ea"/>
                          <a:cs typeface="+mn-cs"/>
                        </a:rPr>
                        <a:t>فالبداية انظري الملابس الغير نظيفة انها ليست جميلة </a:t>
                      </a:r>
                    </a:p>
                    <a:p>
                      <a:pPr algn="r"/>
                      <a:r>
                        <a:rPr lang="ar-AE" sz="1200" b="0" i="0" kern="1200" dirty="0">
                          <a:solidFill>
                            <a:schemeClr val="tx1"/>
                          </a:solidFill>
                          <a:effectLst/>
                          <a:latin typeface="+mn-lt"/>
                          <a:ea typeface="+mn-ea"/>
                          <a:cs typeface="+mn-cs"/>
                        </a:rPr>
                        <a:t>و انظري الى الملابس النظيفة كيف تجعلك جميلة </a:t>
                      </a:r>
                    </a:p>
                    <a:p>
                      <a:pPr algn="r"/>
                      <a:r>
                        <a:rPr lang="ar-AE" sz="1200" b="0" i="0" kern="1200" dirty="0">
                          <a:solidFill>
                            <a:schemeClr val="tx1"/>
                          </a:solidFill>
                          <a:effectLst/>
                          <a:latin typeface="+mn-lt"/>
                          <a:ea typeface="+mn-ea"/>
                          <a:cs typeface="+mn-cs"/>
                        </a:rPr>
                        <a:t>قالت فاطمة : شكرا يا معلمتي .من يومها ولم تعد تمسح يديها في ملابسها مثلما كانت تفعل </a:t>
                      </a:r>
                    </a:p>
                    <a:p>
                      <a:pPr algn="r"/>
                      <a:endParaRPr lang="ar-AE" sz="1200" b="0" i="0" kern="1200" dirty="0">
                        <a:solidFill>
                          <a:schemeClr val="tx1"/>
                        </a:solidFill>
                        <a:effectLst/>
                        <a:latin typeface="+mn-lt"/>
                        <a:ea typeface="+mn-ea"/>
                        <a:cs typeface="+mn-cs"/>
                      </a:endParaRPr>
                    </a:p>
                    <a:p>
                      <a:pPr algn="r" rtl="1"/>
                      <a:endParaRPr lang="ar-AE"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u="sng" baseline="0" dirty="0">
                          <a:solidFill>
                            <a:srgbClr val="FF0000"/>
                          </a:solidFill>
                          <a:latin typeface="Sakkal Majalla" panose="02000000000000000000" pitchFamily="2" charset="-78"/>
                          <a:cs typeface="Sakkal Majalla" panose="02000000000000000000" pitchFamily="2" charset="-78"/>
                        </a:rPr>
                        <a:t>الأنشطة الصفية </a:t>
                      </a:r>
                      <a:endParaRPr lang="ar-AE" sz="1200" b="1" u="sng" baseline="0" dirty="0">
                        <a:solidFill>
                          <a:srgbClr val="FF0000"/>
                        </a:solidFill>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يعرض المعلم مجموعة صور للملابس النظيفة و غير النظيفة و يوضح للطلبة الفرق </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ورقة عمل يصنف فيها الطلبة الملابس النظيفة و الغير نظيفة  </a:t>
                      </a:r>
                    </a:p>
                    <a:p>
                      <a:pPr marL="0" indent="0" algn="r" rtl="1">
                        <a:buFont typeface="+mj-lt"/>
                        <a:buNone/>
                      </a:pPr>
                      <a:r>
                        <a:rPr lang="ar-AE" sz="1200" b="1" baseline="0" dirty="0">
                          <a:latin typeface="Sakkal Majalla" panose="02000000000000000000" pitchFamily="2" charset="-78"/>
                          <a:cs typeface="Sakkal Majalla" panose="02000000000000000000" pitchFamily="2" charset="-78"/>
                        </a:rPr>
                        <a:t>توصيل : يضع الملابس الغير نظيفة في الغسالة لتنظيفها و يضع الملابس النظيفة اف الكبت </a:t>
                      </a:r>
                    </a:p>
                    <a:p>
                      <a:pPr marL="0" indent="0" algn="r" rtl="1">
                        <a:buFont typeface="+mj-lt"/>
                        <a:buNone/>
                      </a:pPr>
                      <a:r>
                        <a:rPr lang="ar-AE" sz="1200" b="1" baseline="0" dirty="0">
                          <a:latin typeface="Sakkal Majalla" panose="02000000000000000000" pitchFamily="2" charset="-78"/>
                          <a:cs typeface="Sakkal Majalla" panose="02000000000000000000" pitchFamily="2" charset="-78"/>
                        </a:rPr>
                        <a:t>تميز الملابس النظيفة</a:t>
                      </a:r>
                    </a:p>
                    <a:p>
                      <a:pPr marL="0" indent="0" algn="r" rtl="1">
                        <a:buFont typeface="+mj-lt"/>
                        <a:buNone/>
                      </a:pPr>
                      <a:r>
                        <a:rPr lang="ar-AE" sz="1200" b="1" baseline="0" dirty="0">
                          <a:latin typeface="Sakkal Majalla" panose="02000000000000000000" pitchFamily="2" charset="-78"/>
                          <a:cs typeface="Sakkal Majalla" panose="02000000000000000000" pitchFamily="2" charset="-78"/>
                        </a:rPr>
                        <a:t>( مثال في الشريحة القادمة )</a:t>
                      </a:r>
                    </a:p>
                    <a:p>
                      <a:pPr marL="228600" indent="-228600" algn="r" rtl="1">
                        <a:buFont typeface="+mj-lt"/>
                        <a:buAutoNum type="arabicPeriod"/>
                      </a:pPr>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AE" sz="1400" b="1" u="none" baseline="0" dirty="0">
                        <a:solidFill>
                          <a:srgbClr val="FF0000"/>
                        </a:solidFill>
                        <a:latin typeface="Sakkal Majalla" panose="02000000000000000000" pitchFamily="2" charset="-78"/>
                        <a:cs typeface="Sakkal Majalla" panose="02000000000000000000" pitchFamily="2" charset="-78"/>
                      </a:endParaRPr>
                    </a:p>
                    <a:p>
                      <a:pPr algn="r" rtl="1"/>
                      <a:endParaRPr lang="ar-AE" sz="1400" b="1" u="none" baseline="0" dirty="0">
                        <a:solidFill>
                          <a:srgbClr val="FF0000"/>
                        </a:solidFill>
                        <a:latin typeface="Sakkal Majalla" panose="02000000000000000000" pitchFamily="2" charset="-78"/>
                        <a:cs typeface="Sakkal Majalla" panose="02000000000000000000" pitchFamily="2" charset="-78"/>
                      </a:endParaRPr>
                    </a:p>
                    <a:p>
                      <a:pPr algn="r" rtl="1"/>
                      <a:endParaRPr lang="en-US" sz="1400" b="1" u="none" baseline="0" dirty="0">
                        <a:solidFill>
                          <a:srgbClr val="FF0000"/>
                        </a:solidFill>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23 August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1026" name="Picture 2">
            <a:extLst>
              <a:ext uri="{FF2B5EF4-FFF2-40B4-BE49-F238E27FC236}">
                <a16:creationId xmlns:a16="http://schemas.microsoft.com/office/drawing/2014/main" id="{6916047B-16F2-4439-94E2-D444B809A8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011200" y="2877662"/>
            <a:ext cx="2084800" cy="1449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E16BF5B-C251-4D9A-BD88-176EBBEFF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235" y="2857906"/>
            <a:ext cx="2485016" cy="164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5290816"/>
              </p:ext>
            </p:extLst>
          </p:nvPr>
        </p:nvGraphicFramePr>
        <p:xfrm>
          <a:off x="136479" y="17325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dirty="0">
                          <a:solidFill>
                            <a:srgbClr val="000000"/>
                          </a:solidFill>
                          <a:effectLst/>
                          <a:latin typeface="Sakkal Majalla" panose="02000000000000000000" pitchFamily="2" charset="-78"/>
                          <a:cs typeface="Sakkal Majalla" panose="02000000000000000000" pitchFamily="2" charset="-78"/>
                        </a:rPr>
                        <a:t>التمييز بين الملابس النظيفة و الغير نظيفة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200" b="1" dirty="0">
                          <a:latin typeface="Sakkal Majalla" panose="02000000000000000000" pitchFamily="2" charset="-78"/>
                          <a:cs typeface="Sakkal Majalla" panose="02000000000000000000" pitchFamily="2" charset="-78"/>
                        </a:rPr>
                        <a:t>انشطه</a:t>
                      </a:r>
                      <a:r>
                        <a:rPr lang="ar-SA" sz="1200" b="1" baseline="0" dirty="0">
                          <a:latin typeface="Sakkal Majalla" panose="02000000000000000000" pitchFamily="2" charset="-78"/>
                          <a:cs typeface="Sakkal Majalla" panose="02000000000000000000" pitchFamily="2" charset="-78"/>
                        </a:rPr>
                        <a:t> مهارية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Sakkal Majalla" panose="02000000000000000000" pitchFamily="2" charset="-78"/>
                          <a:cs typeface="Sakkal Majalla" panose="02000000000000000000" pitchFamily="2" charset="-78"/>
                        </a:rPr>
                        <a:t>المكونات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Sakkal Majalla" panose="02000000000000000000" pitchFamily="2" charset="-78"/>
                          <a:cs typeface="Sakkal Majalla" panose="02000000000000000000" pitchFamily="2" charset="-78"/>
                        </a:rPr>
                        <a:t>الأنشطة الصفية </a:t>
                      </a:r>
                      <a:endParaRPr lang="ar-AE" sz="1200" b="1" u="sng" baseline="0" dirty="0">
                        <a:solidFill>
                          <a:srgbClr val="FF0000"/>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اعطاء مجموعة بطائق تصم صور لملابس نظيفة و غير نظيفة </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1" kern="1200" baseline="0" dirty="0">
                          <a:solidFill>
                            <a:schemeClr val="tx1"/>
                          </a:solidFill>
                          <a:latin typeface="Sakkal Majalla" panose="02000000000000000000" pitchFamily="2" charset="-78"/>
                          <a:ea typeface="+mn-ea"/>
                          <a:cs typeface="Sakkal Majalla" panose="02000000000000000000" pitchFamily="2" charset="-78"/>
                        </a:rPr>
                        <a:t>و اعطائه صندوقين او سلتين ( سلة ليضع فيها الملابس النظيفة و  الأخرى للملابس الغير نظيفة )</a:t>
                      </a: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en-US" sz="1200" b="1" kern="1200" baseline="0" dirty="0">
                        <a:solidFill>
                          <a:schemeClr val="tx1"/>
                        </a:solidFill>
                        <a:latin typeface="Sakkal Majalla" panose="02000000000000000000" pitchFamily="2" charset="-78"/>
                        <a:ea typeface="+mn-ea"/>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algn="r" rtl="1"/>
                      <a:endParaRPr lang="ar-SA" sz="1200" kern="1200" dirty="0">
                        <a:solidFill>
                          <a:srgbClr val="5B9BD5">
                            <a:lumMod val="50000"/>
                          </a:srgbClr>
                        </a:solidFill>
                        <a:latin typeface="Arial" panose="020B0604020202020204" pitchFamily="34" charset="0"/>
                        <a:ea typeface="+mn-ea"/>
                        <a:cs typeface="Arial" panose="020B0604020202020204" pitchFamily="34" charset="0"/>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200" kern="1200" dirty="0">
                        <a:solidFill>
                          <a:srgbClr val="5B9BD5">
                            <a:lumMod val="50000"/>
                          </a:srgbClr>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23 August 2020</a:t>
            </a:fld>
            <a:endParaRPr lang="en-GB" dirty="0"/>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dirty="0"/>
          </a:p>
        </p:txBody>
      </p:sp>
    </p:spTree>
    <p:extLst>
      <p:ext uri="{BB962C8B-B14F-4D97-AF65-F5344CB8AC3E}">
        <p14:creationId xmlns:p14="http://schemas.microsoft.com/office/powerpoint/2010/main" val="218806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3824987"/>
              </p:ext>
            </p:extLst>
          </p:nvPr>
        </p:nvGraphicFramePr>
        <p:xfrm>
          <a:off x="193963" y="206375"/>
          <a:ext cx="11804073" cy="6448370"/>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40904">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الهدف الرئيسي هو تمييز الملابس النظيفة و الغير نظيفة</a:t>
                      </a:r>
                    </a:p>
                    <a:p>
                      <a:pPr algn="r" rtl="1"/>
                      <a:r>
                        <a:rPr lang="ar-AE" sz="1200" b="1" u="none" baseline="0" dirty="0">
                          <a:solidFill>
                            <a:schemeClr val="tx1"/>
                          </a:solidFill>
                          <a:latin typeface="Sakkal Majalla" panose="02000000000000000000" pitchFamily="2" charset="-78"/>
                          <a:cs typeface="Sakkal Majalla" panose="02000000000000000000" pitchFamily="2" charset="-78"/>
                        </a:rPr>
                        <a:t>أهداف أخرى: التعرف على خصائص الملابس النظيفة و الغير نظيفة </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تنفيذ التمارين والأنشطة الصفية داخل الغرفة الصفية اجرائياً. </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عرض الفيديوهات التعليمية الخاصة بالفصول الأربعة</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المسابقات و الألعاب أثناء الحصة الدراسية </a:t>
                      </a: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الرياضي:</a:t>
                      </a:r>
                    </a:p>
                    <a:p>
                      <a:pPr marL="228600" indent="-228600" algn="r" rtl="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وضع مسار فيه نقطة بداية و نهاية و وضع صور للملابس النظيفة و الغير النظيفة داخل المسار</a:t>
                      </a:r>
                    </a:p>
                    <a:p>
                      <a:pPr marL="0" indent="0" algn="r" rtl="1">
                        <a:buFont typeface="+mj-lt"/>
                        <a:buNone/>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على الطالب القفز فوق الملابس النظيفة و يتجنب القفز فوق الملابس الغير نظيفة </a:t>
                      </a:r>
                    </a:p>
                    <a:p>
                      <a:pPr marL="0" indent="0" algn="r" rtl="1">
                        <a:buFont typeface="+mj-lt"/>
                        <a:buNone/>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اذا قفز فوق الملابس النظيفة يكمل مساره ة اذا اخطأ يعود للخلف  </a:t>
                      </a:r>
                    </a:p>
                    <a:p>
                      <a:pPr marL="0" indent="0" algn="r" rtl="1">
                        <a:buFont typeface="+mj-lt"/>
                        <a:buNone/>
                      </a:pPr>
                      <a:r>
                        <a:rPr lang="ar-AE" sz="1200" b="1" u="none" baseline="0" dirty="0">
                          <a:solidFill>
                            <a:srgbClr val="FF0000"/>
                          </a:solidFill>
                          <a:latin typeface="Sakkal Majalla" panose="02000000000000000000" pitchFamily="2" charset="-78"/>
                          <a:cs typeface="Sakkal Majalla" panose="02000000000000000000" pitchFamily="2" charset="-78"/>
                        </a:rPr>
                        <a:t>النشاط الفني: </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تصميم لوحة للملابس النظيفة و الغير نظيفة </a:t>
                      </a: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عرض أغنية</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50620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أوراق عمل بسيطة ( أمثلة في الشريحة القادمة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49357">
                <a:tc>
                  <a:txBody>
                    <a:bodyPr/>
                    <a:lstStyle/>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latin typeface="Sakkal Majalla" panose="02000000000000000000" pitchFamily="2" charset="-78"/>
                          <a:cs typeface="Sakkal Majalla" panose="02000000000000000000" pitchFamily="2" charset="-78"/>
                        </a:rPr>
                        <a:t>متوسط : يدرك  الطالب بشكل عام الفرق   جيد: يستطيع الطالب تحديد الملابس نظيفة او نظيفة اذا عرضت له صورة     مرتفع:  يستطيع الطالب تمييز الملابس النظيفة و الغير نظيفة من بين مجوعة كبيرة من الملابس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23 August 2020</a:t>
            </a:fld>
            <a:endParaRPr lang="en-GB" dirty="0"/>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dirty="0"/>
          </a:p>
        </p:txBody>
      </p:sp>
      <p:sp>
        <p:nvSpPr>
          <p:cNvPr id="12" name="Rounded Rectangle 4">
            <a:extLst>
              <a:ext uri="{FF2B5EF4-FFF2-40B4-BE49-F238E27FC236}">
                <a16:creationId xmlns:a16="http://schemas.microsoft.com/office/drawing/2014/main" id="{63215561-8762-45C9-BA1F-17C85CE51210}"/>
              </a:ext>
            </a:extLst>
          </p:cNvPr>
          <p:cNvSpPr/>
          <p:nvPr/>
        </p:nvSpPr>
        <p:spPr>
          <a:xfrm>
            <a:off x="6485753" y="2903202"/>
            <a:ext cx="4249694" cy="3693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B9BD5">
                    <a:lumMod val="50000"/>
                  </a:srgbClr>
                </a:solidFill>
                <a:latin typeface="Arial" panose="020B0604020202020204" pitchFamily="34" charset="0"/>
                <a:cs typeface="Arial" panose="020B0604020202020204" pitchFamily="34" charset="0"/>
              </a:rPr>
              <a:t>https://youtu.be/bmqF-hGjLws</a:t>
            </a:r>
          </a:p>
        </p:txBody>
      </p:sp>
    </p:spTree>
    <p:extLst>
      <p:ext uri="{BB962C8B-B14F-4D97-AF65-F5344CB8AC3E}">
        <p14:creationId xmlns:p14="http://schemas.microsoft.com/office/powerpoint/2010/main" val="274780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53B9B32-0D42-47D6-8982-BCDB38698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77" y="374376"/>
            <a:ext cx="3981352" cy="29254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BB4DBB0-53B1-436B-9FCF-3043EA744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76" y="3558208"/>
            <a:ext cx="3981353" cy="29254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AE682E98-CB94-4145-8981-76CB32529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4751" y="9031"/>
            <a:ext cx="19526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8B34D0CF-7D4B-44D2-A889-7E40504C14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23" t="29574" r="41481" b="39821"/>
          <a:stretch/>
        </p:blipFill>
        <p:spPr bwMode="auto">
          <a:xfrm>
            <a:off x="9258299" y="3594073"/>
            <a:ext cx="1765528" cy="200192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FA684CD4-80F9-49DF-A1E4-0B47ADD5050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058365" y="5353050"/>
            <a:ext cx="2165396" cy="15049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ED3F8202-30F5-4014-A7ED-9F34D3F391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5635" y="1837084"/>
            <a:ext cx="2663688" cy="177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6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61D6336-5A57-44E2-B830-2BD11FDDA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9" y="2687411"/>
            <a:ext cx="2343150" cy="17573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DDCE1F5-E219-4AAF-A67F-49413BACF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220" y="263299"/>
            <a:ext cx="2149929" cy="21499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8853767-AA3F-4DAB-82AA-BA168679E3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684"/>
          <a:stretch/>
        </p:blipFill>
        <p:spPr bwMode="auto">
          <a:xfrm>
            <a:off x="3700717" y="4892903"/>
            <a:ext cx="1945821"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5A21D569-05D9-405D-9549-60C72936D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7540396" y="4753201"/>
            <a:ext cx="1933575"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58108096-2B17-4F22-89D7-D0C4AA750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330" y="248479"/>
            <a:ext cx="2860901" cy="216474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1750FE47-94AA-468F-96F4-F5671CE4C4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r="5838" b="24538"/>
          <a:stretch/>
        </p:blipFill>
        <p:spPr bwMode="auto">
          <a:xfrm>
            <a:off x="3776049" y="2413228"/>
            <a:ext cx="1965314" cy="25186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8BA40B3C-8094-4EB9-BA51-71534506511E}"/>
              </a:ext>
            </a:extLst>
          </p:cNvPr>
          <p:cNvCxnSpPr/>
          <p:nvPr/>
        </p:nvCxnSpPr>
        <p:spPr>
          <a:xfrm>
            <a:off x="2253342" y="2556783"/>
            <a:ext cx="8605158"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6FC65447-4E0A-4EAB-B2D2-0334295E515B}"/>
              </a:ext>
            </a:extLst>
          </p:cNvPr>
          <p:cNvCxnSpPr/>
          <p:nvPr/>
        </p:nvCxnSpPr>
        <p:spPr>
          <a:xfrm>
            <a:off x="2570730" y="4635954"/>
            <a:ext cx="8605158" cy="0"/>
          </a:xfrm>
          <a:prstGeom prst="line">
            <a:avLst/>
          </a:prstGeom>
        </p:spPr>
        <p:style>
          <a:lnRef idx="3">
            <a:schemeClr val="dk1"/>
          </a:lnRef>
          <a:fillRef idx="0">
            <a:schemeClr val="dk1"/>
          </a:fillRef>
          <a:effectRef idx="2">
            <a:schemeClr val="dk1"/>
          </a:effectRef>
          <a:fontRef idx="minor">
            <a:schemeClr val="tx1"/>
          </a:fontRef>
        </p:style>
      </p:cxnSp>
      <p:sp>
        <p:nvSpPr>
          <p:cNvPr id="4" name="Oval 3">
            <a:extLst>
              <a:ext uri="{FF2B5EF4-FFF2-40B4-BE49-F238E27FC236}">
                <a16:creationId xmlns:a16="http://schemas.microsoft.com/office/drawing/2014/main" id="{50D5A3F1-A485-477A-A761-FF0EC3BAB5AD}"/>
              </a:ext>
            </a:extLst>
          </p:cNvPr>
          <p:cNvSpPr/>
          <p:nvPr/>
        </p:nvSpPr>
        <p:spPr>
          <a:xfrm>
            <a:off x="10172700" y="263299"/>
            <a:ext cx="685800" cy="70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1</a:t>
            </a:r>
            <a:endParaRPr lang="en-US" dirty="0"/>
          </a:p>
        </p:txBody>
      </p:sp>
      <p:sp>
        <p:nvSpPr>
          <p:cNvPr id="5" name="Oval 4">
            <a:extLst>
              <a:ext uri="{FF2B5EF4-FFF2-40B4-BE49-F238E27FC236}">
                <a16:creationId xmlns:a16="http://schemas.microsoft.com/office/drawing/2014/main" id="{8DED3B0B-B920-48CB-8591-513174EB70D4}"/>
              </a:ext>
            </a:extLst>
          </p:cNvPr>
          <p:cNvSpPr/>
          <p:nvPr/>
        </p:nvSpPr>
        <p:spPr>
          <a:xfrm>
            <a:off x="10172700" y="2687411"/>
            <a:ext cx="685800" cy="70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2</a:t>
            </a:r>
            <a:endParaRPr lang="en-US" dirty="0"/>
          </a:p>
        </p:txBody>
      </p:sp>
      <p:sp>
        <p:nvSpPr>
          <p:cNvPr id="6" name="Oval 5">
            <a:extLst>
              <a:ext uri="{FF2B5EF4-FFF2-40B4-BE49-F238E27FC236}">
                <a16:creationId xmlns:a16="http://schemas.microsoft.com/office/drawing/2014/main" id="{02A4D80E-AD5B-425D-BF01-671534B22AA1}"/>
              </a:ext>
            </a:extLst>
          </p:cNvPr>
          <p:cNvSpPr/>
          <p:nvPr/>
        </p:nvSpPr>
        <p:spPr>
          <a:xfrm>
            <a:off x="10172700" y="4753201"/>
            <a:ext cx="685800" cy="70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3</a:t>
            </a:r>
            <a:endParaRPr lang="en-US" dirty="0"/>
          </a:p>
        </p:txBody>
      </p:sp>
      <p:sp>
        <p:nvSpPr>
          <p:cNvPr id="7" name="Rectangle 6">
            <a:extLst>
              <a:ext uri="{FF2B5EF4-FFF2-40B4-BE49-F238E27FC236}">
                <a16:creationId xmlns:a16="http://schemas.microsoft.com/office/drawing/2014/main" id="{3FDA4366-38CF-41C3-9411-CB348937F94D}"/>
              </a:ext>
            </a:extLst>
          </p:cNvPr>
          <p:cNvSpPr/>
          <p:nvPr/>
        </p:nvSpPr>
        <p:spPr>
          <a:xfrm>
            <a:off x="228600" y="1410041"/>
            <a:ext cx="1748416" cy="3651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AE" dirty="0"/>
              <a:t>على الطالب وضع دائرة على الملابس النظيفة في الثلاث صور </a:t>
            </a:r>
            <a:endParaRPr lang="en-US" dirty="0"/>
          </a:p>
        </p:txBody>
      </p:sp>
    </p:spTree>
    <p:extLst>
      <p:ext uri="{BB962C8B-B14F-4D97-AF65-F5344CB8AC3E}">
        <p14:creationId xmlns:p14="http://schemas.microsoft.com/office/powerpoint/2010/main" val="379554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2B3A855-7BA4-4264-99B7-87C4C6696AA6}"/>
              </a:ext>
            </a:extLst>
          </p:cNvPr>
          <p:cNvGraphicFramePr>
            <a:graphicFrameLocks noGrp="1"/>
          </p:cNvGraphicFramePr>
          <p:nvPr>
            <p:extLst>
              <p:ext uri="{D42A27DB-BD31-4B8C-83A1-F6EECF244321}">
                <p14:modId xmlns:p14="http://schemas.microsoft.com/office/powerpoint/2010/main" val="3646226971"/>
              </p:ext>
            </p:extLst>
          </p:nvPr>
        </p:nvGraphicFramePr>
        <p:xfrm>
          <a:off x="375557" y="963386"/>
          <a:ext cx="11430000" cy="560070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575629959"/>
                    </a:ext>
                  </a:extLst>
                </a:gridCol>
                <a:gridCol w="5715000">
                  <a:extLst>
                    <a:ext uri="{9D8B030D-6E8A-4147-A177-3AD203B41FA5}">
                      <a16:colId xmlns:a16="http://schemas.microsoft.com/office/drawing/2014/main" val="1314335692"/>
                    </a:ext>
                  </a:extLst>
                </a:gridCol>
              </a:tblGrid>
              <a:tr h="903577">
                <a:tc>
                  <a:txBody>
                    <a:bodyPr/>
                    <a:lstStyle/>
                    <a:p>
                      <a:endParaRPr lang="en-US"/>
                    </a:p>
                  </a:txBody>
                  <a:tcPr/>
                </a:tc>
                <a:tc>
                  <a:txBody>
                    <a:bodyPr/>
                    <a:lstStyle/>
                    <a:p>
                      <a:endParaRPr lang="en-US"/>
                    </a:p>
                  </a:txBody>
                  <a:tcPr/>
                </a:tc>
                <a:extLst>
                  <a:ext uri="{0D108BD9-81ED-4DB2-BD59-A6C34878D82A}">
                    <a16:rowId xmlns:a16="http://schemas.microsoft.com/office/drawing/2014/main" val="2180210826"/>
                  </a:ext>
                </a:extLst>
              </a:tr>
              <a:tr h="4697123">
                <a:tc>
                  <a:txBody>
                    <a:bodyPr/>
                    <a:lstStyle/>
                    <a:p>
                      <a:endParaRPr lang="en-US"/>
                    </a:p>
                  </a:txBody>
                  <a:tcPr/>
                </a:tc>
                <a:tc>
                  <a:txBody>
                    <a:bodyPr/>
                    <a:lstStyle/>
                    <a:p>
                      <a:endParaRPr lang="en-US" dirty="0"/>
                    </a:p>
                  </a:txBody>
                  <a:tcPr/>
                </a:tc>
                <a:extLst>
                  <a:ext uri="{0D108BD9-81ED-4DB2-BD59-A6C34878D82A}">
                    <a16:rowId xmlns:a16="http://schemas.microsoft.com/office/drawing/2014/main" val="3481530832"/>
                  </a:ext>
                </a:extLst>
              </a:tr>
            </a:tbl>
          </a:graphicData>
        </a:graphic>
      </p:graphicFrame>
      <p:sp>
        <p:nvSpPr>
          <p:cNvPr id="3" name="TextBox 2">
            <a:extLst>
              <a:ext uri="{FF2B5EF4-FFF2-40B4-BE49-F238E27FC236}">
                <a16:creationId xmlns:a16="http://schemas.microsoft.com/office/drawing/2014/main" id="{488CB794-4391-4D3F-BF99-5086EFA5ED84}"/>
              </a:ext>
            </a:extLst>
          </p:cNvPr>
          <p:cNvSpPr txBox="1"/>
          <p:nvPr/>
        </p:nvSpPr>
        <p:spPr>
          <a:xfrm>
            <a:off x="1910443" y="198988"/>
            <a:ext cx="9617528" cy="369332"/>
          </a:xfrm>
          <a:prstGeom prst="rect">
            <a:avLst/>
          </a:prstGeom>
          <a:noFill/>
        </p:spPr>
        <p:txBody>
          <a:bodyPr wrap="square" rtlCol="0">
            <a:spAutoFit/>
          </a:bodyPr>
          <a:lstStyle/>
          <a:p>
            <a:r>
              <a:rPr lang="ar-AE" dirty="0"/>
              <a:t>على الطالب قص الصور في الشريحة التالية و تلصيق الصور النظيفة عند اشارة صح و الملابس الغير نظيفة عند اشارة خطأ </a:t>
            </a:r>
            <a:endParaRPr lang="en-US" dirty="0"/>
          </a:p>
        </p:txBody>
      </p:sp>
      <p:pic>
        <p:nvPicPr>
          <p:cNvPr id="6" name="Picture 2">
            <a:extLst>
              <a:ext uri="{FF2B5EF4-FFF2-40B4-BE49-F238E27FC236}">
                <a16:creationId xmlns:a16="http://schemas.microsoft.com/office/drawing/2014/main" id="{C03104A1-21CC-445D-87EF-DA584869CDD2}"/>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50000"/>
          <a:stretch/>
        </p:blipFill>
        <p:spPr bwMode="auto">
          <a:xfrm>
            <a:off x="3282042" y="1113693"/>
            <a:ext cx="612060" cy="6347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1B4F1DC-1224-4343-96D6-03F9E8C837B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57224"/>
          <a:stretch/>
        </p:blipFill>
        <p:spPr bwMode="auto">
          <a:xfrm>
            <a:off x="8760015" y="1035957"/>
            <a:ext cx="651881" cy="79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4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CCD03D8-118B-4886-9470-DA723D6BC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862" y="785042"/>
            <a:ext cx="2462244" cy="2796771"/>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22763B1-C8B4-4288-A032-A123BD1B2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064" y="3269979"/>
            <a:ext cx="3055354" cy="2439779"/>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819F25C-1030-49F4-A2AA-9758DEFA3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16" y="217261"/>
            <a:ext cx="2155370" cy="2648303"/>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28BBB63-C994-4147-9CB4-BB1D870B83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921" t="7686" r="5745" b="20705"/>
          <a:stretch/>
        </p:blipFill>
        <p:spPr bwMode="auto">
          <a:xfrm>
            <a:off x="4076862" y="4219161"/>
            <a:ext cx="2462244" cy="2355190"/>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D90AC194-9593-4502-A6EF-85633359C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1620" y="385983"/>
            <a:ext cx="3081144" cy="2310858"/>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162142CE-5D8F-4DF0-837F-EBE46B5A34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098"/>
          <a:stretch/>
        </p:blipFill>
        <p:spPr bwMode="auto">
          <a:xfrm>
            <a:off x="1283153" y="3269979"/>
            <a:ext cx="2190750" cy="2310858"/>
          </a:xfrm>
          <a:prstGeom prst="rect">
            <a:avLst/>
          </a:prstGeom>
          <a:noFill/>
          <a:ln>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71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499</Words>
  <Application>Microsoft Office PowerPoint</Application>
  <PresentationFormat>Widescreen</PresentationFormat>
  <Paragraphs>94</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Sakkal Majalla</vt:lpstr>
      <vt:lpstr>Office Theme</vt:lpstr>
      <vt:lpstr>التمييز بين الملابس النظيفة و الغير نظيفة</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التعرف على الفصول الأربعة</dc:title>
  <dc:creator>m-s.a12@hotmail.com</dc:creator>
  <cp:lastModifiedBy>JUMAH SHUAIB MUSTAFA</cp:lastModifiedBy>
  <cp:revision>18</cp:revision>
  <dcterms:created xsi:type="dcterms:W3CDTF">2020-08-05T15:23:44Z</dcterms:created>
  <dcterms:modified xsi:type="dcterms:W3CDTF">2020-08-23T15:27:59Z</dcterms:modified>
</cp:coreProperties>
</file>