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9"/>
  </p:notesMasterIdLst>
  <p:sldIdLst>
    <p:sldId id="257" r:id="rId5"/>
    <p:sldId id="284" r:id="rId6"/>
    <p:sldId id="282"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68" autoAdjust="0"/>
    <p:restoredTop sz="94249" autoAdjust="0"/>
  </p:normalViewPr>
  <p:slideViewPr>
    <p:cSldViewPr snapToGrid="0">
      <p:cViewPr varScale="1">
        <p:scale>
          <a:sx n="115" d="100"/>
          <a:sy n="115" d="100"/>
        </p:scale>
        <p:origin x="552" y="108"/>
      </p:cViewPr>
      <p:guideLst>
        <p:guide orient="horz" pos="2160"/>
        <p:guide pos="3840"/>
      </p:guideLst>
    </p:cSldViewPr>
  </p:slideViewPr>
  <p:notesTextViewPr>
    <p:cViewPr>
      <p:scale>
        <a:sx n="1" d="1"/>
        <a:sy n="1" d="1"/>
      </p:scale>
      <p:origin x="0" y="0"/>
    </p:cViewPr>
  </p:notesText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8/31/2020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148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31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31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31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a:t>Click icon to add media</a:t>
            </a:r>
            <a:endParaRPr lang="en-US" noProof="0" dirty="0"/>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2856957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31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31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31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31 August 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31 August 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31 August 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31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31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31 August 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cyrFeIlErvY"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cyrFeIlErvY"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81347077"/>
              </p:ext>
            </p:extLst>
          </p:nvPr>
        </p:nvGraphicFramePr>
        <p:xfrm>
          <a:off x="175270" y="224444"/>
          <a:ext cx="11950910" cy="6416501"/>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885891">
                  <a:extLst>
                    <a:ext uri="{9D8B030D-6E8A-4147-A177-3AD203B41FA5}">
                      <a16:colId xmlns:a16="http://schemas.microsoft.com/office/drawing/2014/main" val="4078435238"/>
                    </a:ext>
                  </a:extLst>
                </a:gridCol>
                <a:gridCol w="1352885">
                  <a:extLst>
                    <a:ext uri="{9D8B030D-6E8A-4147-A177-3AD203B41FA5}">
                      <a16:colId xmlns:a16="http://schemas.microsoft.com/office/drawing/2014/main" val="20001"/>
                    </a:ext>
                  </a:extLst>
                </a:gridCol>
              </a:tblGrid>
              <a:tr h="46249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a:t>
                      </a:r>
                      <a:r>
                        <a:rPr lang="ar-AE" sz="1200" b="1" baseline="0" dirty="0">
                          <a:latin typeface="Sakkal Majalla" panose="02000000000000000000" pitchFamily="2" charset="-78"/>
                          <a:cs typeface="Sakkal Majalla" panose="02000000000000000000" pitchFamily="2" charset="-78"/>
                        </a:rPr>
                        <a:t> </a:t>
                      </a:r>
                      <a:r>
                        <a:rPr lang="ar-AE" sz="1200" b="1" baseline="0" dirty="0" smtClean="0">
                          <a:latin typeface="Sakkal Majalla" panose="02000000000000000000" pitchFamily="2" charset="-78"/>
                          <a:cs typeface="Sakkal Majalla" panose="02000000000000000000" pitchFamily="2" charset="-78"/>
                        </a:rPr>
                        <a:t>أ .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 حمضه</a:t>
                      </a:r>
                      <a:r>
                        <a:rPr lang="ar-AE" sz="1200" b="1" baseline="0" dirty="0">
                          <a:latin typeface="Sakkal Majalla" panose="02000000000000000000" pitchFamily="2" charset="-78"/>
                          <a:cs typeface="Sakkal Majalla" panose="02000000000000000000" pitchFamily="2" charset="-78"/>
                        </a:rPr>
                        <a:t> صالح الكربي ، صالحة صالح الكربي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685800" rtl="1"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mn-lt"/>
                          <a:ea typeface="+mn-ea"/>
                          <a:cs typeface="+mn-cs"/>
                        </a:rPr>
                        <a:t> </a:t>
                      </a:r>
                      <a:r>
                        <a:rPr kumimoji="0" lang="ar-AE" sz="1000" b="1" i="0" u="none" strike="noStrike" kern="1200" cap="none" spc="0" normalizeH="0" baseline="0" noProof="0" dirty="0">
                          <a:ln>
                            <a:noFill/>
                          </a:ln>
                          <a:solidFill>
                            <a:prstClr val="black"/>
                          </a:solidFill>
                          <a:effectLst/>
                          <a:uLnTx/>
                          <a:uFillTx/>
                          <a:latin typeface="+mn-lt"/>
                          <a:ea typeface="+mn-ea"/>
                          <a:cs typeface="+mn-cs"/>
                        </a:rPr>
                        <a:t>تجنب الجلوس قريبا من شاشة التلفاز(الابتعاد 2 متر كحد ادنى</a:t>
                      </a:r>
                      <a:r>
                        <a:rPr kumimoji="0" lang="en-US" sz="1000" b="1" i="0" u="none" strike="noStrike" kern="1200" cap="none" spc="0" normalizeH="0" baseline="0" noProof="0" dirty="0">
                          <a:ln>
                            <a:noFill/>
                          </a:ln>
                          <a:solidFill>
                            <a:prstClr val="black"/>
                          </a:solidFill>
                          <a:effectLst/>
                          <a:uLnTx/>
                          <a:uFillTx/>
                          <a:latin typeface="+mn-lt"/>
                          <a:ea typeface="+mn-ea"/>
                          <a:cs typeface="+mn-cs"/>
                        </a:rPr>
                        <a:t>(</a:t>
                      </a: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r>
                        <a:rPr lang="ar-AE" sz="1200" b="1" baseline="0" dirty="0">
                          <a:latin typeface="Sakkal Majalla" panose="02000000000000000000" pitchFamily="2" charset="-78"/>
                          <a:cs typeface="Sakkal Majalla" panose="02000000000000000000" pitchFamily="2" charset="-78"/>
                        </a:rPr>
                        <a:t> </a:t>
                      </a:r>
                      <a:r>
                        <a:rPr lang="en-US" sz="1200" b="1" baseline="0" dirty="0">
                          <a:latin typeface="Sakkal Majalla" panose="02000000000000000000" pitchFamily="2" charset="-78"/>
                          <a:cs typeface="Sakkal Majalla" panose="02000000000000000000" pitchFamily="2" charset="-78"/>
                        </a:rPr>
                        <a:t> 7-8 </a:t>
                      </a:r>
                      <a:r>
                        <a:rPr lang="ar-AE" sz="1200" b="1" baseline="0" dirty="0">
                          <a:latin typeface="Sakkal Majalla" panose="02000000000000000000" pitchFamily="2" charset="-78"/>
                          <a:cs typeface="Sakkal Majalla" panose="02000000000000000000" pitchFamily="2" charset="-78"/>
                        </a:rPr>
                        <a:t>سنوات </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متوسطة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marL="0" marR="0" lvl="0" indent="0" algn="r" defTabSz="914400" rtl="0" eaLnBrk="1" fontAlgn="auto" latinLnBrk="0" hangingPunct="1">
                        <a:lnSpc>
                          <a:spcPct val="100000"/>
                        </a:lnSpc>
                        <a:spcBef>
                          <a:spcPct val="20000"/>
                        </a:spcBef>
                        <a:spcAft>
                          <a:spcPts val="0"/>
                        </a:spcAft>
                        <a:buClrTx/>
                        <a:buSzTx/>
                        <a:buFont typeface="Arial" pitchFamily="34" charset="0"/>
                        <a:buNone/>
                        <a:tabLst/>
                        <a:defRPr/>
                      </a:pPr>
                      <a:r>
                        <a:rPr kumimoji="0" lang="ar-AE" sz="1200" b="1" i="0" u="none" strike="noStrike" kern="1200" cap="none" spc="0" normalizeH="0" baseline="0" noProof="0" dirty="0">
                          <a:ln>
                            <a:noFill/>
                          </a:ln>
                          <a:solidFill>
                            <a:schemeClr val="bg2">
                              <a:lumMod val="10000"/>
                            </a:schemeClr>
                          </a:solidFill>
                          <a:effectLst/>
                          <a:uLnTx/>
                          <a:uFillTx/>
                          <a:latin typeface="Calibri" panose="020F0502020204030204" pitchFamily="34" charset="0"/>
                          <a:ea typeface="+mn-ea"/>
                          <a:cs typeface="+mn-cs"/>
                        </a:rPr>
                        <a:t>قصة حمد والتلفاز</a:t>
                      </a:r>
                      <a:endParaRPr kumimoji="0" lang="en-US" sz="1200" b="1" i="0" u="none" strike="noStrike" kern="1200" cap="none" spc="0" normalizeH="0" baseline="0" noProof="0" dirty="0">
                        <a:ln>
                          <a:noFill/>
                        </a:ln>
                        <a:solidFill>
                          <a:schemeClr val="bg2">
                            <a:lumMod val="10000"/>
                          </a:schemeClr>
                        </a:solidFill>
                        <a:effectLst/>
                        <a:uLnTx/>
                        <a:uFillTx/>
                        <a:latin typeface="Calibri" panose="020F0502020204030204" pitchFamily="34" charset="0"/>
                        <a:ea typeface="+mn-ea"/>
                        <a:cs typeface="+mn-cs"/>
                      </a:endParaRPr>
                    </a:p>
                    <a:p>
                      <a:pPr marL="0" marR="0" lvl="0" indent="0" algn="r" defTabSz="914400" rtl="0" eaLnBrk="1" fontAlgn="auto" latinLnBrk="0" hangingPunct="1">
                        <a:lnSpc>
                          <a:spcPct val="100000"/>
                        </a:lnSpc>
                        <a:spcBef>
                          <a:spcPct val="20000"/>
                        </a:spcBef>
                        <a:spcAft>
                          <a:spcPts val="0"/>
                        </a:spcAft>
                        <a:buClrTx/>
                        <a:buSzTx/>
                        <a:buFont typeface="Arial" pitchFamily="34" charset="0"/>
                        <a:buNone/>
                        <a:tabLst/>
                        <a:defRPr/>
                      </a:pPr>
                      <a:r>
                        <a:rPr kumimoji="0" lang="ar-AE" sz="1200" b="1" i="0" u="none" strike="noStrike" kern="1200" cap="none" spc="0" normalizeH="0" baseline="0" noProof="0" dirty="0">
                          <a:ln>
                            <a:noFill/>
                          </a:ln>
                          <a:solidFill>
                            <a:schemeClr val="bg2">
                              <a:lumMod val="10000"/>
                            </a:schemeClr>
                          </a:solidFill>
                          <a:effectLst/>
                          <a:uLnTx/>
                          <a:uFillTx/>
                          <a:latin typeface="Calibri" panose="020F0502020204030204" pitchFamily="34" charset="0"/>
                          <a:ea typeface="+mn-ea"/>
                          <a:cs typeface="+mn-cs"/>
                        </a:rPr>
                        <a:t>كان الجو جميل والشمس مشرقة. حمد وهند في غرفة المعيشة يشاهدان مسلسلهم الكرتوني المفضل «منصور». حمد كان قريبا جدا من التلفاز. دخلت الأم وفي يدها بعض الأيسكريم وعندنا رأت حمد قريب من التلفاز قالت له : ابتعد عن التلفاز هذا سلوك غير جيد لان القرب من التلفاز يضر ويؤثر على أعيننا. هل تعلم عمك خليفة لما يلبس النظارة لأنه كان يشاهد التلفاز عن قرب مثلك يا حمد. لكن يا أمي أنا لا أريد أن ألبس النظارة. إذا يا صغيري أبتعد عن التلفاز مقدار خطوتين كبيرتين . قال حمد: حسنا يا أمي.</a:t>
                      </a:r>
                      <a:endParaRPr lang="ar-AE" sz="1200" b="1" u="none" baseline="0" dirty="0">
                        <a:solidFill>
                          <a:schemeClr val="bg2">
                            <a:lumMod val="10000"/>
                          </a:schemeClr>
                        </a:solidFill>
                        <a:latin typeface="Sakkal Majalla" panose="02000000000000000000" pitchFamily="2" charset="-78"/>
                        <a:cs typeface="Sakkal Majalla" panose="02000000000000000000" pitchFamily="2" charset="-78"/>
                      </a:endParaRPr>
                    </a:p>
                    <a:p>
                      <a:pPr marL="0" marR="0" lvl="0" indent="0" algn="r" defTabSz="914400" rtl="0" eaLnBrk="1" fontAlgn="auto" latinLnBrk="0" hangingPunct="1">
                        <a:lnSpc>
                          <a:spcPct val="100000"/>
                        </a:lnSpc>
                        <a:spcBef>
                          <a:spcPct val="20000"/>
                        </a:spcBef>
                        <a:spcAft>
                          <a:spcPts val="0"/>
                        </a:spcAft>
                        <a:buClrTx/>
                        <a:buSzTx/>
                        <a:buFont typeface="Arial" pitchFamily="34" charset="0"/>
                        <a:buNone/>
                        <a:tabLst/>
                        <a:defRPr/>
                      </a:pPr>
                      <a:endParaRPr lang="ar-BH" sz="1200" b="1" u="none" baseline="0" dirty="0">
                        <a:solidFill>
                          <a:schemeClr val="bg2">
                            <a:lumMod val="10000"/>
                          </a:schemeClr>
                        </a:solidFill>
                        <a:latin typeface="Sakkal Majalla" panose="02000000000000000000" pitchFamily="2" charset="-78"/>
                        <a:cs typeface="Sakkal Majalla" panose="02000000000000000000" pitchFamily="2" charset="-78"/>
                      </a:endParaRPr>
                    </a:p>
                    <a:p>
                      <a:pPr algn="r" rtl="1"/>
                      <a:r>
                        <a:rPr lang="ar-BH" sz="1200" b="1" u="none" baseline="0" dirty="0">
                          <a:solidFill>
                            <a:schemeClr val="bg2">
                              <a:lumMod val="10000"/>
                            </a:schemeClr>
                          </a:solidFill>
                          <a:latin typeface="Sakkal Majalla" panose="02000000000000000000" pitchFamily="2" charset="-78"/>
                          <a:cs typeface="Sakkal Majalla" panose="02000000000000000000" pitchFamily="2" charset="-78"/>
                        </a:rPr>
                        <a:t>مشاهدة فيديو  تعليمي</a:t>
                      </a:r>
                      <a:r>
                        <a:rPr lang="ar-AE" sz="1200" b="1" u="none" baseline="0" dirty="0">
                          <a:solidFill>
                            <a:schemeClr val="bg2">
                              <a:lumMod val="10000"/>
                            </a:schemeClr>
                          </a:solidFill>
                          <a:latin typeface="Sakkal Majalla" panose="02000000000000000000" pitchFamily="2" charset="-78"/>
                          <a:cs typeface="Sakkal Majalla" panose="02000000000000000000" pitchFamily="2" charset="-78"/>
                        </a:rPr>
                        <a:t> : (</a:t>
                      </a:r>
                      <a:r>
                        <a:rPr lang="en-US" sz="1200" dirty="0">
                          <a:hlinkClick r:id="rId3"/>
                        </a:rPr>
                        <a:t>https://www.youtube.com/watch?v=cyrFeIlErvY</a:t>
                      </a:r>
                      <a:r>
                        <a:rPr lang="ar-AE" sz="1200" dirty="0"/>
                        <a:t>)</a:t>
                      </a:r>
                      <a:endParaRPr lang="ar-AE" sz="1200" b="1" u="none" baseline="0" dirty="0">
                        <a:solidFill>
                          <a:schemeClr val="bg2">
                            <a:lumMod val="10000"/>
                          </a:schemeClr>
                        </a:solidFill>
                        <a:latin typeface="Sakkal Majalla" panose="02000000000000000000" pitchFamily="2" charset="-78"/>
                        <a:cs typeface="Sakkal Majalla" panose="02000000000000000000" pitchFamily="2" charset="-78"/>
                      </a:endParaRPr>
                    </a:p>
                    <a:p>
                      <a:pPr algn="r" rtl="1"/>
                      <a:r>
                        <a:rPr lang="ar-BH" sz="1200" b="1" u="none" baseline="0" dirty="0">
                          <a:solidFill>
                            <a:schemeClr val="bg2">
                              <a:lumMod val="10000"/>
                            </a:schemeClr>
                          </a:solidFill>
                          <a:latin typeface="Sakkal Majalla" panose="02000000000000000000" pitchFamily="2" charset="-78"/>
                          <a:cs typeface="Sakkal Majalla" panose="02000000000000000000" pitchFamily="2" charset="-78"/>
                        </a:rPr>
                        <a:t> </a:t>
                      </a:r>
                      <a:endParaRPr lang="ar-AE" sz="1200" b="1" u="none" baseline="0" dirty="0">
                        <a:solidFill>
                          <a:schemeClr val="bg2">
                            <a:lumMod val="10000"/>
                          </a:schemeClr>
                        </a:solidFill>
                        <a:latin typeface="Sakkal Majalla" panose="02000000000000000000" pitchFamily="2" charset="-78"/>
                        <a:cs typeface="Sakkal Majalla" panose="02000000000000000000" pitchFamily="2" charset="-78"/>
                      </a:endParaRPr>
                    </a:p>
                    <a:p>
                      <a:pPr algn="r" rtl="1"/>
                      <a:r>
                        <a:rPr lang="ar-AE" sz="1400" b="1" u="sng" baseline="0" dirty="0">
                          <a:solidFill>
                            <a:srgbClr val="FF0000"/>
                          </a:solidFill>
                          <a:latin typeface="Sakkal Majalla" panose="02000000000000000000" pitchFamily="2" charset="-78"/>
                          <a:cs typeface="Sakkal Majalla" panose="02000000000000000000" pitchFamily="2" charset="-78"/>
                        </a:rPr>
                        <a:t>الأنشطة الصفية: </a:t>
                      </a:r>
                    </a:p>
                    <a:p>
                      <a:pPr marL="228600" indent="-228600" algn="r" rtl="1">
                        <a:buFont typeface="+mj-lt"/>
                        <a:buAutoNum type="arabicPeriod"/>
                      </a:pPr>
                      <a:r>
                        <a:rPr lang="ar-AE" sz="1400" b="1" u="none" baseline="0" dirty="0">
                          <a:solidFill>
                            <a:schemeClr val="bg2">
                              <a:lumMod val="10000"/>
                            </a:schemeClr>
                          </a:solidFill>
                          <a:latin typeface="Sakkal Majalla" panose="02000000000000000000" pitchFamily="2" charset="-78"/>
                          <a:cs typeface="Sakkal Majalla" panose="02000000000000000000" pitchFamily="2" charset="-78"/>
                        </a:rPr>
                        <a:t>يطلب المعلم من الطلاب </a:t>
                      </a:r>
                      <a:r>
                        <a:rPr lang="en-US" sz="1400" b="1" u="none" baseline="0" dirty="0">
                          <a:solidFill>
                            <a:schemeClr val="bg2">
                              <a:lumMod val="10000"/>
                            </a:schemeClr>
                          </a:solidFill>
                          <a:latin typeface="Sakkal Majalla" panose="02000000000000000000" pitchFamily="2" charset="-78"/>
                          <a:cs typeface="Sakkal Majalla" panose="02000000000000000000" pitchFamily="2" charset="-78"/>
                        </a:rPr>
                        <a:t> </a:t>
                      </a:r>
                      <a:r>
                        <a:rPr lang="ar-AE" sz="1400" b="1" u="none" baseline="0" dirty="0">
                          <a:solidFill>
                            <a:schemeClr val="bg2">
                              <a:lumMod val="10000"/>
                            </a:schemeClr>
                          </a:solidFill>
                          <a:latin typeface="Sakkal Majalla" panose="02000000000000000000" pitchFamily="2" charset="-78"/>
                          <a:cs typeface="Sakkal Majalla" panose="02000000000000000000" pitchFamily="2" charset="-78"/>
                        </a:rPr>
                        <a:t>تميز  ما هو الفعل الاصح عن طريق عرض صورتين لطفل يشاهد التلفاز  عن قرب و عن بعد . </a:t>
                      </a:r>
                    </a:p>
                    <a:p>
                      <a:pPr marL="228600" indent="-228600" algn="r" rtl="1">
                        <a:buFont typeface="+mj-lt"/>
                        <a:buAutoNum type="arabicPeriod"/>
                      </a:pPr>
                      <a:r>
                        <a:rPr lang="ar-AE" sz="1400" b="1" u="none" baseline="0" dirty="0">
                          <a:solidFill>
                            <a:schemeClr val="bg2">
                              <a:lumMod val="10000"/>
                            </a:schemeClr>
                          </a:solidFill>
                          <a:latin typeface="Sakkal Majalla" panose="02000000000000000000" pitchFamily="2" charset="-78"/>
                          <a:cs typeface="Sakkal Majalla" panose="02000000000000000000" pitchFamily="2" charset="-78"/>
                        </a:rPr>
                        <a:t>يعرض  المعلم لطلاب فيديو  على جهاز العرض و  يطلب من الطلاب  الجلوس على الأرض مع مراعاة الابتعاد عن الشاشة 2 متر . </a:t>
                      </a:r>
                    </a:p>
                    <a:p>
                      <a:pPr marL="0" indent="0" algn="r" rtl="1">
                        <a:buFont typeface="+mj-lt"/>
                        <a:buNone/>
                      </a:pPr>
                      <a:r>
                        <a:rPr lang="ar-AE" sz="1400" b="1" u="none" baseline="0" dirty="0">
                          <a:solidFill>
                            <a:schemeClr val="bg2">
                              <a:lumMod val="10000"/>
                            </a:schemeClr>
                          </a:solidFill>
                          <a:latin typeface="Sakkal Majalla" panose="02000000000000000000" pitchFamily="2" charset="-78"/>
                          <a:cs typeface="Sakkal Majalla" panose="02000000000000000000" pitchFamily="2" charset="-78"/>
                        </a:rPr>
                        <a:t/>
                      </a:r>
                      <a:br>
                        <a:rPr lang="ar-AE" sz="1400" b="1" u="none" baseline="0" dirty="0">
                          <a:solidFill>
                            <a:schemeClr val="bg2">
                              <a:lumMod val="10000"/>
                            </a:schemeClr>
                          </a:solidFill>
                          <a:latin typeface="Sakkal Majalla" panose="02000000000000000000" pitchFamily="2" charset="-78"/>
                          <a:cs typeface="Sakkal Majalla" panose="02000000000000000000" pitchFamily="2" charset="-78"/>
                        </a:rPr>
                      </a:br>
                      <a:endParaRPr lang="ar-AE" sz="1400" b="1" u="none" baseline="0" dirty="0">
                        <a:solidFill>
                          <a:schemeClr val="bg2">
                            <a:lumMod val="10000"/>
                          </a:schemeClr>
                        </a:solidFill>
                        <a:latin typeface="Sakkal Majalla" panose="02000000000000000000" pitchFamily="2" charset="-78"/>
                        <a:cs typeface="Sakkal Majalla" panose="02000000000000000000" pitchFamily="2" charset="-78"/>
                      </a:endParaRPr>
                    </a:p>
                    <a:p>
                      <a:pPr algn="r" rtl="1"/>
                      <a:endParaRPr lang="en-US" sz="1400" b="1" u="none" baseline="0" dirty="0">
                        <a:solidFill>
                          <a:schemeClr val="bg2">
                            <a:lumMod val="10000"/>
                          </a:schemeClr>
                        </a:solidFill>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a:latin typeface="Sakkal Majalla" panose="02000000000000000000" pitchFamily="2" charset="-78"/>
                        <a:cs typeface="Sakkal Majalla" panose="02000000000000000000" pitchFamily="2" charset="-78"/>
                      </a:endParaRPr>
                    </a:p>
                    <a:p>
                      <a:pPr algn="ctr" rtl="1"/>
                      <a:r>
                        <a:rPr lang="ar-AE" sz="1600" b="1" dirty="0">
                          <a:latin typeface="Sakkal Majalla" panose="02000000000000000000" pitchFamily="2" charset="-78"/>
                          <a:cs typeface="Sakkal Majalla" panose="02000000000000000000" pitchFamily="2" charset="-78"/>
                        </a:rPr>
                        <a:t>كتاب</a:t>
                      </a:r>
                      <a:r>
                        <a:rPr lang="ar-AE" sz="16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31 August 2020</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1</a:t>
            </a:fld>
            <a:endParaRPr lang="en-GB"/>
          </a:p>
        </p:txBody>
      </p:sp>
    </p:spTree>
    <p:extLst>
      <p:ext uri="{BB962C8B-B14F-4D97-AF65-F5344CB8AC3E}">
        <p14:creationId xmlns:p14="http://schemas.microsoft.com/office/powerpoint/2010/main" val="873815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2470" y="584405"/>
            <a:ext cx="6255082" cy="832104"/>
          </a:xfrm>
        </p:spPr>
        <p:txBody>
          <a:bodyPr>
            <a:normAutofit fontScale="90000"/>
          </a:bodyPr>
          <a:lstStyle/>
          <a:p>
            <a:pPr lvl="0" algn="ctr" defTabSz="685800" rtl="1">
              <a:defRPr/>
            </a:pPr>
            <a:r>
              <a:rPr lang="ar-AE" dirty="0"/>
              <a:t>1-يطلب المعلم من الطلاب  تميز  ما هو الفعل الاصح عن طريق عرض صورتين لطفل يشاهد التلفاز  عن قرب و عن بعد . </a:t>
            </a:r>
            <a:br>
              <a:rPr lang="ar-AE" dirty="0"/>
            </a:br>
            <a:endParaRPr lang="ar-AE" dirty="0"/>
          </a:p>
        </p:txBody>
      </p:sp>
      <p:sp>
        <p:nvSpPr>
          <p:cNvPr id="3" name="Slide Number Placeholder 2"/>
          <p:cNvSpPr>
            <a:spLocks noGrp="1"/>
          </p:cNvSpPr>
          <p:nvPr>
            <p:ph type="sldNum" sz="quarter" idx="12"/>
          </p:nvPr>
        </p:nvSpPr>
        <p:spPr/>
        <p:txBody>
          <a:bodyPr/>
          <a:lstStyle/>
          <a:p>
            <a:fld id="{98C0CDE5-970C-4CC4-BF43-0DA127E73E82}" type="slidenum">
              <a:rPr lang="en-US" noProof="0" smtClean="0"/>
              <a:t>2</a:t>
            </a:fld>
            <a:endParaRPr lang="en-US" noProof="0" dirty="0"/>
          </a:p>
        </p:txBody>
      </p:sp>
      <p:pic>
        <p:nvPicPr>
          <p:cNvPr id="4" name="Picture 3">
            <a:extLst>
              <a:ext uri="{FF2B5EF4-FFF2-40B4-BE49-F238E27FC236}">
                <a16:creationId xmlns:a16="http://schemas.microsoft.com/office/drawing/2014/main" id="{061FDF59-0679-4CFD-9644-20FB185CB7FE}"/>
              </a:ext>
            </a:extLst>
          </p:cNvPr>
          <p:cNvPicPr>
            <a:picLocks noChangeAspect="1"/>
          </p:cNvPicPr>
          <p:nvPr/>
        </p:nvPicPr>
        <p:blipFill rotWithShape="1">
          <a:blip r:embed="rId2"/>
          <a:srcRect r="50000"/>
          <a:stretch/>
        </p:blipFill>
        <p:spPr>
          <a:xfrm>
            <a:off x="1914524" y="1725421"/>
            <a:ext cx="3129424" cy="3760978"/>
          </a:xfrm>
          <a:prstGeom prst="rect">
            <a:avLst/>
          </a:prstGeom>
        </p:spPr>
      </p:pic>
      <p:pic>
        <p:nvPicPr>
          <p:cNvPr id="11" name="Picture 10">
            <a:extLst>
              <a:ext uri="{FF2B5EF4-FFF2-40B4-BE49-F238E27FC236}">
                <a16:creationId xmlns:a16="http://schemas.microsoft.com/office/drawing/2014/main" id="{C76BC267-EC2E-45FC-8060-4FAEE260027D}"/>
              </a:ext>
            </a:extLst>
          </p:cNvPr>
          <p:cNvPicPr>
            <a:picLocks noChangeAspect="1"/>
          </p:cNvPicPr>
          <p:nvPr/>
        </p:nvPicPr>
        <p:blipFill rotWithShape="1">
          <a:blip r:embed="rId2"/>
          <a:srcRect l="274333" t="-7919" r="-228166" b="7919"/>
          <a:stretch/>
        </p:blipFill>
        <p:spPr>
          <a:xfrm>
            <a:off x="11803856" y="1000457"/>
            <a:ext cx="1538287" cy="2105025"/>
          </a:xfrm>
          <a:prstGeom prst="rect">
            <a:avLst/>
          </a:prstGeom>
        </p:spPr>
      </p:pic>
      <p:pic>
        <p:nvPicPr>
          <p:cNvPr id="12" name="Picture 11">
            <a:extLst>
              <a:ext uri="{FF2B5EF4-FFF2-40B4-BE49-F238E27FC236}">
                <a16:creationId xmlns:a16="http://schemas.microsoft.com/office/drawing/2014/main" id="{E002674F-0510-43EB-808E-685A44591085}"/>
              </a:ext>
            </a:extLst>
          </p:cNvPr>
          <p:cNvPicPr>
            <a:picLocks noChangeAspect="1"/>
          </p:cNvPicPr>
          <p:nvPr/>
        </p:nvPicPr>
        <p:blipFill>
          <a:blip r:embed="rId3"/>
          <a:stretch>
            <a:fillRect/>
          </a:stretch>
        </p:blipFill>
        <p:spPr>
          <a:xfrm>
            <a:off x="6662759" y="1724841"/>
            <a:ext cx="3895682" cy="3761558"/>
          </a:xfrm>
          <a:prstGeom prst="rect">
            <a:avLst/>
          </a:prstGeom>
        </p:spPr>
      </p:pic>
    </p:spTree>
    <p:extLst>
      <p:ext uri="{BB962C8B-B14F-4D97-AF65-F5344CB8AC3E}">
        <p14:creationId xmlns:p14="http://schemas.microsoft.com/office/powerpoint/2010/main" val="330811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2414587" y="136525"/>
            <a:ext cx="8201025" cy="1020763"/>
          </a:xfrm>
        </p:spPr>
        <p:txBody>
          <a:bodyPr>
            <a:normAutofit fontScale="90000"/>
          </a:bodyPr>
          <a:lstStyle/>
          <a:p>
            <a:pPr lvl="0" algn="ctr"/>
            <a:r>
              <a:rPr lang="ar-AE" dirty="0"/>
              <a:t/>
            </a:r>
            <a:br>
              <a:rPr lang="ar-AE" dirty="0"/>
            </a:br>
            <a:r>
              <a:rPr lang="ar-AE" dirty="0"/>
              <a:t/>
            </a:r>
            <a:br>
              <a:rPr lang="ar-AE" dirty="0"/>
            </a:br>
            <a:r>
              <a:rPr lang="ar-AE" dirty="0"/>
              <a:t>2- يعرض  المعلم لطلاب فيديو  على جهاز العرض و  يطلب من الطلاب  الجلوس على الأرض مع مراعاة الابتعاد عن الشاشة 2 متر . </a:t>
            </a:r>
            <a:br>
              <a:rPr lang="ar-AE" dirty="0"/>
            </a:br>
            <a:r>
              <a:rPr lang="ar-AE" dirty="0"/>
              <a:t/>
            </a:r>
            <a:br>
              <a:rPr lang="ar-AE" dirty="0"/>
            </a:br>
            <a:r>
              <a:rPr lang="ar-AE" dirty="0"/>
              <a:t/>
            </a:r>
            <a:br>
              <a:rPr lang="ar-AE" dirty="0"/>
            </a:br>
            <a:endParaRPr lang="en-US" dirty="0"/>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3</a:t>
            </a:fld>
            <a:endParaRPr lang="en-US" dirty="0"/>
          </a:p>
        </p:txBody>
      </p:sp>
      <p:sp>
        <p:nvSpPr>
          <p:cNvPr id="3" name="AutoShape 2">
            <a:extLst>
              <a:ext uri="{FF2B5EF4-FFF2-40B4-BE49-F238E27FC236}">
                <a16:creationId xmlns:a16="http://schemas.microsoft.com/office/drawing/2014/main" id="{DCF31A0D-45DE-40DC-AA5D-8605FE3DB0C4}"/>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6" name="Picture 2" descr="جهاز العرض المحمول GS1 بمصباح LED | بينكيو">
            <a:extLst>
              <a:ext uri="{FF2B5EF4-FFF2-40B4-BE49-F238E27FC236}">
                <a16:creationId xmlns:a16="http://schemas.microsoft.com/office/drawing/2014/main" id="{C861F075-5B9C-4584-8295-66D6A31BF0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9931" y="2102246"/>
            <a:ext cx="5672138" cy="4254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429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324741291"/>
              </p:ext>
            </p:extLst>
          </p:nvPr>
        </p:nvGraphicFramePr>
        <p:xfrm>
          <a:off x="0" y="-33604"/>
          <a:ext cx="12192000" cy="6115610"/>
        </p:xfrm>
        <a:graphic>
          <a:graphicData uri="http://schemas.openxmlformats.org/drawingml/2006/table">
            <a:tbl>
              <a:tblPr firstRow="1" bandRow="1">
                <a:tableStyleId>{5940675A-B579-460E-94D1-54222C63F5DA}</a:tableStyleId>
              </a:tblPr>
              <a:tblGrid>
                <a:gridCol w="11189484">
                  <a:extLst>
                    <a:ext uri="{9D8B030D-6E8A-4147-A177-3AD203B41FA5}">
                      <a16:colId xmlns:a16="http://schemas.microsoft.com/office/drawing/2014/main" val="20000"/>
                    </a:ext>
                  </a:extLst>
                </a:gridCol>
                <a:gridCol w="1002516">
                  <a:extLst>
                    <a:ext uri="{9D8B030D-6E8A-4147-A177-3AD203B41FA5}">
                      <a16:colId xmlns:a16="http://schemas.microsoft.com/office/drawing/2014/main" val="20001"/>
                    </a:ext>
                  </a:extLst>
                </a:gridCol>
              </a:tblGrid>
              <a:tr h="3667943">
                <a:tc>
                  <a:txBody>
                    <a:bodyPr/>
                    <a:lstStyle/>
                    <a:p>
                      <a:pPr algn="r" rtl="1"/>
                      <a:r>
                        <a:rPr lang="ar-AE" sz="1200" b="1"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200" b="1" u="none" baseline="0" dirty="0">
                        <a:latin typeface="Sakkal Majalla" panose="02000000000000000000" pitchFamily="2" charset="-78"/>
                        <a:cs typeface="Sakkal Majalla" panose="02000000000000000000" pitchFamily="2" charset="-78"/>
                      </a:endParaRPr>
                    </a:p>
                    <a:p>
                      <a:pPr algn="r" rtl="1"/>
                      <a:r>
                        <a:rPr lang="ar-AE" sz="1200" b="1" u="none" baseline="0" dirty="0">
                          <a:latin typeface="Sakkal Majalla" panose="02000000000000000000" pitchFamily="2" charset="-78"/>
                          <a:cs typeface="Sakkal Majalla" panose="02000000000000000000" pitchFamily="2" charset="-78"/>
                        </a:rPr>
                        <a:t> </a:t>
                      </a:r>
                      <a:r>
                        <a:rPr lang="ar-AE" sz="1200" b="1" u="none" baseline="0" dirty="0">
                          <a:solidFill>
                            <a:schemeClr val="tx1"/>
                          </a:solidFill>
                          <a:latin typeface="Sakkal Majalla" panose="02000000000000000000" pitchFamily="2" charset="-78"/>
                          <a:cs typeface="Sakkal Majalla" panose="02000000000000000000" pitchFamily="2" charset="-78"/>
                        </a:rPr>
                        <a:t>الهدف الرئيسي </a:t>
                      </a:r>
                      <a:r>
                        <a:rPr lang="ar-BH" sz="1200" b="1" u="none" baseline="0" dirty="0">
                          <a:solidFill>
                            <a:schemeClr val="tx1"/>
                          </a:solidFill>
                          <a:latin typeface="Sakkal Majalla" panose="02000000000000000000" pitchFamily="2" charset="-78"/>
                          <a:cs typeface="Sakkal Majalla" panose="02000000000000000000" pitchFamily="2" charset="-78"/>
                        </a:rPr>
                        <a:t>: </a:t>
                      </a:r>
                    </a:p>
                    <a:p>
                      <a:pPr marL="171450" marR="0" lvl="0" indent="-171450" algn="r" defTabSz="6858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AE" sz="1200" b="1" u="none" baseline="0" dirty="0">
                          <a:solidFill>
                            <a:schemeClr val="tx1"/>
                          </a:solidFill>
                          <a:latin typeface="Sakkal Majalla" panose="02000000000000000000" pitchFamily="2" charset="-78"/>
                          <a:cs typeface="Sakkal Majalla" panose="02000000000000000000" pitchFamily="2" charset="-78"/>
                        </a:rPr>
                        <a:t>تجنب الجلوس قريبا من شاشة التلفاز(الابتعاد 2 متر كحد ادنى</a:t>
                      </a:r>
                      <a:r>
                        <a:rPr lang="en-US" sz="1200" b="1" u="none" baseline="0" dirty="0">
                          <a:solidFill>
                            <a:schemeClr val="tx1"/>
                          </a:solidFill>
                          <a:latin typeface="Sakkal Majalla" panose="02000000000000000000" pitchFamily="2" charset="-78"/>
                          <a:cs typeface="Sakkal Majalla" panose="02000000000000000000" pitchFamily="2" charset="-78"/>
                        </a:rPr>
                        <a:t> (</a:t>
                      </a:r>
                    </a:p>
                    <a:p>
                      <a:pPr marL="171450" marR="0" lvl="0" indent="-171450" algn="r" defTabSz="6858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AE" sz="1200" b="1" u="none" baseline="0" dirty="0">
                          <a:solidFill>
                            <a:schemeClr val="tx1"/>
                          </a:solidFill>
                          <a:latin typeface="Sakkal Majalla" panose="02000000000000000000" pitchFamily="2" charset="-78"/>
                          <a:cs typeface="Sakkal Majalla" panose="02000000000000000000" pitchFamily="2" charset="-78"/>
                        </a:rPr>
                        <a:t>تنمية مهارة السبب والنتيجة</a:t>
                      </a:r>
                    </a:p>
                    <a:p>
                      <a:pPr marL="171450" marR="0" lvl="0" indent="-171450" algn="r" defTabSz="6858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AE" sz="1200" b="1" u="none" baseline="0" dirty="0">
                          <a:solidFill>
                            <a:schemeClr val="tx1"/>
                          </a:solidFill>
                          <a:latin typeface="Sakkal Majalla" panose="02000000000000000000" pitchFamily="2" charset="-78"/>
                          <a:cs typeface="Sakkal Majalla" panose="02000000000000000000" pitchFamily="2" charset="-78"/>
                        </a:rPr>
                        <a:t>الاستجابة للأوامر.</a:t>
                      </a:r>
                    </a:p>
                    <a:p>
                      <a:pPr marL="171450" marR="0" lvl="0" indent="-171450" algn="r" defTabSz="6858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AE" sz="1200" b="1" u="none" baseline="0" dirty="0">
                          <a:solidFill>
                            <a:schemeClr val="tx1"/>
                          </a:solidFill>
                          <a:latin typeface="Sakkal Majalla" panose="02000000000000000000" pitchFamily="2" charset="-78"/>
                          <a:cs typeface="Sakkal Majalla" panose="02000000000000000000" pitchFamily="2" charset="-78"/>
                        </a:rPr>
                        <a:t>تمييز  الغرف في المنزل.</a:t>
                      </a:r>
                    </a:p>
                    <a:p>
                      <a:pPr marL="0" marR="0" lvl="0" indent="0" algn="r" defTabSz="685800" rtl="1"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cs typeface="+mn-cs"/>
                      </a:endParaRPr>
                    </a:p>
                    <a:p>
                      <a:pPr marL="0" marR="0" lvl="0" indent="0" algn="r" defTabSz="685800" rtl="1"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cs typeface="+mn-cs"/>
                      </a:endParaRPr>
                    </a:p>
                    <a:p>
                      <a:pPr marL="0" marR="0" lvl="0" indent="0" algn="r" defTabSz="685800" rtl="1" eaLnBrk="1" fontAlgn="auto" latinLnBrk="0" hangingPunct="1">
                        <a:lnSpc>
                          <a:spcPct val="100000"/>
                        </a:lnSpc>
                        <a:spcBef>
                          <a:spcPts val="0"/>
                        </a:spcBef>
                        <a:spcAft>
                          <a:spcPts val="0"/>
                        </a:spcAft>
                        <a:buClrTx/>
                        <a:buSzTx/>
                        <a:buFontTx/>
                        <a:buNone/>
                        <a:tabLst/>
                        <a:defRPr/>
                      </a:pPr>
                      <a:endParaRPr kumimoji="0" lang="ar-AE" sz="1200" b="1" i="0" u="none" strike="noStrike" kern="1200" cap="none" spc="0" normalizeH="0" baseline="0" noProof="0" dirty="0">
                        <a:ln>
                          <a:noFill/>
                        </a:ln>
                        <a:solidFill>
                          <a:prstClr val="black"/>
                        </a:solidFill>
                        <a:effectLst/>
                        <a:uLnTx/>
                        <a:uFillTx/>
                        <a:latin typeface="+mn-lt"/>
                        <a:cs typeface="+mn-cs"/>
                      </a:endParaRPr>
                    </a:p>
                    <a:p>
                      <a:pPr marL="171450" marR="0" lvl="0" indent="-171450" algn="r" defTabSz="6858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AE" sz="1200" b="1" u="none" kern="1200" baseline="0" noProof="0" dirty="0">
                          <a:solidFill>
                            <a:schemeClr val="tx1"/>
                          </a:solidFill>
                          <a:latin typeface="Sakkal Majalla" panose="02000000000000000000" pitchFamily="2" charset="-78"/>
                          <a:ea typeface="+mn-ea"/>
                          <a:cs typeface="Sakkal Majalla" panose="02000000000000000000" pitchFamily="2" charset="-78"/>
                        </a:rPr>
                        <a:t>1</a:t>
                      </a:r>
                      <a:r>
                        <a:rPr kumimoji="0" lang="ar-AE" sz="1200" b="1" i="0" u="none" strike="noStrike" kern="1200" cap="none" spc="0" normalizeH="0" baseline="0" noProof="0" dirty="0">
                          <a:ln>
                            <a:noFill/>
                          </a:ln>
                          <a:solidFill>
                            <a:prstClr val="black"/>
                          </a:solidFill>
                          <a:effectLst/>
                          <a:uLnTx/>
                          <a:uFillTx/>
                          <a:latin typeface="+mn-lt"/>
                          <a:cs typeface="+mn-cs"/>
                        </a:rPr>
                        <a:t>- </a:t>
                      </a:r>
                      <a:r>
                        <a:rPr lang="ar-AE" sz="1200" b="1" u="none" kern="1200" baseline="0" noProof="0" dirty="0">
                          <a:solidFill>
                            <a:schemeClr val="tx1"/>
                          </a:solidFill>
                          <a:latin typeface="Sakkal Majalla" panose="02000000000000000000" pitchFamily="2" charset="-78"/>
                          <a:ea typeface="+mn-ea"/>
                          <a:cs typeface="Sakkal Majalla" panose="02000000000000000000" pitchFamily="2" charset="-78"/>
                        </a:rPr>
                        <a:t>قراءة الدرس بطريقة معبرة للطلبة عدة مرات مع الإشارة إلى الصور في كتاب الطالب.</a:t>
                      </a:r>
                    </a:p>
                    <a:p>
                      <a:pPr marL="171450" marR="0" lvl="0" indent="-171450" algn="r" defTabSz="6858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AE" sz="1200" b="1" u="none" kern="1200" baseline="0" noProof="0" dirty="0">
                          <a:solidFill>
                            <a:schemeClr val="tx1"/>
                          </a:solidFill>
                          <a:latin typeface="Sakkal Majalla" panose="02000000000000000000" pitchFamily="2" charset="-78"/>
                          <a:ea typeface="+mn-ea"/>
                          <a:cs typeface="Sakkal Majalla" panose="02000000000000000000" pitchFamily="2" charset="-78"/>
                        </a:rPr>
                        <a:t>2- تشغيل الفيديو الخاص بالدرس.</a:t>
                      </a:r>
                    </a:p>
                    <a:p>
                      <a:pPr marL="171450" marR="0" lvl="0" indent="-171450" algn="r" defTabSz="6858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AE" sz="1200" b="1" u="none" kern="1200" baseline="0" noProof="0" dirty="0">
                          <a:solidFill>
                            <a:schemeClr val="tx1"/>
                          </a:solidFill>
                          <a:latin typeface="Sakkal Majalla" panose="02000000000000000000" pitchFamily="2" charset="-78"/>
                          <a:ea typeface="+mn-ea"/>
                          <a:cs typeface="Sakkal Majalla" panose="02000000000000000000" pitchFamily="2" charset="-78"/>
                        </a:rPr>
                        <a:t>3- تنفيذ التمارين والأنشطة الصفية على كتاب الطالب وأوراق العمل.</a:t>
                      </a:r>
                    </a:p>
                    <a:p>
                      <a:pPr marL="171450" marR="0" lvl="0" indent="-171450" algn="r" defTabSz="6858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AE" sz="1200" b="1" u="none" kern="1200" baseline="0" noProof="0" dirty="0">
                          <a:solidFill>
                            <a:schemeClr val="tx1"/>
                          </a:solidFill>
                          <a:latin typeface="Sakkal Majalla" panose="02000000000000000000" pitchFamily="2" charset="-78"/>
                          <a:ea typeface="+mn-ea"/>
                          <a:cs typeface="Sakkal Majalla" panose="02000000000000000000" pitchFamily="2" charset="-78"/>
                        </a:rPr>
                        <a:t>4- يبتكر المعلم أنشطة خاصة بالدرس </a:t>
                      </a:r>
                    </a:p>
                    <a:p>
                      <a:pPr marL="228600" indent="-228600" algn="r" rtl="1">
                        <a:buFont typeface="+mj-lt"/>
                        <a:buAutoNum type="arabicPeriod"/>
                      </a:pPr>
                      <a:endParaRPr kumimoji="0" lang="ar-BH" sz="1200" b="1" i="0" u="none" strike="noStrike" kern="1200" cap="none" spc="0" normalizeH="0" baseline="0" dirty="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 typeface="+mj-lt"/>
                        <a:buNone/>
                        <a:tabLst/>
                        <a:defRPr/>
                      </a:pPr>
                      <a:r>
                        <a:rPr lang="ar-AE" sz="1200" b="1" u="none" baseline="0" dirty="0">
                          <a:solidFill>
                            <a:srgbClr val="FF0000"/>
                          </a:solidFill>
                          <a:latin typeface="Sakkal Majalla" panose="02000000000000000000" pitchFamily="2" charset="-78"/>
                          <a:cs typeface="Sakkal Majalla" panose="02000000000000000000" pitchFamily="2" charset="-78"/>
                        </a:rPr>
                        <a:t>النشاط ال</a:t>
                      </a:r>
                      <a:r>
                        <a:rPr lang="ar-BH" sz="1200" b="1" u="none" baseline="0" dirty="0">
                          <a:solidFill>
                            <a:srgbClr val="FF0000"/>
                          </a:solidFill>
                          <a:latin typeface="Sakkal Majalla" panose="02000000000000000000" pitchFamily="2" charset="-78"/>
                          <a:cs typeface="Sakkal Majalla" panose="02000000000000000000" pitchFamily="2" charset="-78"/>
                        </a:rPr>
                        <a:t>رياضي </a:t>
                      </a:r>
                      <a:r>
                        <a:rPr lang="ar-AE" sz="1200" b="1" u="none" baseline="0" dirty="0">
                          <a:solidFill>
                            <a:srgbClr val="FF0000"/>
                          </a:solidFill>
                          <a:latin typeface="Sakkal Majalla" panose="02000000000000000000" pitchFamily="2" charset="-78"/>
                          <a:cs typeface="Sakkal Majalla" panose="02000000000000000000" pitchFamily="2" charset="-78"/>
                        </a:rPr>
                        <a:t>: </a:t>
                      </a:r>
                      <a:r>
                        <a:rPr lang="ar-AE" sz="1200" b="1" u="none" baseline="0" dirty="0">
                          <a:solidFill>
                            <a:schemeClr val="tx1"/>
                          </a:solidFill>
                          <a:latin typeface="Sakkal Majalla" panose="02000000000000000000" pitchFamily="2" charset="-78"/>
                          <a:cs typeface="Sakkal Majalla" panose="02000000000000000000" pitchFamily="2" charset="-78"/>
                        </a:rPr>
                        <a:t>يقف المعلم أمام الطلاب في دائرة و على المعلم ان يأشر  على أي طالب و يناديه ب ( تلفاز ) و على بقية الطلاب الركض بعيدًا عنه . </a:t>
                      </a:r>
                    </a:p>
                    <a:p>
                      <a:pPr marL="0" marR="0" lvl="0" indent="0" algn="r" defTabSz="914400" rtl="1" eaLnBrk="1" fontAlgn="auto" latinLnBrk="0" hangingPunct="1">
                        <a:lnSpc>
                          <a:spcPct val="100000"/>
                        </a:lnSpc>
                        <a:spcBef>
                          <a:spcPts val="0"/>
                        </a:spcBef>
                        <a:spcAft>
                          <a:spcPts val="0"/>
                        </a:spcAft>
                        <a:buClrTx/>
                        <a:buSzTx/>
                        <a:buFont typeface="+mj-lt"/>
                        <a:buNone/>
                        <a:tabLst/>
                        <a:defRPr/>
                      </a:pPr>
                      <a:r>
                        <a:rPr lang="ar-AE" sz="1200" b="1" u="none" baseline="0" dirty="0">
                          <a:solidFill>
                            <a:srgbClr val="FF0000"/>
                          </a:solidFill>
                          <a:latin typeface="Sakkal Majalla" panose="02000000000000000000" pitchFamily="2" charset="-78"/>
                          <a:cs typeface="Sakkal Majalla" panose="02000000000000000000" pitchFamily="2" charset="-78"/>
                        </a:rPr>
                        <a:t>النشاط الفني: </a:t>
                      </a:r>
                      <a:r>
                        <a:rPr lang="ar-AE" sz="1200" b="1" u="none" baseline="0" dirty="0">
                          <a:solidFill>
                            <a:schemeClr val="tx1"/>
                          </a:solidFill>
                          <a:latin typeface="Sakkal Majalla" panose="02000000000000000000" pitchFamily="2" charset="-78"/>
                          <a:cs typeface="Sakkal Majalla" panose="02000000000000000000" pitchFamily="2" charset="-78"/>
                        </a:rPr>
                        <a:t>يعطي  المعلم  صورة لطفل يجلس بعيدًا عن التلفاز  و الطالب يلونها . </a:t>
                      </a:r>
                    </a:p>
                    <a:p>
                      <a:pPr marL="0" marR="0" lvl="0" indent="0" algn="r" defTabSz="914400" rtl="1" eaLnBrk="1" fontAlgn="auto" latinLnBrk="0" hangingPunct="1">
                        <a:lnSpc>
                          <a:spcPct val="100000"/>
                        </a:lnSpc>
                        <a:spcBef>
                          <a:spcPts val="0"/>
                        </a:spcBef>
                        <a:spcAft>
                          <a:spcPts val="0"/>
                        </a:spcAft>
                        <a:buClrTx/>
                        <a:buSzTx/>
                        <a:buFont typeface="+mj-lt"/>
                        <a:buNone/>
                        <a:tabLst/>
                        <a:defRPr/>
                      </a:pPr>
                      <a:r>
                        <a:rPr lang="ar-AE" sz="1200" b="1" u="none" baseline="0" dirty="0">
                          <a:solidFill>
                            <a:srgbClr val="FF0000"/>
                          </a:solidFill>
                          <a:latin typeface="Sakkal Majalla" panose="02000000000000000000" pitchFamily="2" charset="-78"/>
                          <a:cs typeface="Sakkal Majalla" panose="02000000000000000000" pitchFamily="2" charset="-78"/>
                        </a:rPr>
                        <a:t>النشاط الموسيقى: </a:t>
                      </a:r>
                      <a:r>
                        <a:rPr lang="ar-AE" sz="1200" b="1" u="none" baseline="0" dirty="0">
                          <a:solidFill>
                            <a:schemeClr val="tx1"/>
                          </a:solidFill>
                          <a:latin typeface="Sakkal Majalla" panose="02000000000000000000" pitchFamily="2" charset="-78"/>
                          <a:cs typeface="Sakkal Majalla" panose="02000000000000000000" pitchFamily="2" charset="-78"/>
                        </a:rPr>
                        <a:t>يقوم المعلم بتشغيل الانشودة ويطلب من الطلاب الغناء معهم (</a:t>
                      </a:r>
                      <a:r>
                        <a:rPr lang="en-US" sz="1200" dirty="0">
                          <a:hlinkClick r:id="rId3"/>
                        </a:rPr>
                        <a:t>https://www.youtube.com/watch?v=cyrFeIlErvY</a:t>
                      </a:r>
                      <a:r>
                        <a:rPr lang="ar-AE" sz="1200" dirty="0"/>
                        <a:t>)</a:t>
                      </a:r>
                      <a:endParaRPr lang="ar-AE" sz="1200" b="1" u="none"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1952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أن يضع أحد الوالدين في غرفة المعيشة أو الغرفة التي يوجد بها التلفاز  علامات إرشادية على الارض ليتمكن الطالب من تمييز المسافة.</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186126">
                <a:tc>
                  <a:txBody>
                    <a:bodyPr/>
                    <a:lstStyle/>
                    <a:p>
                      <a:pPr algn="r" rtl="1"/>
                      <a:r>
                        <a:rPr lang="ar-AE" sz="1200" b="1" baseline="0" dirty="0">
                          <a:latin typeface="Sakkal Majalla" panose="02000000000000000000" pitchFamily="2" charset="-78"/>
                          <a:cs typeface="Sakkal Majalla" panose="02000000000000000000" pitchFamily="2" charset="-78"/>
                        </a:rPr>
                        <a:t>مجموعة تدريبات على الايباد  ،  سمارت بورد ، </a:t>
                      </a:r>
                      <a:r>
                        <a:rPr lang="en-US" sz="1200" b="1" baseline="0" dirty="0">
                          <a:latin typeface="Sakkal Majalla" panose="02000000000000000000" pitchFamily="2" charset="-78"/>
                          <a:cs typeface="Sakkal Majalla" panose="02000000000000000000" pitchFamily="2" charset="-78"/>
                        </a:rPr>
                        <a:t> tiny tap </a:t>
                      </a:r>
                      <a:r>
                        <a:rPr lang="ar-AE" sz="1200" b="1" baseline="0" dirty="0">
                          <a:latin typeface="Sakkal Majalla" panose="02000000000000000000" pitchFamily="2" charset="-78"/>
                          <a:cs typeface="Sakkal Majalla" panose="02000000000000000000" pitchFamily="2" charset="-78"/>
                        </a:rPr>
                        <a:t>وتتضمن :-</a:t>
                      </a:r>
                    </a:p>
                    <a:p>
                      <a:pPr algn="r" rtl="1"/>
                      <a:r>
                        <a:rPr lang="ar-AE" sz="1200" b="1" baseline="0" dirty="0">
                          <a:latin typeface="Sakkal Majalla" panose="02000000000000000000" pitchFamily="2" charset="-78"/>
                          <a:cs typeface="Sakkal Majalla" panose="02000000000000000000" pitchFamily="2" charset="-78"/>
                        </a:rPr>
                        <a:t>يمكن تصميم درس عن طريق الايباد أو  إستخدام أوراق العمل </a:t>
                      </a:r>
                      <a:r>
                        <a:rPr lang="ar-AE" sz="1200" b="1" baseline="0">
                          <a:latin typeface="Sakkal Majalla" panose="02000000000000000000" pitchFamily="2" charset="-78"/>
                          <a:cs typeface="Sakkal Majalla" panose="02000000000000000000" pitchFamily="2" charset="-78"/>
                        </a:rPr>
                        <a:t>في كتاب الطالب.</a:t>
                      </a:r>
                      <a:endParaRPr lang="en-US" sz="1200" b="1"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الكترونية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42017">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1200" b="1" baseline="0" dirty="0">
                          <a:solidFill>
                            <a:schemeClr val="tx1"/>
                          </a:solidFill>
                          <a:latin typeface="Sakkal Majalla" panose="02000000000000000000" pitchFamily="2" charset="-78"/>
                          <a:cs typeface="Sakkal Majalla" panose="02000000000000000000" pitchFamily="2" charset="-78"/>
                        </a:rPr>
                        <a:t>متوسط: أن يدرك ويبتعد عن التلفاز بمساعدة جسدية                                                                           جيد:  أن يدرك ويبتعد عن التلفاز بمساعدة لفظية                                                                                                          مرتفع: أن يدرك ويبتعد عن التلفاز بدون مساعدة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31 August 2020</a:t>
            </a:fld>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4</a:t>
            </a:fld>
            <a:endParaRPr lang="en-GB"/>
          </a:p>
        </p:txBody>
      </p:sp>
    </p:spTree>
    <p:extLst>
      <p:ext uri="{BB962C8B-B14F-4D97-AF65-F5344CB8AC3E}">
        <p14:creationId xmlns:p14="http://schemas.microsoft.com/office/powerpoint/2010/main" val="274780141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1D1AD35-AF57-4B32-8A96-2853E34EF9CE}">
  <ds:schemaRefs>
    <ds:schemaRef ds:uri="http://schemas.microsoft.com/sharepoint/v3/contenttype/forms"/>
  </ds:schemaRefs>
</ds:datastoreItem>
</file>

<file path=customXml/itemProps2.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60e916-1933-4f54-bf75-902e7a9d18bb"/>
    <ds:schemaRef ds:uri="c1803469-1359-4921-b8b2-4aa11e6de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2EED42B-3B47-45C2-9F50-0B4533C0F1E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1803469-1359-4921-b8b2-4aa11e6de6e4"/>
    <ds:schemaRef ds:uri="http://purl.org/dc/elements/1.1/"/>
    <ds:schemaRef ds:uri="http://schemas.microsoft.com/office/2006/metadata/properties"/>
    <ds:schemaRef ds:uri="0860e916-1933-4f54-bf75-902e7a9d18b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1621</TotalTime>
  <Words>482</Words>
  <Application>Microsoft Office PowerPoint</Application>
  <PresentationFormat>Widescreen</PresentationFormat>
  <Paragraphs>54</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Sakkal Majalla</vt:lpstr>
      <vt:lpstr>Times New Roman</vt:lpstr>
      <vt:lpstr>1_Office Theme</vt:lpstr>
      <vt:lpstr>PowerPoint Presentation</vt:lpstr>
      <vt:lpstr>1-يطلب المعلم من الطلاب  تميز  ما هو الفعل الاصح عن طريق عرض صورتين لطفل يشاهد التلفاز  عن قرب و عن بعد .  </vt:lpstr>
      <vt:lpstr>  2- يعرض  المعلم لطلاب فيديو  على جهاز العرض و  يطلب من الطلاب  الجلوس على الأرض مع مراعاة الابتعاد عن الشاشة 2 متر .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JUMAH SHUAIB MUSTAFA</cp:lastModifiedBy>
  <cp:revision>172</cp:revision>
  <dcterms:created xsi:type="dcterms:W3CDTF">2020-07-26T19:33:45Z</dcterms:created>
  <dcterms:modified xsi:type="dcterms:W3CDTF">2020-08-31T04:46:42Z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