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1" r:id="rId3"/>
    <p:sldId id="258" r:id="rId4"/>
    <p:sldId id="264" r:id="rId5"/>
    <p:sldId id="265"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2007E-6330-4729-8238-1A3FBAD47D5B}" v="9" dt="2020-08-12T08:06:07.982"/>
    <p1510:client id="{C27D90E1-87D4-4995-9745-CA5E2C19BA35}" v="1" dt="2020-08-13T04:05:41.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09" autoAdjust="0"/>
  </p:normalViewPr>
  <p:slideViewPr>
    <p:cSldViewPr>
      <p:cViewPr varScale="1">
        <p:scale>
          <a:sx n="107" d="100"/>
          <a:sy n="107" d="100"/>
        </p:scale>
        <p:origin x="17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B6D076-C7E8-4462-B4B0-B0FA0537C98E}" type="datetimeFigureOut">
              <a:rPr lang="en-US" smtClean="0"/>
              <a:t>8/23/2020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E0874-CDE0-441A-A992-C8FA04234C41}" type="slidenum">
              <a:rPr lang="en-US" smtClean="0"/>
              <a:t>‹#›</a:t>
            </a:fld>
            <a:endParaRPr lang="en-US"/>
          </a:p>
        </p:txBody>
      </p:sp>
    </p:spTree>
    <p:extLst>
      <p:ext uri="{BB962C8B-B14F-4D97-AF65-F5344CB8AC3E}">
        <p14:creationId xmlns:p14="http://schemas.microsoft.com/office/powerpoint/2010/main" val="304524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0874-CDE0-441A-A992-C8FA04234C41}" type="slidenum">
              <a:rPr lang="en-US" smtClean="0"/>
              <a:t>1</a:t>
            </a:fld>
            <a:endParaRPr lang="en-US"/>
          </a:p>
        </p:txBody>
      </p:sp>
    </p:spTree>
    <p:extLst>
      <p:ext uri="{BB962C8B-B14F-4D97-AF65-F5344CB8AC3E}">
        <p14:creationId xmlns:p14="http://schemas.microsoft.com/office/powerpoint/2010/main" val="1583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00C8F7-8467-3041-A730-392BF4A7A9EA}" type="slidenum">
              <a:rPr lang="en-US" smtClean="0"/>
              <a:t>2</a:t>
            </a:fld>
            <a:endParaRPr lang="en-US" dirty="0"/>
          </a:p>
        </p:txBody>
      </p:sp>
    </p:spTree>
    <p:extLst>
      <p:ext uri="{BB962C8B-B14F-4D97-AF65-F5344CB8AC3E}">
        <p14:creationId xmlns:p14="http://schemas.microsoft.com/office/powerpoint/2010/main" val="2460591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BBDCBF-0A02-4C05-BB3F-1A1916903B94}"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A9775-2F17-41C5-8544-B5AA1E5485B6}" type="slidenum">
              <a:rPr lang="en-US" smtClean="0"/>
              <a:t>‹#›</a:t>
            </a:fld>
            <a:endParaRPr lang="en-US"/>
          </a:p>
        </p:txBody>
      </p:sp>
    </p:spTree>
    <p:extLst>
      <p:ext uri="{BB962C8B-B14F-4D97-AF65-F5344CB8AC3E}">
        <p14:creationId xmlns:p14="http://schemas.microsoft.com/office/powerpoint/2010/main" val="216149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BBDCBF-0A02-4C05-BB3F-1A1916903B94}"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A9775-2F17-41C5-8544-B5AA1E5485B6}" type="slidenum">
              <a:rPr lang="en-US" smtClean="0"/>
              <a:t>‹#›</a:t>
            </a:fld>
            <a:endParaRPr lang="en-US"/>
          </a:p>
        </p:txBody>
      </p:sp>
    </p:spTree>
    <p:extLst>
      <p:ext uri="{BB962C8B-B14F-4D97-AF65-F5344CB8AC3E}">
        <p14:creationId xmlns:p14="http://schemas.microsoft.com/office/powerpoint/2010/main" val="7301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BBDCBF-0A02-4C05-BB3F-1A1916903B94}"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A9775-2F17-41C5-8544-B5AA1E5485B6}" type="slidenum">
              <a:rPr lang="en-US" smtClean="0"/>
              <a:t>‹#›</a:t>
            </a:fld>
            <a:endParaRPr lang="en-US"/>
          </a:p>
        </p:txBody>
      </p:sp>
    </p:spTree>
    <p:extLst>
      <p:ext uri="{BB962C8B-B14F-4D97-AF65-F5344CB8AC3E}">
        <p14:creationId xmlns:p14="http://schemas.microsoft.com/office/powerpoint/2010/main" val="179401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BBDCBF-0A02-4C05-BB3F-1A1916903B94}"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A9775-2F17-41C5-8544-B5AA1E5485B6}" type="slidenum">
              <a:rPr lang="en-US" smtClean="0"/>
              <a:t>‹#›</a:t>
            </a:fld>
            <a:endParaRPr lang="en-US"/>
          </a:p>
        </p:txBody>
      </p:sp>
    </p:spTree>
    <p:extLst>
      <p:ext uri="{BB962C8B-B14F-4D97-AF65-F5344CB8AC3E}">
        <p14:creationId xmlns:p14="http://schemas.microsoft.com/office/powerpoint/2010/main" val="370144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BDCBF-0A02-4C05-BB3F-1A1916903B94}"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A9775-2F17-41C5-8544-B5AA1E5485B6}" type="slidenum">
              <a:rPr lang="en-US" smtClean="0"/>
              <a:t>‹#›</a:t>
            </a:fld>
            <a:endParaRPr lang="en-US"/>
          </a:p>
        </p:txBody>
      </p:sp>
    </p:spTree>
    <p:extLst>
      <p:ext uri="{BB962C8B-B14F-4D97-AF65-F5344CB8AC3E}">
        <p14:creationId xmlns:p14="http://schemas.microsoft.com/office/powerpoint/2010/main" val="373626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BBDCBF-0A02-4C05-BB3F-1A1916903B94}"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A9775-2F17-41C5-8544-B5AA1E5485B6}" type="slidenum">
              <a:rPr lang="en-US" smtClean="0"/>
              <a:t>‹#›</a:t>
            </a:fld>
            <a:endParaRPr lang="en-US"/>
          </a:p>
        </p:txBody>
      </p:sp>
    </p:spTree>
    <p:extLst>
      <p:ext uri="{BB962C8B-B14F-4D97-AF65-F5344CB8AC3E}">
        <p14:creationId xmlns:p14="http://schemas.microsoft.com/office/powerpoint/2010/main" val="365981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BBDCBF-0A02-4C05-BB3F-1A1916903B94}" type="datetimeFigureOut">
              <a:rPr lang="en-US" smtClean="0"/>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A9775-2F17-41C5-8544-B5AA1E5485B6}" type="slidenum">
              <a:rPr lang="en-US" smtClean="0"/>
              <a:t>‹#›</a:t>
            </a:fld>
            <a:endParaRPr lang="en-US"/>
          </a:p>
        </p:txBody>
      </p:sp>
    </p:spTree>
    <p:extLst>
      <p:ext uri="{BB962C8B-B14F-4D97-AF65-F5344CB8AC3E}">
        <p14:creationId xmlns:p14="http://schemas.microsoft.com/office/powerpoint/2010/main" val="268285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BBDCBF-0A02-4C05-BB3F-1A1916903B94}" type="datetimeFigureOut">
              <a:rPr lang="en-US" smtClean="0"/>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A9775-2F17-41C5-8544-B5AA1E5485B6}" type="slidenum">
              <a:rPr lang="en-US" smtClean="0"/>
              <a:t>‹#›</a:t>
            </a:fld>
            <a:endParaRPr lang="en-US"/>
          </a:p>
        </p:txBody>
      </p:sp>
    </p:spTree>
    <p:extLst>
      <p:ext uri="{BB962C8B-B14F-4D97-AF65-F5344CB8AC3E}">
        <p14:creationId xmlns:p14="http://schemas.microsoft.com/office/powerpoint/2010/main" val="99425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BDCBF-0A02-4C05-BB3F-1A1916903B94}" type="datetimeFigureOut">
              <a:rPr lang="en-US" smtClean="0"/>
              <a:t>8/23/2020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A9775-2F17-41C5-8544-B5AA1E5485B6}" type="slidenum">
              <a:rPr lang="en-US" smtClean="0"/>
              <a:t>‹#›</a:t>
            </a:fld>
            <a:endParaRPr lang="en-US"/>
          </a:p>
        </p:txBody>
      </p:sp>
    </p:spTree>
    <p:extLst>
      <p:ext uri="{BB962C8B-B14F-4D97-AF65-F5344CB8AC3E}">
        <p14:creationId xmlns:p14="http://schemas.microsoft.com/office/powerpoint/2010/main" val="304805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BBDCBF-0A02-4C05-BB3F-1A1916903B94}"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A9775-2F17-41C5-8544-B5AA1E5485B6}" type="slidenum">
              <a:rPr lang="en-US" smtClean="0"/>
              <a:t>‹#›</a:t>
            </a:fld>
            <a:endParaRPr lang="en-US"/>
          </a:p>
        </p:txBody>
      </p:sp>
    </p:spTree>
    <p:extLst>
      <p:ext uri="{BB962C8B-B14F-4D97-AF65-F5344CB8AC3E}">
        <p14:creationId xmlns:p14="http://schemas.microsoft.com/office/powerpoint/2010/main" val="244615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BBDCBF-0A02-4C05-BB3F-1A1916903B94}"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A9775-2F17-41C5-8544-B5AA1E5485B6}" type="slidenum">
              <a:rPr lang="en-US" smtClean="0"/>
              <a:t>‹#›</a:t>
            </a:fld>
            <a:endParaRPr lang="en-US"/>
          </a:p>
        </p:txBody>
      </p:sp>
    </p:spTree>
    <p:extLst>
      <p:ext uri="{BB962C8B-B14F-4D97-AF65-F5344CB8AC3E}">
        <p14:creationId xmlns:p14="http://schemas.microsoft.com/office/powerpoint/2010/main" val="206746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BDCBF-0A02-4C05-BB3F-1A1916903B94}" type="datetimeFigureOut">
              <a:rPr lang="en-US" smtClean="0"/>
              <a:t>8/23/2020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A9775-2F17-41C5-8544-B5AA1E5485B6}" type="slidenum">
              <a:rPr lang="en-US" smtClean="0"/>
              <a:t>‹#›</a:t>
            </a:fld>
            <a:endParaRPr lang="en-US"/>
          </a:p>
        </p:txBody>
      </p:sp>
    </p:spTree>
    <p:extLst>
      <p:ext uri="{BB962C8B-B14F-4D97-AF65-F5344CB8AC3E}">
        <p14:creationId xmlns:p14="http://schemas.microsoft.com/office/powerpoint/2010/main" val="1888734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BRKiRmVBJ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webteb.com/articles/%D8%A7%D9%85%D8%B1%D8%A7%D8%B6-%D9%8A%D8%B3%D8%A8%D8%A8%D9%87%D8%A7-%D9%85%D9%83%D9%8A%D9%81-%D8%A7%D9%84%D9%87%D9%88%D8%A7%D8%A1_21019" TargetMode="External"/><Relationship Id="rId2" Type="http://schemas.openxmlformats.org/officeDocument/2006/relationships/hyperlink" Target="https://www.youtube.com/watch?v=Du14jQuKQa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5418407"/>
              </p:ext>
            </p:extLst>
          </p:nvPr>
        </p:nvGraphicFramePr>
        <p:xfrm>
          <a:off x="228600" y="228600"/>
          <a:ext cx="8763000" cy="6651812"/>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32493190"/>
                    </a:ext>
                  </a:extLst>
                </a:gridCol>
                <a:gridCol w="3413349">
                  <a:extLst>
                    <a:ext uri="{9D8B030D-6E8A-4147-A177-3AD203B41FA5}">
                      <a16:colId xmlns:a16="http://schemas.microsoft.com/office/drawing/2014/main" val="4078435238"/>
                    </a:ext>
                  </a:extLst>
                </a:gridCol>
                <a:gridCol w="701451">
                  <a:extLst>
                    <a:ext uri="{9D8B030D-6E8A-4147-A177-3AD203B41FA5}">
                      <a16:colId xmlns:a16="http://schemas.microsoft.com/office/drawing/2014/main" val="20001"/>
                    </a:ext>
                  </a:extLst>
                </a:gridCol>
              </a:tblGrid>
              <a:tr h="89198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600" b="1" dirty="0" err="1" smtClean="0"/>
                        <a:t>المراجعة:أ</a:t>
                      </a:r>
                      <a:r>
                        <a:rPr lang="ar-AE" sz="1600" b="1" dirty="0" smtClean="0"/>
                        <a:t>. </a:t>
                      </a:r>
                      <a:r>
                        <a:rPr lang="ar-AE" sz="1600" b="1" smtClean="0"/>
                        <a:t>جمعه شعيب </a:t>
                      </a:r>
                      <a:endParaRPr lang="en-US" sz="16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600" b="1" dirty="0"/>
                        <a:t>الإعداد : </a:t>
                      </a:r>
                      <a:r>
                        <a:rPr lang="ar-SY" sz="1600" b="1" dirty="0"/>
                        <a:t>عبد الرحمن النعسان</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600" b="1" dirty="0">
                          <a:solidFill>
                            <a:schemeClr val="tx1"/>
                          </a:solidFill>
                        </a:rPr>
                        <a:t>الابتعاد عن مجرى الهواء وعدم التعرض لهواء التكييف </a:t>
                      </a:r>
                      <a:r>
                        <a:rPr lang="ar-EG" sz="1600" b="1" dirty="0" smtClean="0">
                          <a:solidFill>
                            <a:schemeClr val="tx1"/>
                          </a:solidFill>
                        </a:rPr>
                        <a:t>مباشرة</a:t>
                      </a:r>
                      <a:endParaRPr lang="en-US" sz="1600" b="1" dirty="0" smtClean="0">
                        <a:solidFill>
                          <a:schemeClr val="tx1"/>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600" b="1" i="0" u="none" strike="noStrike" dirty="0" smtClean="0">
                          <a:solidFill>
                            <a:srgbClr val="FF0000"/>
                          </a:solidFill>
                          <a:effectLst/>
                          <a:latin typeface="Sakkal Majalla" panose="02000000000000000000" pitchFamily="2" charset="-78"/>
                          <a:cs typeface="Sakkal Majalla" panose="02000000000000000000" pitchFamily="2" charset="-78"/>
                        </a:rPr>
                        <a:t>رقم الهدف :(</a:t>
                      </a:r>
                      <a:r>
                        <a:rPr lang="en-US" sz="1600" b="1" i="0" u="none" strike="noStrike" smtClean="0">
                          <a:solidFill>
                            <a:srgbClr val="FF0000"/>
                          </a:solidFill>
                          <a:effectLst/>
                          <a:latin typeface="Sakkal Majalla" panose="02000000000000000000" pitchFamily="2" charset="-78"/>
                          <a:cs typeface="Sakkal Majalla" panose="02000000000000000000" pitchFamily="2" charset="-78"/>
                        </a:rPr>
                        <a:t>1283</a:t>
                      </a:r>
                      <a:r>
                        <a:rPr lang="ar-AE" sz="1600" b="1" i="0" u="none" strike="noStrike" baseline="0" smtClean="0">
                          <a:solidFill>
                            <a:srgbClr val="FF0000"/>
                          </a:solidFill>
                          <a:effectLst/>
                          <a:latin typeface="Sakkal Majalla" panose="02000000000000000000" pitchFamily="2" charset="-78"/>
                          <a:cs typeface="Sakkal Majalla" panose="02000000000000000000" pitchFamily="2" charset="-78"/>
                        </a:rPr>
                        <a:t>)</a:t>
                      </a:r>
                      <a:r>
                        <a:rPr lang="ar-AE" sz="1600" b="1" i="0" u="none" strike="noStrike" smtClean="0">
                          <a:solidFill>
                            <a:srgbClr val="FF0000"/>
                          </a:solidFill>
                          <a:effectLst/>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dirty="0"/>
                        <a:t>الهدف</a:t>
                      </a:r>
                      <a:endParaRPr lang="en-US" sz="1600" b="1" dirty="0"/>
                    </a:p>
                  </a:txBody>
                  <a:tcPr anchor="ctr"/>
                </a:tc>
                <a:extLst>
                  <a:ext uri="{0D108BD9-81ED-4DB2-BD59-A6C34878D82A}">
                    <a16:rowId xmlns:a16="http://schemas.microsoft.com/office/drawing/2014/main" val="10000"/>
                  </a:ext>
                </a:extLst>
              </a:tr>
              <a:tr h="6589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600" b="1" dirty="0"/>
                        <a:t>الفئة العمرية: </a:t>
                      </a:r>
                      <a:r>
                        <a:rPr lang="ar-SY" sz="1600" b="1" dirty="0"/>
                        <a:t>11-12</a:t>
                      </a:r>
                      <a:r>
                        <a:rPr lang="ar-AE" sz="1600" b="1" dirty="0"/>
                        <a:t> سنوات</a:t>
                      </a:r>
                    </a:p>
                  </a:txBody>
                  <a:tcPr anchor="ctr">
                    <a:lnR w="12700" cap="flat" cmpd="sng" algn="ctr">
                      <a:solidFill>
                        <a:schemeClr val="tx1"/>
                      </a:solidFill>
                      <a:prstDash val="solid"/>
                      <a:round/>
                      <a:headEnd type="none" w="med" len="med"/>
                      <a:tailEnd type="none" w="med" len="med"/>
                    </a:ln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600" b="1" dirty="0"/>
                        <a:t>مستوى الشدة: </a:t>
                      </a:r>
                      <a:r>
                        <a:rPr lang="ar-SY" sz="1600" b="1" dirty="0"/>
                        <a:t>(</a:t>
                      </a:r>
                      <a:r>
                        <a:rPr lang="ar-AE" sz="1600" b="1" dirty="0"/>
                        <a:t>متوسط)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600" b="1" dirty="0"/>
                        <a:t>فئة الإعاقة : (ذهنية</a:t>
                      </a:r>
                      <a:r>
                        <a:rPr lang="ar-SY" sz="1600" b="1" dirty="0"/>
                        <a:t>)</a:t>
                      </a:r>
                      <a:endParaRPr lang="en-US" sz="1600" b="1" dirty="0"/>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dirty="0"/>
                        <a:t>بيانات الهدف</a:t>
                      </a:r>
                      <a:endParaRPr lang="en-US" sz="1600" b="1" dirty="0"/>
                    </a:p>
                  </a:txBody>
                  <a:tcPr anchor="ctr"/>
                </a:tc>
                <a:extLst>
                  <a:ext uri="{0D108BD9-81ED-4DB2-BD59-A6C34878D82A}">
                    <a16:rowId xmlns:a16="http://schemas.microsoft.com/office/drawing/2014/main" val="1812628275"/>
                  </a:ext>
                </a:extLst>
              </a:tr>
              <a:tr h="4926106">
                <a:tc gridSpan="3">
                  <a:txBody>
                    <a:bodyPr/>
                    <a:lstStyle/>
                    <a:p>
                      <a:pPr algn="r" rtl="1"/>
                      <a:r>
                        <a:rPr lang="ar-SY" sz="1400" b="1" baseline="0" dirty="0"/>
                        <a:t>انا سعيد كنت جالسا في البيت وانا لا احب الحرارة ابدا حيث انني اعشق هواء المكيف يجعلني اشعر بالبرودة وكأني اطير في الهواء كم احب ان انام واضع الغطاء على كل جسدي وراسي والمكيف فوقي يا الهي كم انا سعيد وانا اسمي سعيد أيضا ولكن اليوم قد شعرت بالم بجسدي وحلقي وفمي ومفاصلي يدي وقدمي يا الله كم انا حزين انني لا استطيع الجلوس تحت التكييف ابدا فجاءت امي وقالت لي ان المكيف هو الذي عمل بك هذا وجعلك تتألم سألتها يا امي لماذا فانا احب ان اجلس تحت التكييف فردت علي وهي حزينة اسمع يأبني ان هناك  الكثير من المخاطر التي يمكن أن تنتج عن المكيف خصوصاً على الصعيد الصحي، حيث إن الجهاز الداخلي للجسم يمكن أن يتأثر بالتكييف وأن يسبب الكثير من الاضرار على المدى البعيد. </a:t>
                      </a:r>
                    </a:p>
                    <a:p>
                      <a:pPr algn="r" rtl="1"/>
                      <a:r>
                        <a:rPr lang="ar-SY" sz="1400" b="1" baseline="0" dirty="0">
                          <a:solidFill>
                            <a:srgbClr val="002060"/>
                          </a:solidFill>
                        </a:rPr>
                        <a:t>- من ابرز المخاطر التي يمكن أن يسببها المكيف على صعيد العظام هو الترقق ويؤدي الى الالام المفاصل وامراض كثيرة ارجوك </a:t>
                      </a:r>
                      <a:r>
                        <a:rPr lang="ar-SY" sz="1400" b="1" baseline="0" dirty="0" err="1">
                          <a:solidFill>
                            <a:srgbClr val="002060"/>
                          </a:solidFill>
                        </a:rPr>
                        <a:t>يابني</a:t>
                      </a:r>
                      <a:r>
                        <a:rPr lang="ar-SY" sz="1400" b="1" baseline="0" dirty="0">
                          <a:solidFill>
                            <a:srgbClr val="002060"/>
                          </a:solidFill>
                        </a:rPr>
                        <a:t> ابتعد عن التعرض المباشر للتكيف.</a:t>
                      </a:r>
                      <a:endParaRPr lang="ar-SY" sz="1400" b="1" baseline="0" dirty="0"/>
                    </a:p>
                    <a:p>
                      <a:pPr algn="r" rtl="1"/>
                      <a:r>
                        <a:rPr lang="ar-SY" sz="1400" b="1" baseline="0" dirty="0"/>
                        <a:t> </a:t>
                      </a:r>
                      <a:endParaRPr lang="ar-AE" sz="1400" b="1" baseline="0" dirty="0"/>
                    </a:p>
                  </a:txBody>
                  <a:tcPr anchor="ctr"/>
                </a:tc>
                <a:tc hMerge="1">
                  <a:txBody>
                    <a:bodyPr/>
                    <a:lstStyle/>
                    <a:p>
                      <a:endParaRPr lang="en-US"/>
                    </a:p>
                  </a:txBody>
                  <a:tcPr/>
                </a:tc>
                <a:tc hMerge="1">
                  <a:txBody>
                    <a:bodyPr/>
                    <a:lstStyle/>
                    <a:p>
                      <a:endParaRPr lang="en-US"/>
                    </a:p>
                  </a:txBody>
                  <a:tcPr/>
                </a:tc>
                <a:tc>
                  <a:txBody>
                    <a:bodyPr/>
                    <a:lstStyle/>
                    <a:p>
                      <a:pPr algn="ctr" rtl="1"/>
                      <a:endParaRPr lang="ar-AE" sz="1600" b="1" dirty="0"/>
                    </a:p>
                    <a:p>
                      <a:pPr algn="ctr" rtl="1"/>
                      <a:r>
                        <a:rPr lang="ar-AE" sz="1600" b="1" dirty="0"/>
                        <a:t>كتاب</a:t>
                      </a:r>
                      <a:r>
                        <a:rPr lang="ar-AE" sz="1600" b="1" baseline="0" dirty="0"/>
                        <a:t> الطالب </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9363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3552" y="98387"/>
            <a:ext cx="184731" cy="461665"/>
          </a:xfrm>
          <a:prstGeom prst="rect">
            <a:avLst/>
          </a:prstGeom>
        </p:spPr>
        <p:txBody>
          <a:bodyPr wrap="none">
            <a:spAutoFit/>
          </a:bodyPr>
          <a:lstStyle/>
          <a:p>
            <a:endParaRPr lang="ar-AE" sz="2400" b="1" dirty="0"/>
          </a:p>
        </p:txBody>
      </p:sp>
      <p:graphicFrame>
        <p:nvGraphicFramePr>
          <p:cNvPr id="3" name="Table 2"/>
          <p:cNvGraphicFramePr>
            <a:graphicFrameLocks noGrp="1"/>
          </p:cNvGraphicFramePr>
          <p:nvPr>
            <p:extLst>
              <p:ext uri="{D42A27DB-BD31-4B8C-83A1-F6EECF244321}">
                <p14:modId xmlns:p14="http://schemas.microsoft.com/office/powerpoint/2010/main" val="2366239820"/>
              </p:ext>
            </p:extLst>
          </p:nvPr>
        </p:nvGraphicFramePr>
        <p:xfrm>
          <a:off x="185138" y="461667"/>
          <a:ext cx="8730262" cy="6167732"/>
        </p:xfrm>
        <a:graphic>
          <a:graphicData uri="http://schemas.openxmlformats.org/drawingml/2006/table">
            <a:tbl>
              <a:tblPr firstRow="1" bandRow="1">
                <a:tableStyleId>{5940675A-B579-460E-94D1-54222C63F5DA}</a:tableStyleId>
              </a:tblPr>
              <a:tblGrid>
                <a:gridCol w="8108105">
                  <a:extLst>
                    <a:ext uri="{9D8B030D-6E8A-4147-A177-3AD203B41FA5}">
                      <a16:colId xmlns:a16="http://schemas.microsoft.com/office/drawing/2014/main" val="20000"/>
                    </a:ext>
                  </a:extLst>
                </a:gridCol>
                <a:gridCol w="622157">
                  <a:extLst>
                    <a:ext uri="{9D8B030D-6E8A-4147-A177-3AD203B41FA5}">
                      <a16:colId xmlns:a16="http://schemas.microsoft.com/office/drawing/2014/main" val="20001"/>
                    </a:ext>
                  </a:extLst>
                </a:gridCol>
              </a:tblGrid>
              <a:tr h="358569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sz="1400" b="1" baseline="0" dirty="0"/>
                        <a:t>يجب ان يتم تعليم الطلاب عن الابتعاد عن مجرى الهواء وعدم التعرض لهواء التكييف مباشرة وكما يجب ان يستوعب الطلاب ان هواء المكيف ضار وغير صحي ويسبب الامراض وان عدم التعرض المباشر لهواء المكيف افضل من الجلوس تحته لساعات طويلة.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Y" sz="1400" b="1" baseline="0"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ar-SY" sz="1400" b="1" baseline="0" dirty="0"/>
                    </a:p>
                    <a:p>
                      <a:pPr marL="0" marR="0" lvl="0" indent="0" algn="ctr" defTabSz="914400" rtl="1" eaLnBrk="1" fontAlgn="auto" latinLnBrk="0" hangingPunct="1">
                        <a:lnSpc>
                          <a:spcPct val="100000"/>
                        </a:lnSpc>
                        <a:spcBef>
                          <a:spcPts val="0"/>
                        </a:spcBef>
                        <a:spcAft>
                          <a:spcPts val="0"/>
                        </a:spcAft>
                        <a:buClrTx/>
                        <a:buSzTx/>
                        <a:buFontTx/>
                        <a:buNone/>
                        <a:tabLst/>
                        <a:defRPr/>
                      </a:pPr>
                      <a:r>
                        <a:rPr lang="en-GB" sz="1400" dirty="0">
                          <a:hlinkClick r:id="rId3"/>
                        </a:rPr>
                        <a:t>https://www.youtube.com/watch?v=MBRKiRmVBJE</a:t>
                      </a:r>
                      <a:endParaRPr lang="ar-AE" sz="1400" b="1" baseline="0" dirty="0"/>
                    </a:p>
                  </a:txBody>
                  <a:tcPr marL="68580" marR="68580" anchor="ctr"/>
                </a:tc>
                <a:tc>
                  <a:txBody>
                    <a:bodyPr/>
                    <a:lstStyle/>
                    <a:p>
                      <a:pPr algn="ctr" rtl="1"/>
                      <a:endParaRPr lang="ar-AE" sz="1600" b="1" baseline="0" dirty="0"/>
                    </a:p>
                    <a:p>
                      <a:pPr algn="ctr" rtl="1"/>
                      <a:r>
                        <a:rPr lang="ar-AE" sz="1600" b="1" baseline="0" dirty="0"/>
                        <a:t>دليل للمعلم</a:t>
                      </a:r>
                    </a:p>
                    <a:p>
                      <a:pPr algn="ctr" rtl="1"/>
                      <a:endParaRPr lang="ar-AE" sz="1600" b="1" baseline="0" dirty="0"/>
                    </a:p>
                  </a:txBody>
                  <a:tcPr marL="68580" marR="68580" anchor="ctr"/>
                </a:tc>
                <a:extLst>
                  <a:ext uri="{0D108BD9-81ED-4DB2-BD59-A6C34878D82A}">
                    <a16:rowId xmlns:a16="http://schemas.microsoft.com/office/drawing/2014/main" val="10000"/>
                  </a:ext>
                </a:extLst>
              </a:tr>
              <a:tr h="78710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Y" sz="1400" b="1" baseline="0" dirty="0">
                          <a:solidFill>
                            <a:srgbClr val="C00000"/>
                          </a:solidFill>
                        </a:rPr>
                        <a:t>الابتعاد عن مجرى الهواء وعدم التعرض لهواء التكييف مباشرة</a:t>
                      </a:r>
                    </a:p>
                  </a:txBody>
                  <a:tcPr marL="68580" marR="6858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t>الواجب المنزلي </a:t>
                      </a:r>
                      <a:endParaRPr lang="en-US" sz="1600" b="1" dirty="0"/>
                    </a:p>
                  </a:txBody>
                  <a:tcPr marL="68580" marR="68580" anchor="ctr"/>
                </a:tc>
                <a:extLst>
                  <a:ext uri="{0D108BD9-81ED-4DB2-BD59-A6C34878D82A}">
                    <a16:rowId xmlns:a16="http://schemas.microsoft.com/office/drawing/2014/main" val="10001"/>
                  </a:ext>
                </a:extLst>
              </a:tr>
              <a:tr h="1163381">
                <a:tc>
                  <a:txBody>
                    <a:bodyPr/>
                    <a:lstStyle/>
                    <a:p>
                      <a:pPr algn="ctr" rtl="1"/>
                      <a:r>
                        <a:rPr lang="ar-SY" sz="1600" b="1" baseline="0" dirty="0"/>
                        <a:t>مشاهدة فيديو عن الابتعاد عن مجرى الهواء وعدم التعرض لهواء التكييف مباشرة</a:t>
                      </a:r>
                      <a:endParaRPr lang="ar-AE" sz="1600" b="1" baseline="0" dirty="0"/>
                    </a:p>
                  </a:txBody>
                  <a:tcPr marL="68580" marR="6858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t>تمارين الكترونية</a:t>
                      </a:r>
                      <a:endParaRPr lang="en-US" sz="1600" b="1" dirty="0"/>
                    </a:p>
                  </a:txBody>
                  <a:tcPr marL="68580" marR="68580" anchor="ctr"/>
                </a:tc>
                <a:extLst>
                  <a:ext uri="{0D108BD9-81ED-4DB2-BD59-A6C34878D82A}">
                    <a16:rowId xmlns:a16="http://schemas.microsoft.com/office/drawing/2014/main" val="10002"/>
                  </a:ext>
                </a:extLst>
              </a:tr>
              <a:tr h="631549">
                <a:tc>
                  <a:txBody>
                    <a:bodyPr/>
                    <a:lstStyle/>
                    <a:p>
                      <a:pPr algn="r" rtl="1"/>
                      <a:r>
                        <a:rPr lang="ar-SY" sz="1400" b="1" baseline="0" dirty="0">
                          <a:solidFill>
                            <a:schemeClr val="tx1"/>
                          </a:solidFill>
                        </a:rPr>
                        <a:t>يقيم الطلاب بتقييم جيد وذلك عندما يجيب الطلاب على الأسئلة بإجابات صحيحة ويقيمون بتقييم سيء عندما </a:t>
                      </a:r>
                      <a:r>
                        <a:rPr lang="ar-SY" sz="1400" b="1" baseline="0" dirty="0" err="1">
                          <a:solidFill>
                            <a:schemeClr val="tx1"/>
                          </a:solidFill>
                        </a:rPr>
                        <a:t>لايعرفون</a:t>
                      </a:r>
                      <a:r>
                        <a:rPr lang="ar-SY" sz="1400" b="1" baseline="0" dirty="0">
                          <a:solidFill>
                            <a:schemeClr val="tx1"/>
                          </a:solidFill>
                        </a:rPr>
                        <a:t> الإجابة عن الأسئلة وعدم قيامهم بأداء الواجب المنزلي </a:t>
                      </a:r>
                      <a:endParaRPr lang="ar-AE" sz="1400" b="1" baseline="0" dirty="0">
                        <a:solidFill>
                          <a:schemeClr val="tx1"/>
                        </a:solidFill>
                      </a:endParaRPr>
                    </a:p>
                  </a:txBody>
                  <a:tcPr marL="68580" marR="6858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dirty="0"/>
                        <a:t>التقييم</a:t>
                      </a:r>
                      <a:endParaRPr lang="en-US" sz="1600" b="1" dirty="0"/>
                    </a:p>
                  </a:txBody>
                  <a:tcPr marL="68580" marR="68580" anchor="ctr"/>
                </a:tc>
                <a:extLst>
                  <a:ext uri="{0D108BD9-81ED-4DB2-BD59-A6C34878D82A}">
                    <a16:rowId xmlns:a16="http://schemas.microsoft.com/office/drawing/2014/main" val="10003"/>
                  </a:ext>
                </a:extLst>
              </a:tr>
            </a:tbl>
          </a:graphicData>
        </a:graphic>
      </p:graphicFrame>
      <p:sp>
        <p:nvSpPr>
          <p:cNvPr id="5" name="TextBox 4"/>
          <p:cNvSpPr txBox="1"/>
          <p:nvPr/>
        </p:nvSpPr>
        <p:spPr>
          <a:xfrm>
            <a:off x="1137135" y="0"/>
            <a:ext cx="6092833" cy="338554"/>
          </a:xfrm>
          <a:prstGeom prst="rect">
            <a:avLst/>
          </a:prstGeom>
          <a:noFill/>
        </p:spPr>
        <p:txBody>
          <a:bodyPr wrap="square" rtlCol="0">
            <a:spAutoFit/>
          </a:bodyPr>
          <a:lstStyle/>
          <a:p>
            <a:pPr algn="ctr"/>
            <a:r>
              <a:rPr lang="ar-SA" sz="1600" b="1" dirty="0"/>
              <a:t>الابتعاد عن مجرى الهواء وعدم التعرض لهواء التكييف مباشرة</a:t>
            </a:r>
            <a:endParaRPr lang="en-GB" sz="2400" b="1" dirty="0"/>
          </a:p>
        </p:txBody>
      </p:sp>
    </p:spTree>
    <p:extLst>
      <p:ext uri="{BB962C8B-B14F-4D97-AF65-F5344CB8AC3E}">
        <p14:creationId xmlns:p14="http://schemas.microsoft.com/office/powerpoint/2010/main" val="289516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09699389"/>
              </p:ext>
            </p:extLst>
          </p:nvPr>
        </p:nvGraphicFramePr>
        <p:xfrm>
          <a:off x="228600" y="381000"/>
          <a:ext cx="8686800" cy="6248400"/>
        </p:xfrm>
        <a:graphic>
          <a:graphicData uri="http://schemas.openxmlformats.org/drawingml/2006/table">
            <a:tbl>
              <a:tblPr firstRow="1" bandRow="1">
                <a:tableStyleId>{5940675A-B579-460E-94D1-54222C63F5DA}</a:tableStyleId>
              </a:tblPr>
              <a:tblGrid>
                <a:gridCol w="78486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4439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1600" b="1" dirty="0"/>
                        <a:t>الابتعاد عن مجرى الهواء وعدم التعرض لهواء التكييف مباشرة</a:t>
                      </a:r>
                      <a:endParaRPr lang="en-US" dirty="0"/>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a:t>الهدف</a:t>
                      </a:r>
                      <a:endParaRPr lang="en-US" b="1" dirty="0"/>
                    </a:p>
                  </a:txBody>
                  <a:tcPr anchor="ctr"/>
                </a:tc>
                <a:extLst>
                  <a:ext uri="{0D108BD9-81ED-4DB2-BD59-A6C34878D82A}">
                    <a16:rowId xmlns:a16="http://schemas.microsoft.com/office/drawing/2014/main" val="10000"/>
                  </a:ext>
                </a:extLst>
              </a:tr>
              <a:tr h="692523">
                <a:tc>
                  <a:txBody>
                    <a:bodyPr/>
                    <a:lstStyle/>
                    <a:p>
                      <a:pPr algn="ctr" rtl="1"/>
                      <a:r>
                        <a:rPr lang="ar-SY" sz="1600" b="1" dirty="0"/>
                        <a:t>الابتعاد عن مجرى الهواء وعدم التعرض لهواء التكييف مباشرة</a:t>
                      </a:r>
                    </a:p>
                  </a:txBody>
                  <a:tcPr anchor="ctr"/>
                </a:tc>
                <a:tc>
                  <a:txBody>
                    <a:bodyPr/>
                    <a:lstStyle/>
                    <a:p>
                      <a:pPr algn="ctr" rtl="1"/>
                      <a:r>
                        <a:rPr lang="ar-AE" b="1" dirty="0"/>
                        <a:t>المكونات </a:t>
                      </a:r>
                      <a:endParaRPr lang="en-US" b="1" dirty="0"/>
                    </a:p>
                  </a:txBody>
                  <a:tcPr anchor="ctr"/>
                </a:tc>
                <a:extLst>
                  <a:ext uri="{0D108BD9-81ED-4DB2-BD59-A6C34878D82A}">
                    <a16:rowId xmlns:a16="http://schemas.microsoft.com/office/drawing/2014/main" val="10002"/>
                  </a:ext>
                </a:extLst>
              </a:tr>
              <a:tr h="5111480">
                <a:tc>
                  <a:txBody>
                    <a:bodyPr/>
                    <a:lstStyle/>
                    <a:p>
                      <a:pPr algn="r" rtl="1"/>
                      <a:endParaRPr lang="ar-SA" sz="1600" b="1" u="none" baseline="0" dirty="0"/>
                    </a:p>
                    <a:p>
                      <a:pPr algn="r" rtl="1"/>
                      <a:endParaRPr lang="ar-SA" sz="1600" b="1" u="none" baseline="0" dirty="0"/>
                    </a:p>
                    <a:p>
                      <a:pPr algn="r" rtl="1"/>
                      <a:endParaRPr lang="ar-SA" sz="1600" b="1" u="none" baseline="0" dirty="0"/>
                    </a:p>
                  </a:txBody>
                  <a:tcPr anchor="ctr"/>
                </a:tc>
                <a:tc>
                  <a:txBody>
                    <a:bodyPr/>
                    <a:lstStyle/>
                    <a:p>
                      <a:pPr algn="ctr" rtl="1"/>
                      <a:endParaRPr lang="ar-AE" sz="1600" b="1" dirty="0"/>
                    </a:p>
                    <a:p>
                      <a:pPr algn="ctr" rtl="1"/>
                      <a:r>
                        <a:rPr lang="ar-AE" sz="1600" b="1" baseline="0" dirty="0"/>
                        <a:t> </a:t>
                      </a:r>
                    </a:p>
                  </a:txBody>
                  <a:tcPr anchor="ctr"/>
                </a:tc>
                <a:extLst>
                  <a:ext uri="{0D108BD9-81ED-4DB2-BD59-A6C34878D82A}">
                    <a16:rowId xmlns:a16="http://schemas.microsoft.com/office/drawing/2014/main" val="10003"/>
                  </a:ext>
                </a:extLst>
              </a:tr>
            </a:tbl>
          </a:graphicData>
        </a:graphic>
      </p:graphicFrame>
      <p:pic>
        <p:nvPicPr>
          <p:cNvPr id="10" name="Picture 9">
            <a:extLst>
              <a:ext uri="{FF2B5EF4-FFF2-40B4-BE49-F238E27FC236}">
                <a16:creationId xmlns:a16="http://schemas.microsoft.com/office/drawing/2014/main" id="{DA061289-38E7-4AB1-8542-F29E48DD03B3}"/>
              </a:ext>
            </a:extLst>
          </p:cNvPr>
          <p:cNvPicPr>
            <a:picLocks noChangeAspect="1"/>
          </p:cNvPicPr>
          <p:nvPr/>
        </p:nvPicPr>
        <p:blipFill>
          <a:blip r:embed="rId2"/>
          <a:stretch>
            <a:fillRect/>
          </a:stretch>
        </p:blipFill>
        <p:spPr>
          <a:xfrm>
            <a:off x="304800" y="1524000"/>
            <a:ext cx="2857500" cy="1600200"/>
          </a:xfrm>
          <a:prstGeom prst="rect">
            <a:avLst/>
          </a:prstGeom>
        </p:spPr>
      </p:pic>
      <p:pic>
        <p:nvPicPr>
          <p:cNvPr id="12" name="Picture 11">
            <a:extLst>
              <a:ext uri="{FF2B5EF4-FFF2-40B4-BE49-F238E27FC236}">
                <a16:creationId xmlns:a16="http://schemas.microsoft.com/office/drawing/2014/main" id="{DB26869B-AAFD-4479-A358-21C0F1066465}"/>
              </a:ext>
            </a:extLst>
          </p:cNvPr>
          <p:cNvPicPr>
            <a:picLocks noChangeAspect="1"/>
          </p:cNvPicPr>
          <p:nvPr/>
        </p:nvPicPr>
        <p:blipFill>
          <a:blip r:embed="rId3"/>
          <a:stretch>
            <a:fillRect/>
          </a:stretch>
        </p:blipFill>
        <p:spPr>
          <a:xfrm>
            <a:off x="3162300" y="1524001"/>
            <a:ext cx="4914900" cy="1600200"/>
          </a:xfrm>
          <a:prstGeom prst="rect">
            <a:avLst/>
          </a:prstGeom>
        </p:spPr>
      </p:pic>
      <p:pic>
        <p:nvPicPr>
          <p:cNvPr id="14" name="Picture 13">
            <a:extLst>
              <a:ext uri="{FF2B5EF4-FFF2-40B4-BE49-F238E27FC236}">
                <a16:creationId xmlns:a16="http://schemas.microsoft.com/office/drawing/2014/main" id="{D2163AB3-5784-40BF-A6B4-B8F5457B348A}"/>
              </a:ext>
            </a:extLst>
          </p:cNvPr>
          <p:cNvPicPr>
            <a:picLocks noChangeAspect="1"/>
          </p:cNvPicPr>
          <p:nvPr/>
        </p:nvPicPr>
        <p:blipFill>
          <a:blip r:embed="rId4"/>
          <a:stretch>
            <a:fillRect/>
          </a:stretch>
        </p:blipFill>
        <p:spPr>
          <a:xfrm>
            <a:off x="266700" y="3133724"/>
            <a:ext cx="3467100" cy="3495676"/>
          </a:xfrm>
          <a:prstGeom prst="rect">
            <a:avLst/>
          </a:prstGeom>
        </p:spPr>
      </p:pic>
      <p:pic>
        <p:nvPicPr>
          <p:cNvPr id="3" name="Picture 2">
            <a:extLst>
              <a:ext uri="{FF2B5EF4-FFF2-40B4-BE49-F238E27FC236}">
                <a16:creationId xmlns:a16="http://schemas.microsoft.com/office/drawing/2014/main" id="{E6D58524-40B8-4F4C-881F-6B88F8FE3520}"/>
              </a:ext>
            </a:extLst>
          </p:cNvPr>
          <p:cNvPicPr>
            <a:picLocks noChangeAspect="1"/>
          </p:cNvPicPr>
          <p:nvPr/>
        </p:nvPicPr>
        <p:blipFill>
          <a:blip r:embed="rId5"/>
          <a:stretch>
            <a:fillRect/>
          </a:stretch>
        </p:blipFill>
        <p:spPr>
          <a:xfrm>
            <a:off x="3733800" y="3143248"/>
            <a:ext cx="4343400" cy="3409952"/>
          </a:xfrm>
          <a:prstGeom prst="rect">
            <a:avLst/>
          </a:prstGeom>
        </p:spPr>
      </p:pic>
    </p:spTree>
    <p:extLst>
      <p:ext uri="{BB962C8B-B14F-4D97-AF65-F5344CB8AC3E}">
        <p14:creationId xmlns:p14="http://schemas.microsoft.com/office/powerpoint/2010/main" val="372407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8AF32D-F497-40AB-96AD-46E46394CF31}"/>
              </a:ext>
            </a:extLst>
          </p:cNvPr>
          <p:cNvSpPr>
            <a:spLocks noGrp="1"/>
          </p:cNvSpPr>
          <p:nvPr>
            <p:ph type="title"/>
          </p:nvPr>
        </p:nvSpPr>
        <p:spPr/>
        <p:txBody>
          <a:bodyPr/>
          <a:lstStyle/>
          <a:p>
            <a:r>
              <a:rPr lang="ar-SY" dirty="0"/>
              <a:t>شاهد الفيديو من خلال الرابط التالي:</a:t>
            </a:r>
            <a:endParaRPr lang="en-GB" dirty="0"/>
          </a:p>
        </p:txBody>
      </p:sp>
      <p:sp>
        <p:nvSpPr>
          <p:cNvPr id="14" name="TextBox 13">
            <a:extLst>
              <a:ext uri="{FF2B5EF4-FFF2-40B4-BE49-F238E27FC236}">
                <a16:creationId xmlns:a16="http://schemas.microsoft.com/office/drawing/2014/main" id="{DEDBB8CB-9589-4259-8B5E-0782A502F4A7}"/>
              </a:ext>
            </a:extLst>
          </p:cNvPr>
          <p:cNvSpPr txBox="1"/>
          <p:nvPr/>
        </p:nvSpPr>
        <p:spPr>
          <a:xfrm>
            <a:off x="2590800" y="3050143"/>
            <a:ext cx="5410200" cy="369332"/>
          </a:xfrm>
          <a:prstGeom prst="rect">
            <a:avLst/>
          </a:prstGeom>
          <a:noFill/>
        </p:spPr>
        <p:txBody>
          <a:bodyPr wrap="square">
            <a:spAutoFit/>
          </a:bodyPr>
          <a:lstStyle/>
          <a:p>
            <a:r>
              <a:rPr lang="en-GB" dirty="0">
                <a:hlinkClick r:id="rId2"/>
              </a:rPr>
              <a:t>https://www.youtube.com/watch?v=Du14jQuKQaE</a:t>
            </a:r>
            <a:endParaRPr lang="en-GB" dirty="0"/>
          </a:p>
        </p:txBody>
      </p:sp>
      <p:sp>
        <p:nvSpPr>
          <p:cNvPr id="6" name="TextBox 5">
            <a:extLst>
              <a:ext uri="{FF2B5EF4-FFF2-40B4-BE49-F238E27FC236}">
                <a16:creationId xmlns:a16="http://schemas.microsoft.com/office/drawing/2014/main" id="{D2D0D6F7-D39A-4D96-9DC4-510D1C65E4BA}"/>
              </a:ext>
            </a:extLst>
          </p:cNvPr>
          <p:cNvSpPr txBox="1"/>
          <p:nvPr/>
        </p:nvSpPr>
        <p:spPr>
          <a:xfrm>
            <a:off x="1714500" y="3886200"/>
            <a:ext cx="6286500" cy="1477328"/>
          </a:xfrm>
          <a:prstGeom prst="rect">
            <a:avLst/>
          </a:prstGeom>
          <a:noFill/>
        </p:spPr>
        <p:txBody>
          <a:bodyPr wrap="square">
            <a:spAutoFit/>
          </a:bodyPr>
          <a:lstStyle/>
          <a:p>
            <a:r>
              <a:rPr lang="en-GB" dirty="0">
                <a:hlinkClick r:id="rId3"/>
              </a:rPr>
              <a:t>https://www.webteb.com/articles/%D8%A7%D9%85%D8%B1%D8%A7%D8%B6-%D9%8A%D8%B3%D8%A8%D8%A8%D9%87%D8%A7-%D9%85%D9%83%D9%8A%D9%81-%D8%A7%D9%84%D9%87%D9%88%D8%A7%D8%A1_21019</a:t>
            </a:r>
            <a:endParaRPr lang="en-GB" dirty="0"/>
          </a:p>
        </p:txBody>
      </p:sp>
    </p:spTree>
    <p:extLst>
      <p:ext uri="{BB962C8B-B14F-4D97-AF65-F5344CB8AC3E}">
        <p14:creationId xmlns:p14="http://schemas.microsoft.com/office/powerpoint/2010/main" val="211366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D50FD-1A4C-4A31-A54F-87CF9CCA47CB}"/>
              </a:ext>
            </a:extLst>
          </p:cNvPr>
          <p:cNvSpPr>
            <a:spLocks noGrp="1"/>
          </p:cNvSpPr>
          <p:nvPr>
            <p:ph type="title"/>
          </p:nvPr>
        </p:nvSpPr>
        <p:spPr/>
        <p:txBody>
          <a:bodyPr/>
          <a:lstStyle/>
          <a:p>
            <a:r>
              <a:rPr lang="ar-SY" dirty="0"/>
              <a:t>اجب عن الأسئلة التالية:</a:t>
            </a:r>
            <a:endParaRPr lang="en-GB" dirty="0"/>
          </a:p>
        </p:txBody>
      </p:sp>
      <p:sp>
        <p:nvSpPr>
          <p:cNvPr id="3" name="Content Placeholder 2">
            <a:extLst>
              <a:ext uri="{FF2B5EF4-FFF2-40B4-BE49-F238E27FC236}">
                <a16:creationId xmlns:a16="http://schemas.microsoft.com/office/drawing/2014/main" id="{1BD54E17-4B1C-4737-873D-53883D0663EF}"/>
              </a:ext>
            </a:extLst>
          </p:cNvPr>
          <p:cNvSpPr>
            <a:spLocks noGrp="1"/>
          </p:cNvSpPr>
          <p:nvPr>
            <p:ph idx="1"/>
          </p:nvPr>
        </p:nvSpPr>
        <p:spPr/>
        <p:txBody>
          <a:bodyPr/>
          <a:lstStyle/>
          <a:p>
            <a:pPr algn="r"/>
            <a:endParaRPr lang="ar-SY" dirty="0"/>
          </a:p>
          <a:p>
            <a:pPr algn="ctr" rtl="1">
              <a:buFont typeface="Wingdings" panose="05000000000000000000" pitchFamily="2" charset="2"/>
              <a:buChar char="v"/>
            </a:pPr>
            <a:r>
              <a:rPr lang="ar-SY" sz="2000" b="1" dirty="0">
                <a:solidFill>
                  <a:schemeClr val="tx2">
                    <a:lumMod val="75000"/>
                  </a:schemeClr>
                </a:solidFill>
              </a:rPr>
              <a:t>يجب ان اجلس دائما تحت هواء التكييف</a:t>
            </a:r>
          </a:p>
          <a:p>
            <a:pPr marL="0" indent="0" algn="ctr">
              <a:buNone/>
            </a:pPr>
            <a:r>
              <a:rPr lang="ar-SY" sz="2000" b="1" dirty="0"/>
              <a:t>صح                                  خطأ</a:t>
            </a:r>
          </a:p>
          <a:p>
            <a:pPr marL="0" indent="0" algn="ctr">
              <a:buNone/>
            </a:pPr>
            <a:endParaRPr lang="ar-SY" sz="2000" b="1" dirty="0"/>
          </a:p>
          <a:p>
            <a:pPr algn="ctr" rtl="1">
              <a:buFont typeface="Wingdings" panose="05000000000000000000" pitchFamily="2" charset="2"/>
              <a:buChar char="v"/>
            </a:pPr>
            <a:r>
              <a:rPr lang="ar-SY" sz="2000" b="1" dirty="0">
                <a:solidFill>
                  <a:srgbClr val="C00000"/>
                </a:solidFill>
              </a:rPr>
              <a:t>يجب ان ابقى تحت هواء التكييف اثناء النوم</a:t>
            </a:r>
          </a:p>
          <a:p>
            <a:pPr marL="0" indent="0" algn="ctr">
              <a:buNone/>
            </a:pPr>
            <a:r>
              <a:rPr lang="ar-SY" sz="2000" b="1" dirty="0"/>
              <a:t>صح                                 خطأ</a:t>
            </a:r>
          </a:p>
          <a:p>
            <a:pPr algn="ctr" rtl="1">
              <a:buFont typeface="Wingdings" panose="05000000000000000000" pitchFamily="2" charset="2"/>
              <a:buChar char="v"/>
            </a:pPr>
            <a:r>
              <a:rPr lang="ar-SY" sz="2000" b="1" dirty="0">
                <a:solidFill>
                  <a:srgbClr val="00B0F0"/>
                </a:solidFill>
              </a:rPr>
              <a:t>ان هواء التكييف لا يسبب الامراض</a:t>
            </a:r>
          </a:p>
          <a:p>
            <a:pPr marL="0" indent="0" algn="ctr">
              <a:buNone/>
            </a:pPr>
            <a:r>
              <a:rPr lang="ar-SY" sz="2000" b="1" dirty="0"/>
              <a:t>صح                                 خطأ </a:t>
            </a:r>
            <a:endParaRPr lang="en-GB" sz="2000" b="1" dirty="0"/>
          </a:p>
        </p:txBody>
      </p:sp>
    </p:spTree>
    <p:extLst>
      <p:ext uri="{BB962C8B-B14F-4D97-AF65-F5344CB8AC3E}">
        <p14:creationId xmlns:p14="http://schemas.microsoft.com/office/powerpoint/2010/main" val="3086018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386</Words>
  <Application>Microsoft Office PowerPoint</Application>
  <PresentationFormat>On-screen Show (4:3)</PresentationFormat>
  <Paragraphs>48</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Sakkal Majalla</vt:lpstr>
      <vt:lpstr>Times New Roman</vt:lpstr>
      <vt:lpstr>Wingdings</vt:lpstr>
      <vt:lpstr>Office Theme</vt:lpstr>
      <vt:lpstr>PowerPoint Presentation</vt:lpstr>
      <vt:lpstr>PowerPoint Presentation</vt:lpstr>
      <vt:lpstr>PowerPoint Presentation</vt:lpstr>
      <vt:lpstr>شاهد الفيديو من خلال الرابط التالي:</vt:lpstr>
      <vt:lpstr>اجب عن الأسئلة التالية: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يتذكر  للأشياء التي خبئت أمامه ويقوم بالبحث عنها وايجادها</dc:title>
  <dc:creator>NEW MACBOOK</dc:creator>
  <cp:lastModifiedBy>JUMAH SHUAIB MUSTAFA</cp:lastModifiedBy>
  <cp:revision>38</cp:revision>
  <dcterms:created xsi:type="dcterms:W3CDTF">2020-07-23T06:48:37Z</dcterms:created>
  <dcterms:modified xsi:type="dcterms:W3CDTF">2020-08-23T14:44:50Z</dcterms:modified>
</cp:coreProperties>
</file>