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7"/>
  </p:notesMasterIdLst>
  <p:sldIdLst>
    <p:sldId id="281" r:id="rId2"/>
    <p:sldId id="258" r:id="rId3"/>
    <p:sldId id="282" r:id="rId4"/>
    <p:sldId id="283" r:id="rId5"/>
    <p:sldId id="284" r:id="rId6"/>
  </p:sldIdLst>
  <p:sldSz cx="9144000" cy="6858000" type="screen4x3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1530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9FFC7E-1B41-4732-9AF1-DC57CC5BAB0E}" type="datetimeFigureOut">
              <a:rPr lang="en-US" smtClean="0"/>
              <a:t>8/23/2020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028950" y="857250"/>
            <a:ext cx="30861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300413"/>
            <a:ext cx="7315200" cy="27003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10BAD5-FF58-4A72-BBE6-8F78A86402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80816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00C8F7-8467-3041-A730-392BF4A7A9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07700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00C8F7-8467-3041-A730-392BF4A7A9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374583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8A856-0BDF-4568-86F0-3922840392A4}" type="datetimeFigureOut">
              <a:rPr lang="en-US" smtClean="0"/>
              <a:t>8/23/2020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FE7AC-905E-49D1-879D-856763DDB0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00379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8A856-0BDF-4568-86F0-3922840392A4}" type="datetimeFigureOut">
              <a:rPr lang="en-US" smtClean="0"/>
              <a:t>8/23/2020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FE7AC-905E-49D1-879D-856763DDB0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9335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8A856-0BDF-4568-86F0-3922840392A4}" type="datetimeFigureOut">
              <a:rPr lang="en-US" smtClean="0"/>
              <a:t>8/23/2020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FE7AC-905E-49D1-879D-856763DDB0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70817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8A856-0BDF-4568-86F0-3922840392A4}" type="datetimeFigureOut">
              <a:rPr lang="en-US" smtClean="0"/>
              <a:t>8/23/2020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FE7AC-905E-49D1-879D-856763DDB0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08519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8A856-0BDF-4568-86F0-3922840392A4}" type="datetimeFigureOut">
              <a:rPr lang="en-US" smtClean="0"/>
              <a:t>8/23/2020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FE7AC-905E-49D1-879D-856763DDB0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31984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8A856-0BDF-4568-86F0-3922840392A4}" type="datetimeFigureOut">
              <a:rPr lang="en-US" smtClean="0"/>
              <a:t>8/23/2020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FE7AC-905E-49D1-879D-856763DDB0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56084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8A856-0BDF-4568-86F0-3922840392A4}" type="datetimeFigureOut">
              <a:rPr lang="en-US" smtClean="0"/>
              <a:t>8/23/2020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FE7AC-905E-49D1-879D-856763DDB0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93396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8A856-0BDF-4568-86F0-3922840392A4}" type="datetimeFigureOut">
              <a:rPr lang="en-US" smtClean="0"/>
              <a:t>8/23/2020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FE7AC-905E-49D1-879D-856763DDB0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0446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8A856-0BDF-4568-86F0-3922840392A4}" type="datetimeFigureOut">
              <a:rPr lang="en-US" smtClean="0"/>
              <a:t>8/23/2020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FE7AC-905E-49D1-879D-856763DDB0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71020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8A856-0BDF-4568-86F0-3922840392A4}" type="datetimeFigureOut">
              <a:rPr lang="en-US" smtClean="0"/>
              <a:t>8/23/2020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FE7AC-905E-49D1-879D-856763DDB0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1679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8A856-0BDF-4568-86F0-3922840392A4}" type="datetimeFigureOut">
              <a:rPr lang="en-US" smtClean="0"/>
              <a:t>8/23/2020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FE7AC-905E-49D1-879D-856763DDB0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33417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88A856-0BDF-4568-86F0-3922840392A4}" type="datetimeFigureOut">
              <a:rPr lang="en-US" smtClean="0"/>
              <a:t>8/23/2020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6FE7AC-905E-49D1-879D-856763DDB0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42455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1" name="Picture 130">
            <a:extLst>
              <a:ext uri="{FF2B5EF4-FFF2-40B4-BE49-F238E27FC236}">
                <a16:creationId xmlns:a16="http://schemas.microsoft.com/office/drawing/2014/main" id="{71641884-0B02-D64F-9E47-168CF16D0FF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48540" y="161797"/>
            <a:ext cx="3177187" cy="715248"/>
          </a:xfrm>
          <a:prstGeom prst="rect">
            <a:avLst/>
          </a:prstGeom>
        </p:spPr>
      </p:pic>
      <p:pic>
        <p:nvPicPr>
          <p:cNvPr id="55" name="Picture 54">
            <a:extLst>
              <a:ext uri="{FF2B5EF4-FFF2-40B4-BE49-F238E27FC236}">
                <a16:creationId xmlns:a16="http://schemas.microsoft.com/office/drawing/2014/main" id="{811BFA29-58B3-1A4C-B538-D44BCC939AC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6234631"/>
            <a:ext cx="9144000" cy="162179"/>
          </a:xfrm>
          <a:prstGeom prst="rect">
            <a:avLst/>
          </a:prstGeom>
        </p:spPr>
      </p:pic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2876894"/>
              </p:ext>
            </p:extLst>
          </p:nvPr>
        </p:nvGraphicFramePr>
        <p:xfrm>
          <a:off x="249744" y="1256926"/>
          <a:ext cx="8716450" cy="4442101"/>
        </p:xfrm>
        <a:graphic>
          <a:graphicData uri="http://schemas.openxmlformats.org/drawingml/2006/table">
            <a:tbl>
              <a:tblPr firstRow="1" bandRow="1"/>
              <a:tblGrid>
                <a:gridCol w="329518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48156">
                  <a:extLst>
                    <a:ext uri="{9D8B030D-6E8A-4147-A177-3AD203B41FA5}">
                      <a16:colId xmlns:a16="http://schemas.microsoft.com/office/drawing/2014/main" val="2032493190"/>
                    </a:ext>
                  </a:extLst>
                </a:gridCol>
                <a:gridCol w="2176943">
                  <a:extLst>
                    <a:ext uri="{9D8B030D-6E8A-4147-A177-3AD203B41FA5}">
                      <a16:colId xmlns:a16="http://schemas.microsoft.com/office/drawing/2014/main" val="4078435238"/>
                    </a:ext>
                  </a:extLst>
                </a:gridCol>
                <a:gridCol w="6961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7190"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000" b="1" dirty="0" err="1" smtClean="0"/>
                        <a:t>المراجعة:أ</a:t>
                      </a:r>
                      <a:r>
                        <a:rPr lang="ar-AE" sz="1000" b="1" dirty="0" smtClean="0"/>
                        <a:t> . جمعه شعيب </a:t>
                      </a:r>
                      <a:endParaRPr lang="en-US" sz="1000" b="1" dirty="0"/>
                    </a:p>
                  </a:txBody>
                  <a:tcPr marL="68580" marR="68580" marT="34290" marB="34290" anchor="ctr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000" b="1" dirty="0"/>
                        <a:t>الإعداد : حمضه</a:t>
                      </a:r>
                      <a:r>
                        <a:rPr lang="ar-AE" sz="1000" b="1" baseline="0" dirty="0"/>
                        <a:t> صالح الكربي + صالحة صالح الكربي </a:t>
                      </a:r>
                      <a:endParaRPr lang="en-US" sz="1000" b="1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lvl="0" indent="0" algn="r" defTabSz="6858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000" b="1" kern="1200" baseline="0" noProof="0" dirty="0">
                          <a:solidFill>
                            <a:schemeClr val="tx1"/>
                          </a:solidFill>
                          <a:latin typeface="Calibri" panose="020F0502020204030204"/>
                          <a:ea typeface="+mn-ea"/>
                          <a:cs typeface="+mn-cs"/>
                        </a:rPr>
                        <a:t>الاستجابة عند سماع إسمه بلفظ (نعم</a:t>
                      </a:r>
                      <a:r>
                        <a:rPr lang="ar-AE" sz="1000" b="1" kern="1200" baseline="0" noProof="0" dirty="0" smtClean="0">
                          <a:solidFill>
                            <a:schemeClr val="tx1"/>
                          </a:solidFill>
                          <a:latin typeface="Calibri" panose="020F0502020204030204"/>
                          <a:ea typeface="+mn-ea"/>
                          <a:cs typeface="+mn-cs"/>
                        </a:rPr>
                        <a:t>)</a:t>
                      </a:r>
                      <a:endParaRPr lang="en-US" sz="1000" b="1" kern="1200" baseline="0" noProof="0" dirty="0" smtClean="0">
                        <a:solidFill>
                          <a:schemeClr val="tx1"/>
                        </a:solidFill>
                        <a:latin typeface="Calibri" panose="020F0502020204030204"/>
                        <a:ea typeface="+mn-ea"/>
                        <a:cs typeface="+mn-cs"/>
                      </a:endParaRPr>
                    </a:p>
                    <a:p>
                      <a:pPr marL="0" marR="0" lvl="0" indent="0" algn="r" defTabSz="6858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0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رقم الهدف :(</a:t>
                      </a:r>
                      <a:r>
                        <a:rPr lang="en-US" sz="1000" b="1" i="0" u="none" strike="noStrike" smtClean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1306</a:t>
                      </a:r>
                      <a:r>
                        <a:rPr lang="ar-AE" sz="1000" b="1" i="0" u="none" strike="noStrike" baseline="0" smtClean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)</a:t>
                      </a:r>
                      <a:r>
                        <a:rPr lang="ar-AE" sz="1000" b="1" i="0" u="none" strike="noStrike" smtClean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 </a:t>
                      </a:r>
                    </a:p>
                    <a:p>
                      <a:pPr marL="0" marR="0" lvl="0" indent="0" algn="r" defTabSz="6858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b="1" kern="1200" baseline="0" noProof="0" dirty="0">
                        <a:solidFill>
                          <a:schemeClr val="tx1"/>
                        </a:solidFill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000" b="1" dirty="0"/>
                        <a:t>الهدف</a:t>
                      </a:r>
                      <a:endParaRPr lang="en-US" sz="1000" b="1" dirty="0"/>
                    </a:p>
                  </a:txBody>
                  <a:tcPr marL="68580" marR="68580" marT="34290" marB="34290"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5206"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000" b="1" dirty="0"/>
                        <a:t>الفئة العمرية:</a:t>
                      </a:r>
                      <a:r>
                        <a:rPr lang="ar-AE" sz="1000" b="1" baseline="0" dirty="0"/>
                        <a:t> 6-7</a:t>
                      </a:r>
                      <a:endParaRPr lang="ar-AE" sz="1000" b="1" dirty="0"/>
                    </a:p>
                  </a:txBody>
                  <a:tcPr marL="68580" marR="68580" marT="34290" marB="34290" anchor="ctr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000" b="1" dirty="0"/>
                        <a:t>مستوى الشدة: (بسيط، متوسط، شديد) 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000" b="1" dirty="0"/>
                        <a:t>فئة الإعاقة : (ذهنية بسيطة) </a:t>
                      </a:r>
                      <a:endParaRPr lang="en-US" sz="1000" b="1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000" b="1" dirty="0"/>
                        <a:t>بيانات الهدف</a:t>
                      </a:r>
                      <a:endParaRPr lang="en-US" sz="1000" b="1" dirty="0"/>
                    </a:p>
                  </a:txBody>
                  <a:tcPr marL="68580" marR="68580" marT="34290" marB="34290"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12628275"/>
                  </a:ext>
                </a:extLst>
              </a:tr>
              <a:tr h="3601115">
                <a:tc gridSpan="3"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ar-AE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«في الحديقة»</a:t>
                      </a:r>
                    </a:p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ar-AE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ذهبنا إلى الحديقة أنا وأمي وأختي هند. في السيارة نادتني أمي حمد قلت لها نعم  يا أمي . قالت لي لا تبتعد عن أختك هند و أنتما تلعبان. ثم نادت  هند و ردت  هند : نعم يا أمي. قالت لها لا تركضين بسرعة حتى لا تتأذين. وصلنا للحديقة وخرجنا من السيارة ثم دخلنا إلى الحديقة .  وذهبنا نلعب في المراجيح ثم اشترينا بعض الحلويات . وكان هناك طفل ينظر إلي . قالت لي أمي هل يمكنك أن تعطيه بعض الحلوى . قلت لها نعم يا أمي ثم اخرجت حلوى واحدة وقلت له تفضل هذه لك ثم ابتسم وأخذها وقال شكرا. </a:t>
                      </a:r>
                      <a:endParaRPr kumimoji="0" lang="ar-AE" sz="1200" b="0" i="0" u="sng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  <a:p>
                      <a:pPr marL="0" marR="0" lvl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ar-AE" sz="1200" b="0" i="0" u="sng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  <a:p>
                      <a:pPr marL="0" marR="0" lvl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ar-AE" sz="1200" b="0" i="0" u="sng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  <a:p>
                      <a:pPr marL="0" marR="0" lvl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ar-AE" sz="1200" b="0" i="0" u="sng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  <a:p>
                      <a:pPr marL="0" marR="0" lvl="0" indent="0" algn="r" defTabSz="6858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AE" sz="1200" b="1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الأنشطة الصفية: </a:t>
                      </a:r>
                    </a:p>
                    <a:p>
                      <a:pPr marL="0" marR="0" lvl="0" indent="0" algn="r" defTabSz="6858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AE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1-يطلب  المعلم من الطلاب الوقوف صفين متقابلين ثم يطلب من الطالب المقابل للأخر مناداة زميله و على الزميل الرد بنعم . </a:t>
                      </a:r>
                    </a:p>
                    <a:p>
                      <a:pPr marL="0" marR="0" lvl="0" indent="0" algn="r" defTabSz="6858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AE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2- يقوم المعلم بوضع صور الطلاب في عجلة  ويحركها ويختار أحد الطلاب صورة و يسمي اسم صاحب </a:t>
                      </a:r>
                      <a:r>
                        <a:rPr kumimoji="0" lang="ar-AE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الصورة ثم يرد صاحب الصورة بنعم .</a:t>
                      </a:r>
                      <a:endParaRPr kumimoji="0" lang="ar-AE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  <a:p>
                      <a:pPr marL="0" marR="0" lvl="0" indent="0" algn="r" defTabSz="6858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AE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3- يطلب المعلم من الطلاب أن ينقسموا إلى مجموعتين حيث المجموعة الاولى تنادي اسم طالب في المجموعة الثانية فيستجيب لهم ثم يقوم هذا الطالب بمناداة اسم طالب في المجموعة الاولى. </a:t>
                      </a:r>
                      <a:endParaRPr kumimoji="0" lang="ar-AE" sz="1200" b="1" i="0" u="sng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rtl="1"/>
                      <a:endParaRPr lang="ar-AE" sz="1200" b="1" dirty="0"/>
                    </a:p>
                    <a:p>
                      <a:pPr algn="ctr" rtl="1"/>
                      <a:r>
                        <a:rPr lang="ar-AE" sz="1200" b="1" dirty="0"/>
                        <a:t>كتاب</a:t>
                      </a:r>
                      <a:r>
                        <a:rPr lang="ar-AE" sz="1200" b="1" baseline="0" dirty="0"/>
                        <a:t> الطالب </a:t>
                      </a:r>
                    </a:p>
                  </a:txBody>
                  <a:tcPr marL="68580" marR="68580" marT="34290" marB="34290"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63876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1" name="Picture 130">
            <a:extLst>
              <a:ext uri="{FF2B5EF4-FFF2-40B4-BE49-F238E27FC236}">
                <a16:creationId xmlns:a16="http://schemas.microsoft.com/office/drawing/2014/main" id="{71641884-0B02-D64F-9E47-168CF16D0FF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30673" y="76392"/>
            <a:ext cx="3358162" cy="551838"/>
          </a:xfrm>
          <a:prstGeom prst="rect">
            <a:avLst/>
          </a:prstGeom>
        </p:spPr>
      </p:pic>
      <p:pic>
        <p:nvPicPr>
          <p:cNvPr id="55" name="Picture 54">
            <a:extLst>
              <a:ext uri="{FF2B5EF4-FFF2-40B4-BE49-F238E27FC236}">
                <a16:creationId xmlns:a16="http://schemas.microsoft.com/office/drawing/2014/main" id="{811BFA29-58B3-1A4C-B538-D44BCC939AC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5844106"/>
            <a:ext cx="9144000" cy="162179"/>
          </a:xfrm>
          <a:prstGeom prst="rect">
            <a:avLst/>
          </a:prstGeom>
        </p:spPr>
      </p:pic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99710918"/>
              </p:ext>
            </p:extLst>
          </p:nvPr>
        </p:nvGraphicFramePr>
        <p:xfrm>
          <a:off x="255164" y="799673"/>
          <a:ext cx="8633671" cy="395859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01839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1527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263140">
                <a:tc>
                  <a:txBody>
                    <a:bodyPr/>
                    <a:lstStyle/>
                    <a:p>
                      <a:pPr marL="0" marR="0" lvl="0" indent="0" algn="r" defTabSz="6858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u="sng" baseline="0" dirty="0"/>
                        <a:t>الحصة الدراسية:</a:t>
                      </a:r>
                      <a:r>
                        <a:rPr lang="ar-AE" sz="1200" b="1" u="none" baseline="0" dirty="0"/>
                        <a:t>:  الهدف الرئيسي هو </a:t>
                      </a:r>
                      <a:r>
                        <a:rPr lang="ar-AE" sz="1200" b="1" kern="1200" baseline="0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الاستجابة عند سماع إسمه بلفظ (نعم)</a:t>
                      </a:r>
                      <a:endParaRPr lang="ar-AE" sz="1200" b="1" u="none" baseline="0" dirty="0"/>
                    </a:p>
                    <a:p>
                      <a:pPr algn="r" rtl="1"/>
                      <a:r>
                        <a:rPr lang="ar-AE" sz="1200" b="1" u="none" baseline="0" dirty="0"/>
                        <a:t>                          أهداف </a:t>
                      </a:r>
                      <a:r>
                        <a:rPr lang="ar-AE" sz="1200" b="1" u="none" baseline="0" dirty="0">
                          <a:solidFill>
                            <a:schemeClr val="tx1"/>
                          </a:solidFill>
                        </a:rPr>
                        <a:t>أخرى:1- أن يميز السؤال.</a:t>
                      </a:r>
                    </a:p>
                    <a:p>
                      <a:pPr marL="0" marR="0" indent="0" algn="r" defTabSz="6858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AE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                                         2- تنمية مهارة التمييز السمعي</a:t>
                      </a:r>
                    </a:p>
                    <a:p>
                      <a:pPr marL="0" marR="0" indent="0" algn="r" defTabSz="6858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AE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                                         </a:t>
                      </a:r>
                    </a:p>
                    <a:p>
                      <a:pPr algn="r" rtl="1"/>
                      <a:endParaRPr lang="ar-AE" sz="1200" b="1" u="none" baseline="0" dirty="0"/>
                    </a:p>
                    <a:p>
                      <a:pPr algn="r" rtl="1"/>
                      <a:r>
                        <a:rPr lang="ar-AE" sz="1200" b="1" u="none" baseline="0" dirty="0"/>
                        <a:t>1- قراءة الدرس بطريقة معبرة للطلبة عدة مرات مع الإشارة إلى الصور في كتاب الطالب.</a:t>
                      </a:r>
                    </a:p>
                    <a:p>
                      <a:pPr algn="r" rtl="1"/>
                      <a:r>
                        <a:rPr lang="ar-AE" sz="1200" b="1" u="none" baseline="0" dirty="0"/>
                        <a:t>2- تشغيل الفيديو الخاص بالدرس.</a:t>
                      </a:r>
                    </a:p>
                    <a:p>
                      <a:pPr algn="r" rtl="1"/>
                      <a:r>
                        <a:rPr lang="ar-AE" sz="1200" b="1" u="none" baseline="0" dirty="0"/>
                        <a:t>3- تنفيذ التمارين والأنشطة الصفية على كتاب الطالب وأوراق العمل.</a:t>
                      </a:r>
                    </a:p>
                    <a:p>
                      <a:pPr algn="r" rtl="1"/>
                      <a:r>
                        <a:rPr lang="ar-AE" sz="1200" b="1" u="none" baseline="0" dirty="0"/>
                        <a:t>4- يبتكر المعلم أنشطة خاصة بالدرس </a:t>
                      </a:r>
                    </a:p>
                    <a:p>
                      <a:pPr marL="0" marR="0" lvl="0" indent="0" algn="r" defTabSz="6858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u="sng" baseline="0" dirty="0"/>
                        <a:t>حصة الرياضة: </a:t>
                      </a:r>
                      <a:r>
                        <a:rPr lang="ar-AE" sz="1200" b="1" u="none" baseline="0" dirty="0"/>
                        <a:t>يصف المعلم الطلبة صف واحد و الطالب الذي ينادي عليه , يرد ب نعم و يركض لمسافة معينة . </a:t>
                      </a:r>
                    </a:p>
                    <a:p>
                      <a:pPr marL="0" marR="0" lvl="0" indent="0" algn="r" defTabSz="6858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AE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ar-AE" sz="1200" b="1" u="sng" baseline="0" dirty="0"/>
                        <a:t>حصة الفن: </a:t>
                      </a:r>
                      <a:r>
                        <a:rPr lang="ar-AE" sz="1200" b="1" u="none" baseline="0" dirty="0"/>
                        <a:t> - </a:t>
                      </a:r>
                      <a:r>
                        <a:rPr lang="ar-AE" sz="1200" b="1" u="none" baseline="0" dirty="0" smtClean="0"/>
                        <a:t>أن يعمل عرض مسرح الدمى بشخصيات وتسمي باسماء الطلاب و كل طالب يجيب بنعم.</a:t>
                      </a:r>
                      <a:endParaRPr lang="ar-AE" sz="1200" b="1" u="none" baseline="0" dirty="0"/>
                    </a:p>
                    <a:p>
                      <a:pPr marL="0" marR="0" lvl="0" indent="0" algn="r" defTabSz="6858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u="sng" baseline="0" dirty="0"/>
                        <a:t>حصة الموسيقى: - </a:t>
                      </a:r>
                      <a:r>
                        <a:rPr lang="ar-AE" sz="1200" b="1" u="sng" baseline="0" dirty="0" smtClean="0"/>
                        <a:t>يقوم المعلم بتأليف إغنية باسم الطالب ويرد بنعم عند سماع اسمه</a:t>
                      </a:r>
                      <a:endParaRPr lang="ar-AE" sz="1200" b="1" baseline="0" dirty="0"/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 rtl="1"/>
                      <a:endParaRPr lang="ar-AE" sz="1200" b="1" baseline="0" dirty="0"/>
                    </a:p>
                    <a:p>
                      <a:pPr algn="ctr" rtl="1"/>
                      <a:r>
                        <a:rPr lang="ar-AE" sz="1200" b="1" baseline="0" dirty="0"/>
                        <a:t>دليل للمعلم</a:t>
                      </a:r>
                    </a:p>
                    <a:p>
                      <a:pPr algn="ctr" rtl="1"/>
                      <a:endParaRPr lang="ar-AE" sz="1200" b="1" baseline="0" dirty="0"/>
                    </a:p>
                  </a:txBody>
                  <a:tcPr marL="68580" marR="68580" marT="34290" marB="3429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baseline="0" smtClean="0">
                          <a:solidFill>
                            <a:schemeClr val="tx1"/>
                          </a:solidFill>
                        </a:rPr>
                        <a:t>على الاهل مناداة الطالب باسمه و يشترط الاجابه بنعم أو يقوم الطالب باللعب مع أخوته وينادي باسمائهم بشكل عشوائي ويجيبون بنعم.</a:t>
                      </a:r>
                      <a:endParaRPr lang="ar-AE" sz="1200" b="1" baseline="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baseline="0" dirty="0"/>
                        <a:t>الواجب المنزلي </a:t>
                      </a:r>
                      <a:endParaRPr lang="en-US" sz="1200" b="1" dirty="0"/>
                    </a:p>
                  </a:txBody>
                  <a:tcPr marL="68580" marR="68580" marT="34290" marB="3429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82980">
                <a:tc>
                  <a:txBody>
                    <a:bodyPr/>
                    <a:lstStyle/>
                    <a:p>
                      <a:pPr marL="0" marR="0" lvl="0" indent="0" algn="r" defTabSz="6858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350" b="0" i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baseline="0" dirty="0"/>
                        <a:t>تمارين الكترونية</a:t>
                      </a:r>
                      <a:endParaRPr lang="en-US" sz="1200" b="1" dirty="0"/>
                    </a:p>
                  </a:txBody>
                  <a:tcPr marL="68580" marR="68580" marT="34290" marB="3429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8130">
                <a:tc>
                  <a:txBody>
                    <a:bodyPr/>
                    <a:lstStyle/>
                    <a:p>
                      <a:pPr algn="r" rtl="1"/>
                      <a:r>
                        <a:rPr lang="ar-AE" sz="1200" b="1" baseline="0" dirty="0"/>
                        <a:t>متوسط: أن ينظر الى المتحدث عند مناداته اسمه      جيد: يدرك ويلتفت إلى المتحدث                 مرتفع: </a:t>
                      </a:r>
                      <a:r>
                        <a:rPr lang="ar-AE" sz="1200" b="1" baseline="0"/>
                        <a:t>يدرك ويستجيب لفظيا </a:t>
                      </a:r>
                      <a:r>
                        <a:rPr lang="ar-AE" sz="1200" b="1" baseline="0" dirty="0"/>
                        <a:t>إلى المتحدث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/>
                        <a:t>التقييم</a:t>
                      </a:r>
                      <a:endParaRPr lang="en-US" sz="1200" b="1" dirty="0"/>
                    </a:p>
                  </a:txBody>
                  <a:tcPr marL="68580" marR="68580" marT="34290" marB="3429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189484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780230" y="673768"/>
            <a:ext cx="385363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r" defTabSz="685800" rtl="1">
              <a:defRPr/>
            </a:pPr>
            <a:r>
              <a:rPr lang="ar-AE" b="1" dirty="0">
                <a:solidFill>
                  <a:prstClr val="black"/>
                </a:solidFill>
              </a:rPr>
              <a:t>1- يطلب  المعلم من الطلاب الوقوف صفين متقابلين ثم يطلب من الطالب المقابل للأخر مناداة زميله و على الزميل الرد بنعم .  </a:t>
            </a:r>
          </a:p>
        </p:txBody>
      </p:sp>
      <p:pic>
        <p:nvPicPr>
          <p:cNvPr id="1026" name="Picture 2" descr="Children Icon - Free Transparent PNG Download - PNGkey">
            <a:extLst>
              <a:ext uri="{FF2B5EF4-FFF2-40B4-BE49-F238E27FC236}">
                <a16:creationId xmlns:a16="http://schemas.microsoft.com/office/drawing/2014/main" id="{D098C4B4-6BCF-4C04-953C-2C36925F224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55495" y="1672016"/>
            <a:ext cx="5233009" cy="21378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Children Icon - Free Transparent PNG Download - PNGkey">
            <a:extLst>
              <a:ext uri="{FF2B5EF4-FFF2-40B4-BE49-F238E27FC236}">
                <a16:creationId xmlns:a16="http://schemas.microsoft.com/office/drawing/2014/main" id="{B9543954-B6B1-4272-B558-51DB58090D7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03620" y="4117046"/>
            <a:ext cx="5233009" cy="21378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567785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81054" y="414649"/>
            <a:ext cx="427323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AE" b="1" dirty="0">
                <a:solidFill>
                  <a:prstClr val="black"/>
                </a:solidFill>
              </a:rPr>
              <a:t>2- يقوم المعلم بوضع صور الطلاب في عجلة  ويحركها ويختار أحد الطلاب صورة و يسمي اسم صاحب الصورة.</a:t>
            </a:r>
          </a:p>
          <a:p>
            <a:pPr lvl="0" algn="r"/>
            <a:endParaRPr lang="ar-AE" b="1" dirty="0">
              <a:solidFill>
                <a:prstClr val="black"/>
              </a:solidFill>
            </a:endParaRPr>
          </a:p>
        </p:txBody>
      </p:sp>
      <p:pic>
        <p:nvPicPr>
          <p:cNvPr id="4" name="Picture 3" descr="A picture containing clock, device&#10;&#10;Description automatically generated">
            <a:extLst>
              <a:ext uri="{FF2B5EF4-FFF2-40B4-BE49-F238E27FC236}">
                <a16:creationId xmlns:a16="http://schemas.microsoft.com/office/drawing/2014/main" id="{553179DB-F1ED-4665-AB8D-564626B8D9E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79563" y="1527509"/>
            <a:ext cx="3802982" cy="38029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23119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798337" y="644893"/>
            <a:ext cx="403765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r" defTabSz="685800" rtl="1">
              <a:defRPr/>
            </a:pPr>
            <a:r>
              <a:rPr lang="ar-AE" b="1" dirty="0">
                <a:solidFill>
                  <a:prstClr val="black"/>
                </a:solidFill>
              </a:rPr>
              <a:t>3- يطلب المعلم من الطلاب أن ينقسموا إلى مجموعتين حيث المجموعة الاولى تنادي اسم طالب في المجموعة الثانية فيستجيب لهم ثم يقوم هذا الطالب بمناداة اسم طالب في المجموعة الاولى. </a:t>
            </a:r>
            <a:endParaRPr lang="ar-AE" b="1" u="sng" dirty="0">
              <a:solidFill>
                <a:prstClr val="black"/>
              </a:solidFill>
            </a:endParaRPr>
          </a:p>
        </p:txBody>
      </p:sp>
      <p:pic>
        <p:nvPicPr>
          <p:cNvPr id="5" name="صورة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3773" y="2842846"/>
            <a:ext cx="2857500" cy="2438400"/>
          </a:xfrm>
          <a:prstGeom prst="rect">
            <a:avLst/>
          </a:prstGeom>
        </p:spPr>
      </p:pic>
      <p:pic>
        <p:nvPicPr>
          <p:cNvPr id="8" name="صورة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98337" y="2854570"/>
            <a:ext cx="2857500" cy="2438400"/>
          </a:xfrm>
          <a:prstGeom prst="rect">
            <a:avLst/>
          </a:prstGeom>
        </p:spPr>
      </p:pic>
      <p:sp>
        <p:nvSpPr>
          <p:cNvPr id="6" name="مربع نص 5"/>
          <p:cNvSpPr txBox="1"/>
          <p:nvPr/>
        </p:nvSpPr>
        <p:spPr>
          <a:xfrm>
            <a:off x="5111262" y="5638800"/>
            <a:ext cx="2086707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dirty="0"/>
              <a:t>مجموعة 1 </a:t>
            </a:r>
          </a:p>
        </p:txBody>
      </p:sp>
      <p:sp>
        <p:nvSpPr>
          <p:cNvPr id="10" name="مربع نص 9"/>
          <p:cNvSpPr txBox="1"/>
          <p:nvPr/>
        </p:nvSpPr>
        <p:spPr>
          <a:xfrm>
            <a:off x="1770185" y="5732585"/>
            <a:ext cx="2086707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dirty="0"/>
              <a:t>مجموعة 2 </a:t>
            </a:r>
          </a:p>
        </p:txBody>
      </p:sp>
      <p:sp>
        <p:nvSpPr>
          <p:cNvPr id="7" name="وسيلة شرح بيضاوية 6"/>
          <p:cNvSpPr/>
          <p:nvPr/>
        </p:nvSpPr>
        <p:spPr>
          <a:xfrm>
            <a:off x="6969369" y="2497014"/>
            <a:ext cx="1090246" cy="521677"/>
          </a:xfrm>
          <a:prstGeom prst="wedgeEllipseCallou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9" name="مربع نص 8"/>
          <p:cNvSpPr txBox="1"/>
          <p:nvPr/>
        </p:nvSpPr>
        <p:spPr>
          <a:xfrm>
            <a:off x="7197969" y="2555575"/>
            <a:ext cx="861646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AE" dirty="0" smtClean="0"/>
              <a:t>حمد   </a:t>
            </a:r>
            <a:endParaRPr lang="ar-SA" dirty="0"/>
          </a:p>
        </p:txBody>
      </p:sp>
      <p:sp>
        <p:nvSpPr>
          <p:cNvPr id="13" name="وسيلة شرح بيضاوية 12"/>
          <p:cNvSpPr/>
          <p:nvPr/>
        </p:nvSpPr>
        <p:spPr>
          <a:xfrm>
            <a:off x="908538" y="2664068"/>
            <a:ext cx="1090246" cy="521677"/>
          </a:xfrm>
          <a:prstGeom prst="wedgeEllipseCallou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4" name="مربع نص 13"/>
          <p:cNvSpPr txBox="1"/>
          <p:nvPr/>
        </p:nvSpPr>
        <p:spPr>
          <a:xfrm>
            <a:off x="1137138" y="2722629"/>
            <a:ext cx="861646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AE" dirty="0" smtClean="0"/>
              <a:t>خليفة</a:t>
            </a:r>
            <a:r>
              <a:rPr lang="ar-SA" dirty="0" smtClean="0"/>
              <a:t> </a:t>
            </a: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1859328094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1387</TotalTime>
  <Words>495</Words>
  <Application>Microsoft Office PowerPoint</Application>
  <PresentationFormat>On-screen Show (4:3)</PresentationFormat>
  <Paragraphs>48</Paragraphs>
  <Slides>5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Sakkal Majalla</vt:lpstr>
      <vt:lpstr>1_Office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JUMAH SHUAIB MUSTAFA</cp:lastModifiedBy>
  <cp:revision>158</cp:revision>
  <dcterms:created xsi:type="dcterms:W3CDTF">2020-07-08T13:29:35Z</dcterms:created>
  <dcterms:modified xsi:type="dcterms:W3CDTF">2020-08-23T13:33:18Z</dcterms:modified>
</cp:coreProperties>
</file>