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81" r:id="rId2"/>
    <p:sldId id="258" r:id="rId3"/>
    <p:sldId id="282" r:id="rId4"/>
    <p:sldId id="283" r:id="rId5"/>
    <p:sldId id="284" r:id="rId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FFC7E-1B41-4732-9AF1-DC57CC5BAB0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0BAD5-FF58-4A72-BBE6-8F78A8640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81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770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7458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3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8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5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9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0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3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0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4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8A856-0BDF-4568-86F0-3922840392A4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FE7AC-905E-49D1-879D-856763DDB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4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130">
            <a:extLst>
              <a:ext uri="{FF2B5EF4-FFF2-40B4-BE49-F238E27FC236}">
                <a16:creationId xmlns:a16="http://schemas.microsoft.com/office/drawing/2014/main" id="{71641884-0B02-D64F-9E47-168CF16D0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8540" y="161797"/>
            <a:ext cx="3177187" cy="71524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811BFA29-58B3-1A4C-B538-D44BCC939A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234631"/>
            <a:ext cx="9144000" cy="162179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76894"/>
              </p:ext>
            </p:extLst>
          </p:nvPr>
        </p:nvGraphicFramePr>
        <p:xfrm>
          <a:off x="249744" y="1256926"/>
          <a:ext cx="8716450" cy="4442101"/>
        </p:xfrm>
        <a:graphic>
          <a:graphicData uri="http://schemas.openxmlformats.org/drawingml/2006/table">
            <a:tbl>
              <a:tblPr firstRow="1" bandRow="1"/>
              <a:tblGrid>
                <a:gridCol w="3295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8156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176943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696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19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000" b="1" dirty="0" err="1" smtClean="0"/>
                        <a:t>المراجعة:أ</a:t>
                      </a:r>
                      <a:r>
                        <a:rPr lang="ar-AE" sz="1000" b="1" dirty="0" smtClean="0"/>
                        <a:t> . جمعه شعيب </a:t>
                      </a:r>
                      <a:endParaRPr lang="en-US" sz="1000" b="1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000" b="1" dirty="0"/>
                        <a:t>الإعداد : حمضه</a:t>
                      </a:r>
                      <a:r>
                        <a:rPr lang="ar-AE" sz="1000" b="1" baseline="0" dirty="0"/>
                        <a:t> صالح الكربي + صالحة صالح الكربي </a:t>
                      </a:r>
                      <a:endParaRPr lang="en-US" sz="1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000" b="1" kern="1200" baseline="0" noProof="0" dirty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الاستجابة عند سماع إسمه بلفظ (نعم</a:t>
                      </a:r>
                      <a:r>
                        <a:rPr lang="ar-AE" sz="1000" b="1" kern="1200" baseline="0" noProof="0" dirty="0" smtClean="0">
                          <a:solidFill>
                            <a:schemeClr val="tx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)</a:t>
                      </a:r>
                      <a:endParaRPr lang="en-US" sz="1000" b="1" kern="1200" baseline="0" noProof="0" dirty="0" smtClean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0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1306</a:t>
                      </a:r>
                      <a:r>
                        <a:rPr lang="ar-AE" sz="10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0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baseline="0" noProof="0" dirty="0">
                        <a:solidFill>
                          <a:schemeClr val="tx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000" b="1" dirty="0"/>
                        <a:t>الهدف</a:t>
                      </a:r>
                      <a:endParaRPr lang="en-US" sz="1000" b="1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20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000" b="1" dirty="0"/>
                        <a:t>الفئة العمرية:</a:t>
                      </a:r>
                      <a:r>
                        <a:rPr lang="ar-AE" sz="1000" b="1" baseline="0" dirty="0"/>
                        <a:t> 6-7</a:t>
                      </a:r>
                      <a:endParaRPr lang="ar-AE" sz="1000" b="1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000" b="1" dirty="0"/>
                        <a:t>مستوى الشدة: (بسيط، متوسط، شديد)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000" b="1" dirty="0"/>
                        <a:t>فئة الإعاقة : (ذهنية بسيطة) </a:t>
                      </a:r>
                      <a:endParaRPr lang="en-US" sz="10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000" b="1" dirty="0"/>
                        <a:t>بيانات الهدف</a:t>
                      </a:r>
                      <a:endParaRPr lang="en-US" sz="1000" b="1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3601115">
                <a:tc gridSpan="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ar-A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«في الحديقة»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ar-AE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ذهبنا إلى الحديقة أنا وأمي وأختي هند. في السيارة نادتني أمي حمد قلت لها نعم  يا أمي . قالت لي لا تبتعد عن أختك هند و أنتما تلعبان. ثم نادت  هند و ردت  هند : نعم يا أمي. قالت لها لا تركضين بسرعة حتى لا تتأذين. وصلنا للحديقة وخرجنا من السيارة ثم دخلنا إلى الحديقة .  وذهبنا نلعب في المراجيح ثم اشترينا بعض الحلويات . وكان هناك طفل ينظر إلي . قالت لي أمي هل يمكنك أن تعطيه بعض الحلوى . قلت لها نعم يا أمي ثم اخرجت حلوى واحدة وقلت له تفضل هذه لك ثم ابتسم وأخذها وقال شكرا. </a:t>
                      </a:r>
                      <a:endParaRPr kumimoji="0" lang="ar-AE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الأنشطة الصفية: </a:t>
                      </a:r>
                    </a:p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1-يطلب  المعلم من الطلاب الوقوف صفين متقابلين ثم يطلب من الطالب المقابل للأخر مناداة زميله و على الزميل الرد بنعم . </a:t>
                      </a:r>
                    </a:p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2- يقوم المعلم بوضع صور الطلاب في عجلة  ويحركها ويختار أحد الطلاب صورة و يسمي اسم صاحب </a:t>
                      </a:r>
                      <a:r>
                        <a:rPr kumimoji="0" lang="ar-AE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الصورة ثم يرد صاحب الصورة بنعم .</a:t>
                      </a:r>
                      <a:endParaRPr kumimoji="0" lang="ar-AE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3- يطلب المعلم من الطلاب أن ينقسموا إلى مجموعتين حيث المجموعة الاولى تنادي اسم طالب في المجموعة الثانية فيستجيب لهم ثم يقوم هذا الطالب بمناداة اسم طالب في المجموعة الاولى. </a:t>
                      </a:r>
                      <a:endParaRPr kumimoji="0" lang="ar-AE" sz="12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AE" sz="1200" b="1" dirty="0"/>
                    </a:p>
                    <a:p>
                      <a:pPr algn="ctr" rtl="1"/>
                      <a:r>
                        <a:rPr lang="ar-AE" sz="1200" b="1" dirty="0"/>
                        <a:t>كتاب</a:t>
                      </a:r>
                      <a:r>
                        <a:rPr lang="ar-AE" sz="1200" b="1" baseline="0" dirty="0"/>
                        <a:t> الطالب 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8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130">
            <a:extLst>
              <a:ext uri="{FF2B5EF4-FFF2-40B4-BE49-F238E27FC236}">
                <a16:creationId xmlns:a16="http://schemas.microsoft.com/office/drawing/2014/main" id="{71641884-0B02-D64F-9E47-168CF16D0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673" y="76392"/>
            <a:ext cx="3358162" cy="55183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811BFA29-58B3-1A4C-B538-D44BCC939A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844106"/>
            <a:ext cx="9144000" cy="162179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710918"/>
              </p:ext>
            </p:extLst>
          </p:nvPr>
        </p:nvGraphicFramePr>
        <p:xfrm>
          <a:off x="255164" y="799673"/>
          <a:ext cx="8633671" cy="3958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18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3140">
                <a:tc>
                  <a:txBody>
                    <a:bodyPr/>
                    <a:lstStyle/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sng" baseline="0" dirty="0"/>
                        <a:t>الحصة الدراسية:</a:t>
                      </a:r>
                      <a:r>
                        <a:rPr lang="ar-AE" sz="1200" b="1" u="none" baseline="0" dirty="0"/>
                        <a:t>:  الهدف الرئيسي هو </a:t>
                      </a:r>
                      <a:r>
                        <a:rPr lang="ar-AE" sz="1200" b="1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الاستجابة عند سماع إسمه بلفظ (نعم)</a:t>
                      </a:r>
                      <a:endParaRPr lang="ar-AE" sz="1200" b="1" u="none" baseline="0" dirty="0"/>
                    </a:p>
                    <a:p>
                      <a:pPr algn="r" rtl="1"/>
                      <a:r>
                        <a:rPr lang="ar-AE" sz="1200" b="1" u="none" baseline="0" dirty="0"/>
                        <a:t>                          أهداف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</a:rPr>
                        <a:t>أخرى:1- أن يميز السؤال.</a:t>
                      </a:r>
                    </a:p>
                    <a:p>
                      <a:pPr marL="0" marR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               2- تنمية مهارة التمييز السمعي</a:t>
                      </a:r>
                    </a:p>
                    <a:p>
                      <a:pPr marL="0" marR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               </a:t>
                      </a:r>
                    </a:p>
                    <a:p>
                      <a:pPr algn="r" rtl="1"/>
                      <a:endParaRPr lang="ar-AE" sz="1200" b="1" u="none" baseline="0" dirty="0"/>
                    </a:p>
                    <a:p>
                      <a:pPr algn="r" rtl="1"/>
                      <a:r>
                        <a:rPr lang="ar-AE" sz="1200" b="1" u="none" baseline="0" dirty="0"/>
                        <a:t>1- قراءة الدرس بطريقة معبرة للطلبة عدة مرات مع الإشارة إلى الصور في كتاب الطالب.</a:t>
                      </a:r>
                    </a:p>
                    <a:p>
                      <a:pPr algn="r" rtl="1"/>
                      <a:r>
                        <a:rPr lang="ar-AE" sz="1200" b="1" u="none" baseline="0" dirty="0"/>
                        <a:t>2- تشغيل الفيديو الخاص بالدرس.</a:t>
                      </a:r>
                    </a:p>
                    <a:p>
                      <a:pPr algn="r" rtl="1"/>
                      <a:r>
                        <a:rPr lang="ar-AE" sz="1200" b="1" u="none" baseline="0" dirty="0"/>
                        <a:t>3- تنفيذ التمارين والأنشطة الصفية على كتاب الطالب وأوراق العمل.</a:t>
                      </a:r>
                    </a:p>
                    <a:p>
                      <a:pPr algn="r" rtl="1"/>
                      <a:r>
                        <a:rPr lang="ar-AE" sz="1200" b="1" u="none" baseline="0" dirty="0"/>
                        <a:t>4- يبتكر المعلم أنشطة خاصة بالدرس </a:t>
                      </a:r>
                    </a:p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sng" baseline="0" dirty="0"/>
                        <a:t>حصة الرياضة: </a:t>
                      </a:r>
                      <a:r>
                        <a:rPr lang="ar-AE" sz="1200" b="1" u="none" baseline="0" dirty="0"/>
                        <a:t>يصف المعلم الطلبة صف واحد و الطالب الذي ينادي عليه , يرد ب نعم و يركض لمسافة معينة . </a:t>
                      </a:r>
                    </a:p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AE" sz="1200" b="1" u="sng" baseline="0" dirty="0"/>
                        <a:t>حصة الفن: </a:t>
                      </a:r>
                      <a:r>
                        <a:rPr lang="ar-AE" sz="1200" b="1" u="none" baseline="0" dirty="0"/>
                        <a:t> - </a:t>
                      </a:r>
                      <a:r>
                        <a:rPr lang="ar-AE" sz="1200" b="1" u="none" baseline="0" dirty="0" smtClean="0"/>
                        <a:t>أن يعمل عرض مسرح الدمى بشخصيات وتسمي باسماء الطلاب و كل طالب يجيب بنعم.</a:t>
                      </a:r>
                      <a:endParaRPr lang="ar-AE" sz="1200" b="1" u="none" baseline="0" dirty="0"/>
                    </a:p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sng" baseline="0" dirty="0"/>
                        <a:t>حصة الموسيقى: - </a:t>
                      </a:r>
                      <a:r>
                        <a:rPr lang="ar-AE" sz="1200" b="1" u="sng" baseline="0" dirty="0" smtClean="0"/>
                        <a:t>يقوم المعلم بتأليف إغنية باسم الطالب ويرد بنعم عند سماع اسمه</a:t>
                      </a:r>
                      <a:endParaRPr lang="ar-AE" sz="1200" b="1" baseline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b="1" baseline="0" dirty="0"/>
                    </a:p>
                    <a:p>
                      <a:pPr algn="ctr" rtl="1"/>
                      <a:r>
                        <a:rPr lang="ar-AE" sz="1200" b="1" baseline="0" dirty="0"/>
                        <a:t>دليل للمعلم</a:t>
                      </a:r>
                    </a:p>
                    <a:p>
                      <a:pPr algn="ctr" rtl="1"/>
                      <a:endParaRPr lang="ar-AE" sz="1200" b="1" baseline="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smtClean="0">
                          <a:solidFill>
                            <a:schemeClr val="tx1"/>
                          </a:solidFill>
                        </a:rPr>
                        <a:t>على الاهل مناداة الطالب باسمه و يشترط الاجابه بنعم أو يقوم الطالب باللعب مع أخوته وينادي باسمائهم بشكل عشوائي ويجيبون بنعم.</a:t>
                      </a:r>
                      <a:endParaRPr lang="ar-AE" sz="12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/>
                        <a:t>الواجب المنزلي </a:t>
                      </a:r>
                      <a:endParaRPr lang="en-US" sz="12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980">
                <a:tc>
                  <a:txBody>
                    <a:bodyPr/>
                    <a:lstStyle/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5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/>
                        <a:t>تمارين الكترونية</a:t>
                      </a:r>
                      <a:endParaRPr lang="en-US" sz="12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/>
                        <a:t>متوسط: أن ينظر الى المتحدث عند مناداته اسمه      جيد: يدرك ويلتفت إلى المتحدث                 مرتفع: </a:t>
                      </a:r>
                      <a:r>
                        <a:rPr lang="ar-AE" sz="1200" b="1" baseline="0"/>
                        <a:t>يدرك ويستجيب لفظيا </a:t>
                      </a:r>
                      <a:r>
                        <a:rPr lang="ar-AE" sz="1200" b="1" baseline="0" dirty="0"/>
                        <a:t>إلى المتحدث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/>
                        <a:t>التقييم</a:t>
                      </a:r>
                      <a:endParaRPr lang="en-US" sz="1200" b="1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94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0230" y="673768"/>
            <a:ext cx="3853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685800" rtl="1">
              <a:defRPr/>
            </a:pPr>
            <a:r>
              <a:rPr lang="ar-AE" b="1" dirty="0">
                <a:solidFill>
                  <a:prstClr val="black"/>
                </a:solidFill>
              </a:rPr>
              <a:t>1- يطلب  المعلم من الطلاب الوقوف صفين متقابلين ثم يطلب من الطالب المقابل للأخر مناداة زميله و على الزميل الرد بنعم .  </a:t>
            </a:r>
          </a:p>
        </p:txBody>
      </p:sp>
      <p:pic>
        <p:nvPicPr>
          <p:cNvPr id="1026" name="Picture 2" descr="Children Icon - Free Transparent PNG Download - PNGkey">
            <a:extLst>
              <a:ext uri="{FF2B5EF4-FFF2-40B4-BE49-F238E27FC236}">
                <a16:creationId xmlns:a16="http://schemas.microsoft.com/office/drawing/2014/main" id="{D098C4B4-6BCF-4C04-953C-2C36925F2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495" y="1672016"/>
            <a:ext cx="5233009" cy="213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hildren Icon - Free Transparent PNG Download - PNGkey">
            <a:extLst>
              <a:ext uri="{FF2B5EF4-FFF2-40B4-BE49-F238E27FC236}">
                <a16:creationId xmlns:a16="http://schemas.microsoft.com/office/drawing/2014/main" id="{B9543954-B6B1-4272-B558-51DB58090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620" y="4117046"/>
            <a:ext cx="5233009" cy="213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77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81054" y="414649"/>
            <a:ext cx="42732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b="1" dirty="0">
                <a:solidFill>
                  <a:prstClr val="black"/>
                </a:solidFill>
              </a:rPr>
              <a:t>2- يقوم المعلم بوضع صور الطلاب في عجلة  ويحركها ويختار أحد الطلاب صورة و يسمي اسم صاحب الصورة.</a:t>
            </a:r>
          </a:p>
          <a:p>
            <a:pPr lvl="0" algn="r"/>
            <a:endParaRPr lang="ar-AE" b="1" dirty="0">
              <a:solidFill>
                <a:prstClr val="black"/>
              </a:solidFill>
            </a:endParaRPr>
          </a:p>
        </p:txBody>
      </p:sp>
      <p:pic>
        <p:nvPicPr>
          <p:cNvPr id="4" name="Picture 3" descr="A picture containing clock, device&#10;&#10;Description automatically generated">
            <a:extLst>
              <a:ext uri="{FF2B5EF4-FFF2-40B4-BE49-F238E27FC236}">
                <a16:creationId xmlns:a16="http://schemas.microsoft.com/office/drawing/2014/main" id="{553179DB-F1ED-4665-AB8D-564626B8D9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563" y="1527509"/>
            <a:ext cx="3802982" cy="380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31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98337" y="644893"/>
            <a:ext cx="4037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685800" rtl="1">
              <a:defRPr/>
            </a:pPr>
            <a:r>
              <a:rPr lang="ar-AE" b="1" dirty="0">
                <a:solidFill>
                  <a:prstClr val="black"/>
                </a:solidFill>
              </a:rPr>
              <a:t>3- يطلب المعلم من الطلاب أن ينقسموا إلى مجموعتين حيث المجموعة الاولى تنادي اسم طالب في المجموعة الثانية فيستجيب لهم ثم يقوم هذا الطالب بمناداة اسم طالب في المجموعة الاولى. </a:t>
            </a:r>
            <a:endParaRPr lang="ar-AE" b="1" u="sng" dirty="0">
              <a:solidFill>
                <a:prstClr val="black"/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773" y="2842846"/>
            <a:ext cx="2857500" cy="2438400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337" y="2854570"/>
            <a:ext cx="2857500" cy="243840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5111262" y="5638800"/>
            <a:ext cx="20867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/>
              <a:t>مجموعة 1 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1770185" y="5732585"/>
            <a:ext cx="20867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/>
              <a:t>مجموعة 2 </a:t>
            </a:r>
          </a:p>
        </p:txBody>
      </p:sp>
      <p:sp>
        <p:nvSpPr>
          <p:cNvPr id="7" name="وسيلة شرح بيضاوية 6"/>
          <p:cNvSpPr/>
          <p:nvPr/>
        </p:nvSpPr>
        <p:spPr>
          <a:xfrm>
            <a:off x="6969369" y="2497014"/>
            <a:ext cx="1090246" cy="521677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ربع نص 8"/>
          <p:cNvSpPr txBox="1"/>
          <p:nvPr/>
        </p:nvSpPr>
        <p:spPr>
          <a:xfrm>
            <a:off x="7197969" y="2555575"/>
            <a:ext cx="8616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/>
              <a:t>حمد   </a:t>
            </a:r>
            <a:endParaRPr lang="ar-SA" dirty="0"/>
          </a:p>
        </p:txBody>
      </p:sp>
      <p:sp>
        <p:nvSpPr>
          <p:cNvPr id="13" name="وسيلة شرح بيضاوية 12"/>
          <p:cNvSpPr/>
          <p:nvPr/>
        </p:nvSpPr>
        <p:spPr>
          <a:xfrm>
            <a:off x="908538" y="2664068"/>
            <a:ext cx="1090246" cy="521677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ربع نص 13"/>
          <p:cNvSpPr txBox="1"/>
          <p:nvPr/>
        </p:nvSpPr>
        <p:spPr>
          <a:xfrm>
            <a:off x="1137138" y="2722629"/>
            <a:ext cx="8616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/>
              <a:t>خليفة</a:t>
            </a:r>
            <a:r>
              <a:rPr lang="ar-SA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593280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1387</TotalTime>
  <Words>495</Words>
  <Application>Microsoft Office PowerPoint</Application>
  <PresentationFormat>On-screen Show (4:3)</PresentationFormat>
  <Paragraphs>48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Sakkal Majalla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JUMAH SHUAIB MUSTAFA</cp:lastModifiedBy>
  <cp:revision>158</cp:revision>
  <dcterms:created xsi:type="dcterms:W3CDTF">2020-07-08T13:29:35Z</dcterms:created>
  <dcterms:modified xsi:type="dcterms:W3CDTF">2020-08-23T13:33:18Z</dcterms:modified>
</cp:coreProperties>
</file>