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1"/>
  </p:notesMasterIdLst>
  <p:sldIdLst>
    <p:sldId id="257" r:id="rId5"/>
    <p:sldId id="264" r:id="rId6"/>
    <p:sldId id="282" r:id="rId7"/>
    <p:sldId id="283" r:id="rId8"/>
    <p:sldId id="284"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94249" autoAdjust="0"/>
  </p:normalViewPr>
  <p:slideViewPr>
    <p:cSldViewPr snapToGrid="0">
      <p:cViewPr varScale="1">
        <p:scale>
          <a:sx n="115" d="100"/>
          <a:sy n="115" d="100"/>
        </p:scale>
        <p:origin x="552" y="108"/>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23 August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23 August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23 August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23 August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9R0w2bS5I"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87486111"/>
              </p:ext>
            </p:extLst>
          </p:nvPr>
        </p:nvGraphicFramePr>
        <p:xfrm>
          <a:off x="175270" y="224444"/>
          <a:ext cx="11950910" cy="642073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319979">
                  <a:extLst>
                    <a:ext uri="{9D8B030D-6E8A-4147-A177-3AD203B41FA5}">
                      <a16:colId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a:t>
                      </a: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أ.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حمضه</a:t>
                      </a:r>
                      <a:r>
                        <a:rPr lang="ar-AE" sz="1200" b="1" baseline="0" dirty="0">
                          <a:latin typeface="Sakkal Majalla" panose="02000000000000000000" pitchFamily="2" charset="-78"/>
                          <a:cs typeface="Sakkal Majalla" panose="02000000000000000000" pitchFamily="2" charset="-78"/>
                        </a:rPr>
                        <a:t> صالح الكربي ، صالحة صالح الكربي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000" b="1" i="0" u="none" strike="noStrike" kern="1200" cap="none" spc="0" normalizeH="0" baseline="0" noProof="0" dirty="0">
                          <a:ln>
                            <a:noFill/>
                          </a:ln>
                          <a:solidFill>
                            <a:prstClr val="black"/>
                          </a:solidFill>
                          <a:effectLst/>
                          <a:uLnTx/>
                          <a:uFillTx/>
                          <a:latin typeface="+mn-lt"/>
                          <a:ea typeface="+mn-ea"/>
                          <a:cs typeface="+mn-cs"/>
                        </a:rPr>
                        <a:t>تقليد الطالب الأشارة باليد ( التلويح</a:t>
                      </a:r>
                      <a:r>
                        <a:rPr kumimoji="0" lang="ar-AE" sz="10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AE" sz="10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000" b="1" i="0" u="none" strike="noStrike" smtClean="0">
                          <a:solidFill>
                            <a:srgbClr val="FF0000"/>
                          </a:solidFill>
                          <a:effectLst/>
                          <a:latin typeface="Sakkal Majalla" panose="02000000000000000000" pitchFamily="2" charset="-78"/>
                          <a:cs typeface="Sakkal Majalla" panose="02000000000000000000" pitchFamily="2" charset="-78"/>
                        </a:rPr>
                        <a:t>1310</a:t>
                      </a:r>
                      <a:r>
                        <a:rPr lang="ar-AE" sz="10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000" b="1" i="0" u="none" strike="noStrike" smtClean="0">
                          <a:solidFill>
                            <a:srgbClr val="FF0000"/>
                          </a:solidFill>
                          <a:effectLst/>
                          <a:latin typeface="Sakkal Majalla" panose="02000000000000000000" pitchFamily="2" charset="-78"/>
                          <a:cs typeface="Sakkal Majalla" panose="02000000000000000000" pitchFamily="2" charset="-78"/>
                        </a:rPr>
                        <a:t>  </a:t>
                      </a: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 </a:t>
                      </a:r>
                      <a:r>
                        <a:rPr lang="ar-BH"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7-6</a:t>
                      </a:r>
                      <a:r>
                        <a:rPr lang="ar-AE" sz="1200" b="1" baseline="0" dirty="0">
                          <a:latin typeface="Sakkal Majalla" panose="02000000000000000000" pitchFamily="2" charset="-78"/>
                          <a:cs typeface="Sakkal Majalla" panose="02000000000000000000" pitchFamily="2" charset="-78"/>
                        </a:rPr>
                        <a:t> </a:t>
                      </a:r>
                      <a:r>
                        <a:rPr lang="ar-SA" sz="1200" b="1" dirty="0">
                          <a:latin typeface="Sakkal Majalla" panose="02000000000000000000" pitchFamily="2" charset="-78"/>
                          <a:cs typeface="Sakkal Majalla" panose="02000000000000000000" pitchFamily="2" charset="-78"/>
                        </a:rPr>
                        <a:t>سنوات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متوسطة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في البيت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أنا هند و هذا أبي يعمل باستمرار لأجلنا. عندما يعود من العمل يسلم علينا ويقول السلام عليكم ونرد عليه وعليكم السلام ولكن عندما يكون أخي الصغير موجود يلوح له أبي بيده. وأخي يضحك ثم يلوح بيده مقلدا بابا. أبي يحبنا كثيرا و يحب اللعب معنا و يحضر لنا الهدايا. وفي المساء عندما يخرج أبي يقول لنا مع السلامة ملوحا بيده . أنا وأمي نلوح له و نقول مع السلامة وأخي الصغير يقلد أبي ويلوح له .</a:t>
                      </a:r>
                      <a:endParaRPr kumimoji="0" lang="ar-AE" sz="1100" b="0" i="0" u="sng" strike="noStrike" kern="1200" cap="none" spc="0" normalizeH="0" baseline="0" noProof="0" dirty="0">
                        <a:ln>
                          <a:noFill/>
                        </a:ln>
                        <a:solidFill>
                          <a:prstClr val="black"/>
                        </a:solidFill>
                        <a:effectLst/>
                        <a:uLnTx/>
                        <a:uFillTx/>
                        <a:latin typeface="+mn-lt"/>
                        <a:ea typeface="+mn-ea"/>
                        <a:cs typeface="+mn-cs"/>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BH" sz="1200" b="1" baseline="0" dirty="0">
                        <a:latin typeface="Sakkal Majalla" panose="02000000000000000000" pitchFamily="2" charset="-78"/>
                        <a:cs typeface="Sakkal Majalla" panose="02000000000000000000" pitchFamily="2" charset="-78"/>
                      </a:endParaRPr>
                    </a:p>
                    <a:p>
                      <a:pPr algn="r" rtl="1"/>
                      <a:endParaRPr lang="ar-BH" sz="1200" b="1" baseline="0" dirty="0">
                        <a:latin typeface="Sakkal Majalla" panose="02000000000000000000" pitchFamily="2" charset="-78"/>
                        <a:cs typeface="Sakkal Majalla" panose="02000000000000000000" pitchFamily="2" charset="-78"/>
                      </a:endParaRPr>
                    </a:p>
                    <a:p>
                      <a:pPr algn="r" rtl="1"/>
                      <a:r>
                        <a:rPr lang="ar-BH" sz="1200" b="1" baseline="0" dirty="0">
                          <a:latin typeface="Sakkal Majalla" panose="02000000000000000000" pitchFamily="2" charset="-78"/>
                          <a:cs typeface="Sakkal Majalla" panose="02000000000000000000" pitchFamily="2" charset="-78"/>
                        </a:rPr>
                        <a:t>مشاهدة فيديو  تعليمي  (</a:t>
                      </a:r>
                      <a:r>
                        <a:rPr lang="en-US" sz="1200" dirty="0">
                          <a:hlinkClick r:id="rId3"/>
                        </a:rPr>
                        <a:t>https://www.youtube.com/watch?v=7-9R0w2bS5I</a:t>
                      </a:r>
                      <a:r>
                        <a:rPr lang="ar-AE" sz="1200" dirty="0"/>
                        <a:t>)</a:t>
                      </a:r>
                      <a:endParaRPr lang="ar-AE" sz="1200" b="1" baseline="0" dirty="0">
                        <a:latin typeface="Sakkal Majalla" panose="02000000000000000000" pitchFamily="2" charset="-78"/>
                        <a:cs typeface="Sakkal Majalla" panose="02000000000000000000" pitchFamily="2" charset="-78"/>
                      </a:endParaRPr>
                    </a:p>
                    <a:p>
                      <a:pPr algn="r" rtl="1"/>
                      <a:endParaRPr lang="ar-AE" sz="1200" b="1" u="sng" baseline="0" dirty="0">
                        <a:solidFill>
                          <a:srgbClr val="FF0000"/>
                        </a:solidFill>
                        <a:latin typeface="Sakkal Majalla" panose="02000000000000000000" pitchFamily="2" charset="-78"/>
                        <a:cs typeface="Sakkal Majalla" panose="02000000000000000000" pitchFamily="2" charset="-78"/>
                      </a:endParaRPr>
                    </a:p>
                    <a:p>
                      <a:pPr algn="r" rtl="1"/>
                      <a:r>
                        <a:rPr lang="ar-AE" sz="1400" b="1" u="sng" baseline="0" dirty="0">
                          <a:solidFill>
                            <a:srgbClr val="FF0000"/>
                          </a:solidFill>
                          <a:latin typeface="Sakkal Majalla" panose="02000000000000000000" pitchFamily="2" charset="-78"/>
                          <a:cs typeface="Sakkal Majalla" panose="02000000000000000000" pitchFamily="2" charset="-78"/>
                        </a:rPr>
                        <a:t>الأنشطة الصفية: </a:t>
                      </a:r>
                      <a:endParaRPr lang="en-US" sz="1400" b="1" u="sng" baseline="0" dirty="0">
                        <a:solidFill>
                          <a:srgbClr val="FF0000"/>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يطلب  المعلم من الطلاب اختار الصورة التي تعبر عن التلويح . </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يطلب  المعلم من الطلاب تلوين او رسم شخص يلوح .</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يعطي  المعلم الطلاب  صلصال ( معجون ) شكل اليد  . </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يوفر المعلم للطلاب لوحة كبيرة فارغة و يهز معها الألوان القابلة للغسل و يطلب منهم وضع أيديهم في طبق الألوان من ثم طبعها في اللوحة .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23 August 2020</a:t>
            </a:fld>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1</a:t>
            </a:fld>
            <a:endParaRPr lang="en-GB"/>
          </a:p>
        </p:txBody>
      </p:sp>
    </p:spTree>
    <p:extLst>
      <p:ext uri="{BB962C8B-B14F-4D97-AF65-F5344CB8AC3E}">
        <p14:creationId xmlns:p14="http://schemas.microsoft.com/office/powerpoint/2010/main" val="87381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56473378"/>
              </p:ext>
            </p:extLst>
          </p:nvPr>
        </p:nvGraphicFramePr>
        <p:xfrm>
          <a:off x="0" y="-33604"/>
          <a:ext cx="12192000" cy="6196707"/>
        </p:xfrm>
        <a:graphic>
          <a:graphicData uri="http://schemas.openxmlformats.org/drawingml/2006/table">
            <a:tbl>
              <a:tblPr firstRow="1" bandRow="1">
                <a:tableStyleId>{5940675A-B579-460E-94D1-54222C63F5DA}</a:tableStyleId>
              </a:tblPr>
              <a:tblGrid>
                <a:gridCol w="11189484">
                  <a:extLst>
                    <a:ext uri="{9D8B030D-6E8A-4147-A177-3AD203B41FA5}">
                      <a16:colId xmlns:a16="http://schemas.microsoft.com/office/drawing/2014/main" val="20000"/>
                    </a:ext>
                  </a:extLst>
                </a:gridCol>
                <a:gridCol w="1002516">
                  <a:extLst>
                    <a:ext uri="{9D8B030D-6E8A-4147-A177-3AD203B41FA5}">
                      <a16:colId xmlns:a16="http://schemas.microsoft.com/office/drawing/2014/main" val="20001"/>
                    </a:ext>
                  </a:extLst>
                </a:gridCol>
              </a:tblGrid>
              <a:tr h="3667943">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الهدف الرئيسي </a:t>
                      </a:r>
                      <a:r>
                        <a:rPr lang="ar-BH" sz="1200" b="1" u="none" baseline="0" dirty="0">
                          <a:solidFill>
                            <a:schemeClr val="tx1"/>
                          </a:solidFill>
                          <a:latin typeface="Sakkal Majalla" panose="02000000000000000000" pitchFamily="2" charset="-78"/>
                          <a:cs typeface="Sakkal Majalla" panose="02000000000000000000" pitchFamily="2" charset="-78"/>
                        </a:rPr>
                        <a:t>: </a:t>
                      </a:r>
                    </a:p>
                    <a:p>
                      <a:pPr marL="171450" marR="0" lvl="0" indent="-1714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AE" sz="1200" b="1" u="none" baseline="0" dirty="0">
                          <a:solidFill>
                            <a:schemeClr val="tx1"/>
                          </a:solidFill>
                          <a:latin typeface="Sakkal Majalla" panose="02000000000000000000" pitchFamily="2" charset="-78"/>
                          <a:cs typeface="Sakkal Majalla" panose="02000000000000000000" pitchFamily="2" charset="-78"/>
                        </a:rPr>
                        <a:t> </a:t>
                      </a:r>
                      <a:r>
                        <a:rPr lang="ar-AE" sz="1200" b="1" u="none" kern="1200" baseline="0" noProof="0" dirty="0">
                          <a:solidFill>
                            <a:schemeClr val="tx1"/>
                          </a:solidFill>
                          <a:latin typeface="Sakkal Majalla" panose="02000000000000000000" pitchFamily="2" charset="-78"/>
                          <a:ea typeface="+mn-ea"/>
                          <a:cs typeface="Sakkal Majalla" panose="02000000000000000000" pitchFamily="2" charset="-78"/>
                        </a:rPr>
                        <a:t>تقليد الطالب الأشارة باليد ( التلويح)</a:t>
                      </a:r>
                    </a:p>
                    <a:p>
                      <a:pPr marL="171450" marR="0" indent="-1714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زيادة عدد المفردات اللغوية</a:t>
                      </a:r>
                    </a:p>
                    <a:p>
                      <a:pPr marL="171450" marR="0" indent="-1714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 تنمية مهارة الحوار</a:t>
                      </a:r>
                    </a:p>
                    <a:p>
                      <a:pPr marL="171450" marR="0" indent="-1714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     </a:t>
                      </a:r>
                      <a:endParaRPr lang="ar-BH"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171450" indent="-171450" algn="r" rtl="1">
                        <a:buFont typeface="Arial" panose="020B0604020202020204" pitchFamily="34" charset="0"/>
                        <a:buChar char="•"/>
                      </a:pPr>
                      <a:endParaRPr lang="ar-BH" sz="1200" b="1" u="none" baseline="0" dirty="0">
                        <a:solidFill>
                          <a:schemeClr val="tx1"/>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AE" sz="1200" b="1" u="none" baseline="0" dirty="0">
                        <a:solidFill>
                          <a:schemeClr val="tx1"/>
                        </a:solidFill>
                        <a:latin typeface="Sakkal Majalla" panose="02000000000000000000" pitchFamily="2" charset="-78"/>
                        <a:cs typeface="Sakkal Majalla" panose="02000000000000000000" pitchFamily="2" charset="-78"/>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prstClr val="black"/>
                        </a:solidFill>
                        <a:effectLst/>
                        <a:uLnTx/>
                        <a:uFillTx/>
                        <a:latin typeface="+mn-lt"/>
                        <a:cs typeface="+mn-cs"/>
                      </a:endParaRP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prstClr val="black"/>
                          </a:solidFill>
                          <a:effectLst/>
                          <a:uLnTx/>
                          <a:uFillTx/>
                          <a:latin typeface="+mn-lt"/>
                          <a:cs typeface="+mn-cs"/>
                        </a:rPr>
                        <a:t>1- </a:t>
                      </a:r>
                      <a:r>
                        <a:rPr kumimoji="0" lang="ar-AE" sz="1200" b="1" i="0" u="none" strike="noStrike" kern="1200" cap="none" spc="0" normalizeH="0" baseline="0" noProof="0" dirty="0">
                          <a:ln>
                            <a:noFill/>
                          </a:ln>
                          <a:solidFill>
                            <a:schemeClr val="tx1"/>
                          </a:solidFill>
                          <a:effectLst/>
                          <a:uLnTx/>
                          <a:uFillTx/>
                          <a:latin typeface="+mn-lt"/>
                          <a:ea typeface="+mn-ea"/>
                          <a:cs typeface="+mn-cs"/>
                        </a:rPr>
                        <a:t>قراءة الدرس بطريقة معبرة للطلبة عدة مرات مع الإشارة إلى الصور في كتاب الطالب.</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2- تشغيل الفيديو الخاص بالدرس.</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3- تنفيذ التمارين والأنشطة الصفية على كتاب الطالب وأوراق العمل.</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4- يبتكر المعلم أنشطة خاصة بالدرس </a:t>
                      </a:r>
                    </a:p>
                    <a:p>
                      <a:pPr marL="228600" indent="-228600" algn="r" rtl="1">
                        <a:buFont typeface="+mj-lt"/>
                        <a:buAutoNum type="arabicPeriod"/>
                      </a:pPr>
                      <a:endParaRPr kumimoji="0" lang="ar-BH" sz="1200" b="1" i="0" u="none" strike="noStrike" kern="1200" cap="none" spc="0" normalizeH="0" baseline="0" dirty="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1" u="none" baseline="0" dirty="0">
                          <a:solidFill>
                            <a:srgbClr val="FF0000"/>
                          </a:solidFill>
                          <a:latin typeface="Sakkal Majalla" panose="02000000000000000000" pitchFamily="2" charset="-78"/>
                          <a:cs typeface="Sakkal Majalla" panose="02000000000000000000" pitchFamily="2" charset="-78"/>
                        </a:rPr>
                        <a:t>النشاط ال</a:t>
                      </a:r>
                      <a:r>
                        <a:rPr lang="ar-BH" sz="1200" b="1" u="none" baseline="0" dirty="0">
                          <a:solidFill>
                            <a:srgbClr val="FF0000"/>
                          </a:solidFill>
                          <a:latin typeface="Sakkal Majalla" panose="02000000000000000000" pitchFamily="2" charset="-78"/>
                          <a:cs typeface="Sakkal Majalla" panose="02000000000000000000" pitchFamily="2" charset="-78"/>
                        </a:rPr>
                        <a:t>رياضي </a:t>
                      </a:r>
                      <a:r>
                        <a:rPr lang="ar-AE" sz="1200" b="1" u="none" baseline="0" dirty="0">
                          <a:solidFill>
                            <a:srgbClr val="FF0000"/>
                          </a:solidFill>
                          <a:latin typeface="Sakkal Majalla" panose="02000000000000000000" pitchFamily="2" charset="-78"/>
                          <a:cs typeface="Sakkal Majalla" panose="02000000000000000000" pitchFamily="2" charset="-78"/>
                        </a:rPr>
                        <a:t>: </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يلعب المعلم مع الطلاب لعبة الكراسي و الخاسر في اللعبة يلوون له و يقولون له مع السلامة . </a:t>
                      </a: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الفني: </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t>أن يجعل الطلاب يرسمون شخص يلوح بيده . </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chemeClr val="tx1"/>
                          </a:solidFill>
                          <a:effectLst/>
                          <a:uLnTx/>
                          <a:uFillTx/>
                          <a:latin typeface="+mn-lt"/>
                          <a:ea typeface="+mn-ea"/>
                          <a:cs typeface="+mn-cs"/>
                        </a:rPr>
                        <a:t>يغني  المعلم مع الطلاب انشودة ( سلمى يا سلامة ) .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1952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على الاهل مناداة الطالب باسمه و يشترط الاجابه بنعم أو يقوم الطالب باللعب مع أخوته وينادي باسمائهم بشكل عشوائي ويجيبون بنعم.</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186126">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الأيباد و تتضمن:</a:t>
                      </a:r>
                    </a:p>
                    <a:p>
                      <a:pPr algn="r" rtl="1"/>
                      <a:r>
                        <a:rPr lang="ar-AE" sz="1200" b="1" baseline="0" dirty="0">
                          <a:latin typeface="Sakkal Majalla" panose="02000000000000000000" pitchFamily="2" charset="-78"/>
                          <a:cs typeface="Sakkal Majalla" panose="02000000000000000000" pitchFamily="2" charset="-78"/>
                        </a:rPr>
                        <a:t>تطبيق الذكي </a:t>
                      </a:r>
                      <a:r>
                        <a:rPr lang="ar-AE" sz="1200" b="1" baseline="0" dirty="0" smtClean="0">
                          <a:latin typeface="Sakkal Majalla" panose="02000000000000000000" pitchFamily="2" charset="-78"/>
                          <a:cs typeface="Sakkal Majalla" panose="02000000000000000000" pitchFamily="2" charset="-78"/>
                        </a:rPr>
                        <a:t>«الاحتياجات اليومية«</a:t>
                      </a:r>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تطبيق الذكي «</a:t>
                      </a:r>
                      <a:r>
                        <a:rPr lang="ar-AE" sz="1200" b="1" baseline="0" dirty="0" smtClean="0">
                          <a:latin typeface="Sakkal Majalla" panose="02000000000000000000" pitchFamily="2" charset="-78"/>
                          <a:cs typeface="Sakkal Majalla" panose="02000000000000000000" pitchFamily="2" charset="-78"/>
                        </a:rPr>
                        <a:t>استيديو الطفل» </a:t>
                      </a:r>
                      <a:endParaRPr lang="ar-AE"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4201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AE" sz="1200" b="1" baseline="0" dirty="0">
                          <a:solidFill>
                            <a:schemeClr val="tx1"/>
                          </a:solidFill>
                          <a:latin typeface="Sakkal Majalla" panose="02000000000000000000" pitchFamily="2" charset="-78"/>
                          <a:cs typeface="Sakkal Majalla" panose="02000000000000000000" pitchFamily="2" charset="-78"/>
                        </a:rPr>
                        <a:t>متوسط: أن ينظر الى المتحدث                                                                                                                   جيد: يدرك ويلتفت إلى المتحدث                                                                                                                            مرتفع: يدرك ويقلد  المتحدث</a:t>
                      </a:r>
                    </a:p>
                    <a:p>
                      <a:pPr marL="0" marR="0" indent="0" algn="r" defTabSz="914400" rtl="1" eaLnBrk="1" fontAlgn="auto" latinLnBrk="0" hangingPunct="1">
                        <a:lnSpc>
                          <a:spcPct val="100000"/>
                        </a:lnSpc>
                        <a:spcBef>
                          <a:spcPts val="0"/>
                        </a:spcBef>
                        <a:spcAft>
                          <a:spcPts val="0"/>
                        </a:spcAft>
                        <a:buClrTx/>
                        <a:buSzTx/>
                        <a:buFontTx/>
                        <a:buNone/>
                        <a:tabLst/>
                        <a:defRPr/>
                      </a:pPr>
                      <a:endParaRPr lang="ar-AE" sz="1200" b="1" baseline="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23 August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2</a:t>
            </a:fld>
            <a:endParaRPr lang="en-GB"/>
          </a:p>
        </p:txBody>
      </p:sp>
    </p:spTree>
    <p:extLst>
      <p:ext uri="{BB962C8B-B14F-4D97-AF65-F5344CB8AC3E}">
        <p14:creationId xmlns:p14="http://schemas.microsoft.com/office/powerpoint/2010/main" val="274780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011839" y="228284"/>
            <a:ext cx="5669557" cy="602988"/>
          </a:xfrm>
        </p:spPr>
        <p:txBody>
          <a:bodyPr>
            <a:normAutofit fontScale="90000"/>
          </a:bodyPr>
          <a:lstStyle/>
          <a:p>
            <a:pPr lvl="0" algn="ctr" rtl="1"/>
            <a:r>
              <a:rPr lang="ar-AE" dirty="0"/>
              <a:t>1- يطلب  المعلم من الطلاب اختار الصورة التي تعبر عن التلويح . </a:t>
            </a:r>
            <a:br>
              <a:rPr lang="ar-AE" dirty="0"/>
            </a:br>
            <a:endParaRPr lang="ar-AE"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4A41E018-BA7D-4F6D-8858-3A8D082A3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92" y="2225006"/>
            <a:ext cx="2071676" cy="3031720"/>
          </a:xfrm>
          <a:prstGeom prst="rect">
            <a:avLst/>
          </a:prstGeom>
        </p:spPr>
      </p:pic>
      <p:pic>
        <p:nvPicPr>
          <p:cNvPr id="2050" name="Picture 2" descr="Stir Frying">
            <a:extLst>
              <a:ext uri="{FF2B5EF4-FFF2-40B4-BE49-F238E27FC236}">
                <a16:creationId xmlns:a16="http://schemas.microsoft.com/office/drawing/2014/main" id="{75191D75-8D14-4FF3-9DDE-65C3090A0E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373" y="2225005"/>
            <a:ext cx="2993188" cy="2767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y Oksmith - Gaming Clipart - Png Download (759x799), Png Download">
            <a:extLst>
              <a:ext uri="{FF2B5EF4-FFF2-40B4-BE49-F238E27FC236}">
                <a16:creationId xmlns:a16="http://schemas.microsoft.com/office/drawing/2014/main" id="{B9AA413B-079D-4AF1-8D60-E206C68CBD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867" y="2225005"/>
            <a:ext cx="2880134" cy="30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2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113" y="180782"/>
            <a:ext cx="3968496" cy="832104"/>
          </a:xfrm>
        </p:spPr>
        <p:txBody>
          <a:bodyPr>
            <a:normAutofit fontScale="90000"/>
          </a:bodyPr>
          <a:lstStyle/>
          <a:p>
            <a:pPr algn="ctr"/>
            <a:r>
              <a:rPr lang="ar-AE" dirty="0"/>
              <a:t>2- يطلب  المعلم من الطلاب تلوين او رسم شخص يلوح .</a:t>
            </a:r>
            <a:br>
              <a:rPr lang="ar-AE" dirty="0"/>
            </a:b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1026" name="Picture 2" descr="Simple Black And White Boy Wave Cartoon Royalty Free Cliparts ...">
            <a:extLst>
              <a:ext uri="{FF2B5EF4-FFF2-40B4-BE49-F238E27FC236}">
                <a16:creationId xmlns:a16="http://schemas.microsoft.com/office/drawing/2014/main" id="{53C19FC3-FCB7-4E88-A844-49C48F725D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3063" y="1315452"/>
            <a:ext cx="4684295" cy="468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0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488" y="584405"/>
            <a:ext cx="5907064" cy="832104"/>
          </a:xfrm>
        </p:spPr>
        <p:txBody>
          <a:bodyPr>
            <a:normAutofit/>
          </a:bodyPr>
          <a:lstStyle/>
          <a:p>
            <a:pPr lvl="0" algn="ctr" defTabSz="685800" rtl="1">
              <a:defRPr/>
            </a:pPr>
            <a:r>
              <a:rPr lang="ar-AE" dirty="0"/>
              <a:t>3- يعطي  المعلم الطلاب  صلصال ( معجون ) شكل اليد . </a:t>
            </a:r>
          </a:p>
        </p:txBody>
      </p:sp>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pic>
        <p:nvPicPr>
          <p:cNvPr id="3074" name="Picture 2" descr="معجون اللّعب 200غ عدد 12 من ماركة فيبر-كاسل">
            <a:extLst>
              <a:ext uri="{FF2B5EF4-FFF2-40B4-BE49-F238E27FC236}">
                <a16:creationId xmlns:a16="http://schemas.microsoft.com/office/drawing/2014/main" id="{C7435AAE-36B3-44E4-9039-8B463DE151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6" t="36023" r="5941" b="8522"/>
          <a:stretch/>
        </p:blipFill>
        <p:spPr bwMode="auto">
          <a:xfrm>
            <a:off x="1443789" y="2387623"/>
            <a:ext cx="5152535" cy="31453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nd Outline 2 Hands Template Clipart - Hand Clipart Black ...">
            <a:extLst>
              <a:ext uri="{FF2B5EF4-FFF2-40B4-BE49-F238E27FC236}">
                <a16:creationId xmlns:a16="http://schemas.microsoft.com/office/drawing/2014/main" id="{096CB729-08CE-42FD-B22B-082D3E7FEE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09" t="4445" r="17424" b="5030"/>
          <a:stretch/>
        </p:blipFill>
        <p:spPr bwMode="auto">
          <a:xfrm>
            <a:off x="7218949" y="2121798"/>
            <a:ext cx="3064166" cy="3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431" y="442201"/>
            <a:ext cx="6689558" cy="832104"/>
          </a:xfrm>
        </p:spPr>
        <p:txBody>
          <a:bodyPr>
            <a:normAutofit fontScale="90000"/>
          </a:bodyPr>
          <a:lstStyle/>
          <a:p>
            <a:pPr algn="ctr"/>
            <a:r>
              <a:rPr lang="ar-AE" dirty="0"/>
              <a:t> 4- يوفر المعلم للطلاب لوحة كبيرة فارغة و يهز معها الألوان القابلة للغسل و يطلب منهم وضع أيديهم في طبق الألوان من ثم طبعها في اللوحة .  </a:t>
            </a:r>
            <a:br>
              <a:rPr lang="ar-AE" dirty="0"/>
            </a:b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5122" name="Picture 2" descr="Children Hand Print - ClipArt Best | Hand clipart, Rainbow order ...">
            <a:extLst>
              <a:ext uri="{FF2B5EF4-FFF2-40B4-BE49-F238E27FC236}">
                <a16:creationId xmlns:a16="http://schemas.microsoft.com/office/drawing/2014/main" id="{F9EE3148-B525-4700-8B55-97B6B7CD7C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692" r="5030" b="4094"/>
          <a:stretch/>
        </p:blipFill>
        <p:spPr bwMode="auto">
          <a:xfrm>
            <a:off x="3697705" y="1486357"/>
            <a:ext cx="4796590" cy="492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269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http://purl.org/dc/terms/"/>
    <ds:schemaRef ds:uri="http://schemas.openxmlformats.org/package/2006/metadata/core-properties"/>
    <ds:schemaRef ds:uri="http://purl.org/dc/dcmitype/"/>
    <ds:schemaRef ds:uri="http://schemas.microsoft.com/office/infopath/2007/PartnerControls"/>
    <ds:schemaRef ds:uri="c1803469-1359-4921-b8b2-4aa11e6de6e4"/>
    <ds:schemaRef ds:uri="http://purl.org/dc/elements/1.1/"/>
    <ds:schemaRef ds:uri="http://schemas.microsoft.com/office/2006/metadata/properties"/>
    <ds:schemaRef ds:uri="0860e916-1933-4f54-bf75-902e7a9d18bb"/>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948</TotalTime>
  <Words>446</Words>
  <Application>Microsoft Office PowerPoint</Application>
  <PresentationFormat>Widescreen</PresentationFormat>
  <Paragraphs>68</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Sakkal Majalla</vt:lpstr>
      <vt:lpstr>Times New Roman</vt:lpstr>
      <vt:lpstr>1_Office Theme</vt:lpstr>
      <vt:lpstr>PowerPoint Presentation</vt:lpstr>
      <vt:lpstr>PowerPoint Presentation</vt:lpstr>
      <vt:lpstr>1- يطلب  المعلم من الطلاب اختار الصورة التي تعبر عن التلويح .  </vt:lpstr>
      <vt:lpstr>2- يطلب  المعلم من الطلاب تلوين او رسم شخص يلوح . </vt:lpstr>
      <vt:lpstr>3- يعطي  المعلم الطلاب  صلصال ( معجون ) شكل اليد . </vt:lpstr>
      <vt:lpstr> 4- يوفر المعلم للطلاب لوحة كبيرة فارغة و يهز معها الألوان القابلة للغسل و يطلب منهم وضع أيديهم في طبق الألوان من ثم طبعها في اللوحة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98</cp:revision>
  <dcterms:created xsi:type="dcterms:W3CDTF">2020-07-26T19:33:45Z</dcterms:created>
  <dcterms:modified xsi:type="dcterms:W3CDTF">2020-08-23T13:34:15Z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