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1"/>
  </p:notesMasterIdLst>
  <p:sldIdLst>
    <p:sldId id="281" r:id="rId5"/>
    <p:sldId id="258" r:id="rId6"/>
    <p:sldId id="282" r:id="rId7"/>
    <p:sldId id="287" r:id="rId8"/>
    <p:sldId id="286" r:id="rId9"/>
    <p:sldId id="285" r:id="rId10"/>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F89FFC7E-1B41-4732-9AF1-DC57CC5BAB0E}" type="datetimeFigureOut">
              <a:rPr lang="en-US" smtClean="0"/>
              <a:t>8/23/2020</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6D10BAD5-FF58-4A72-BBE6-8F78A86402B2}" type="slidenum">
              <a:rPr lang="en-US" smtClean="0"/>
              <a:t>‹#›</a:t>
            </a:fld>
            <a:endParaRPr lang="en-US"/>
          </a:p>
        </p:txBody>
      </p:sp>
    </p:spTree>
    <p:extLst>
      <p:ext uri="{BB962C8B-B14F-4D97-AF65-F5344CB8AC3E}">
        <p14:creationId xmlns:p14="http://schemas.microsoft.com/office/powerpoint/2010/main" val="1238081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770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7458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0BAD5-FF58-4A72-BBE6-8F78A86402B2}" type="slidenum">
              <a:rPr lang="en-US" smtClean="0"/>
              <a:t>6</a:t>
            </a:fld>
            <a:endParaRPr lang="en-US"/>
          </a:p>
        </p:txBody>
      </p:sp>
    </p:spTree>
    <p:extLst>
      <p:ext uri="{BB962C8B-B14F-4D97-AF65-F5344CB8AC3E}">
        <p14:creationId xmlns:p14="http://schemas.microsoft.com/office/powerpoint/2010/main" val="2121713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988A856-0BDF-4568-86F0-3922840392A4}"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FE7AC-905E-49D1-879D-856763DDB0D7}" type="slidenum">
              <a:rPr lang="en-US" smtClean="0"/>
              <a:t>‹#›</a:t>
            </a:fld>
            <a:endParaRPr lang="en-US"/>
          </a:p>
        </p:txBody>
      </p:sp>
    </p:spTree>
    <p:extLst>
      <p:ext uri="{BB962C8B-B14F-4D97-AF65-F5344CB8AC3E}">
        <p14:creationId xmlns:p14="http://schemas.microsoft.com/office/powerpoint/2010/main" val="2780037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88A856-0BDF-4568-86F0-3922840392A4}"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FE7AC-905E-49D1-879D-856763DDB0D7}" type="slidenum">
              <a:rPr lang="en-US" smtClean="0"/>
              <a:t>‹#›</a:t>
            </a:fld>
            <a:endParaRPr lang="en-US"/>
          </a:p>
        </p:txBody>
      </p:sp>
    </p:spTree>
    <p:extLst>
      <p:ext uri="{BB962C8B-B14F-4D97-AF65-F5344CB8AC3E}">
        <p14:creationId xmlns:p14="http://schemas.microsoft.com/office/powerpoint/2010/main" val="189933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88A856-0BDF-4568-86F0-3922840392A4}"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FE7AC-905E-49D1-879D-856763DDB0D7}" type="slidenum">
              <a:rPr lang="en-US" smtClean="0"/>
              <a:t>‹#›</a:t>
            </a:fld>
            <a:endParaRPr lang="en-US"/>
          </a:p>
        </p:txBody>
      </p:sp>
    </p:spTree>
    <p:extLst>
      <p:ext uri="{BB962C8B-B14F-4D97-AF65-F5344CB8AC3E}">
        <p14:creationId xmlns:p14="http://schemas.microsoft.com/office/powerpoint/2010/main" val="507081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88A856-0BDF-4568-86F0-3922840392A4}"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FE7AC-905E-49D1-879D-856763DDB0D7}" type="slidenum">
              <a:rPr lang="en-US" smtClean="0"/>
              <a:t>‹#›</a:t>
            </a:fld>
            <a:endParaRPr lang="en-US"/>
          </a:p>
        </p:txBody>
      </p:sp>
    </p:spTree>
    <p:extLst>
      <p:ext uri="{BB962C8B-B14F-4D97-AF65-F5344CB8AC3E}">
        <p14:creationId xmlns:p14="http://schemas.microsoft.com/office/powerpoint/2010/main" val="2280851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88A856-0BDF-4568-86F0-3922840392A4}"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FE7AC-905E-49D1-879D-856763DDB0D7}" type="slidenum">
              <a:rPr lang="en-US" smtClean="0"/>
              <a:t>‹#›</a:t>
            </a:fld>
            <a:endParaRPr lang="en-US"/>
          </a:p>
        </p:txBody>
      </p:sp>
    </p:spTree>
    <p:extLst>
      <p:ext uri="{BB962C8B-B14F-4D97-AF65-F5344CB8AC3E}">
        <p14:creationId xmlns:p14="http://schemas.microsoft.com/office/powerpoint/2010/main" val="1023198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88A856-0BDF-4568-86F0-3922840392A4}" type="datetimeFigureOut">
              <a:rPr lang="en-US" smtClean="0"/>
              <a:t>8/23/2020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FE7AC-905E-49D1-879D-856763DDB0D7}" type="slidenum">
              <a:rPr lang="en-US" smtClean="0"/>
              <a:t>‹#›</a:t>
            </a:fld>
            <a:endParaRPr lang="en-US"/>
          </a:p>
        </p:txBody>
      </p:sp>
    </p:spTree>
    <p:extLst>
      <p:ext uri="{BB962C8B-B14F-4D97-AF65-F5344CB8AC3E}">
        <p14:creationId xmlns:p14="http://schemas.microsoft.com/office/powerpoint/2010/main" val="1385608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88A856-0BDF-4568-86F0-3922840392A4}" type="datetimeFigureOut">
              <a:rPr lang="en-US" smtClean="0"/>
              <a:t>8/23/2020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6FE7AC-905E-49D1-879D-856763DDB0D7}" type="slidenum">
              <a:rPr lang="en-US" smtClean="0"/>
              <a:t>‹#›</a:t>
            </a:fld>
            <a:endParaRPr lang="en-US"/>
          </a:p>
        </p:txBody>
      </p:sp>
    </p:spTree>
    <p:extLst>
      <p:ext uri="{BB962C8B-B14F-4D97-AF65-F5344CB8AC3E}">
        <p14:creationId xmlns:p14="http://schemas.microsoft.com/office/powerpoint/2010/main" val="1799339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88A856-0BDF-4568-86F0-3922840392A4}" type="datetimeFigureOut">
              <a:rPr lang="en-US" smtClean="0"/>
              <a:t>8/23/2020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6FE7AC-905E-49D1-879D-856763DDB0D7}" type="slidenum">
              <a:rPr lang="en-US" smtClean="0"/>
              <a:t>‹#›</a:t>
            </a:fld>
            <a:endParaRPr lang="en-US"/>
          </a:p>
        </p:txBody>
      </p:sp>
    </p:spTree>
    <p:extLst>
      <p:ext uri="{BB962C8B-B14F-4D97-AF65-F5344CB8AC3E}">
        <p14:creationId xmlns:p14="http://schemas.microsoft.com/office/powerpoint/2010/main" val="319044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88A856-0BDF-4568-86F0-3922840392A4}" type="datetimeFigureOut">
              <a:rPr lang="en-US" smtClean="0"/>
              <a:t>8/23/2020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6FE7AC-905E-49D1-879D-856763DDB0D7}" type="slidenum">
              <a:rPr lang="en-US" smtClean="0"/>
              <a:t>‹#›</a:t>
            </a:fld>
            <a:endParaRPr lang="en-US"/>
          </a:p>
        </p:txBody>
      </p:sp>
    </p:spTree>
    <p:extLst>
      <p:ext uri="{BB962C8B-B14F-4D97-AF65-F5344CB8AC3E}">
        <p14:creationId xmlns:p14="http://schemas.microsoft.com/office/powerpoint/2010/main" val="1847102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988A856-0BDF-4568-86F0-3922840392A4}" type="datetimeFigureOut">
              <a:rPr lang="en-US" smtClean="0"/>
              <a:t>8/23/2020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FE7AC-905E-49D1-879D-856763DDB0D7}" type="slidenum">
              <a:rPr lang="en-US" smtClean="0"/>
              <a:t>‹#›</a:t>
            </a:fld>
            <a:endParaRPr lang="en-US"/>
          </a:p>
        </p:txBody>
      </p:sp>
    </p:spTree>
    <p:extLst>
      <p:ext uri="{BB962C8B-B14F-4D97-AF65-F5344CB8AC3E}">
        <p14:creationId xmlns:p14="http://schemas.microsoft.com/office/powerpoint/2010/main" val="413167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988A856-0BDF-4568-86F0-3922840392A4}" type="datetimeFigureOut">
              <a:rPr lang="en-US" smtClean="0"/>
              <a:t>8/23/2020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FE7AC-905E-49D1-879D-856763DDB0D7}" type="slidenum">
              <a:rPr lang="en-US" smtClean="0"/>
              <a:t>‹#›</a:t>
            </a:fld>
            <a:endParaRPr lang="en-US"/>
          </a:p>
        </p:txBody>
      </p:sp>
    </p:spTree>
    <p:extLst>
      <p:ext uri="{BB962C8B-B14F-4D97-AF65-F5344CB8AC3E}">
        <p14:creationId xmlns:p14="http://schemas.microsoft.com/office/powerpoint/2010/main" val="823341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988A856-0BDF-4568-86F0-3922840392A4}" type="datetimeFigureOut">
              <a:rPr lang="en-US" smtClean="0"/>
              <a:t>8/23/2020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F6FE7AC-905E-49D1-879D-856763DDB0D7}" type="slidenum">
              <a:rPr lang="en-US" smtClean="0"/>
              <a:t>‹#›</a:t>
            </a:fld>
            <a:endParaRPr lang="en-US"/>
          </a:p>
        </p:txBody>
      </p:sp>
    </p:spTree>
    <p:extLst>
      <p:ext uri="{BB962C8B-B14F-4D97-AF65-F5344CB8AC3E}">
        <p14:creationId xmlns:p14="http://schemas.microsoft.com/office/powerpoint/2010/main" val="21542455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s://www.youtube.com/watch?v=tDXBg2--iws"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www.youtube.com/watch?v=tDXBg2--iws"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Picture 130">
            <a:extLst>
              <a:ext uri="{FF2B5EF4-FFF2-40B4-BE49-F238E27FC236}">
                <a16:creationId xmlns:a16="http://schemas.microsoft.com/office/drawing/2014/main" id="{71641884-0B02-D64F-9E47-168CF16D0FF4}"/>
              </a:ext>
            </a:extLst>
          </p:cNvPr>
          <p:cNvPicPr>
            <a:picLocks noChangeAspect="1"/>
          </p:cNvPicPr>
          <p:nvPr/>
        </p:nvPicPr>
        <p:blipFill>
          <a:blip r:embed="rId3"/>
          <a:stretch>
            <a:fillRect/>
          </a:stretch>
        </p:blipFill>
        <p:spPr>
          <a:xfrm>
            <a:off x="5748540" y="161797"/>
            <a:ext cx="3177187" cy="715248"/>
          </a:xfrm>
          <a:prstGeom prst="rect">
            <a:avLst/>
          </a:prstGeom>
        </p:spPr>
      </p:pic>
      <p:pic>
        <p:nvPicPr>
          <p:cNvPr id="55" name="Picture 54">
            <a:extLst>
              <a:ext uri="{FF2B5EF4-FFF2-40B4-BE49-F238E27FC236}">
                <a16:creationId xmlns:a16="http://schemas.microsoft.com/office/drawing/2014/main" id="{811BFA29-58B3-1A4C-B538-D44BCC939AC7}"/>
              </a:ext>
            </a:extLst>
          </p:cNvPr>
          <p:cNvPicPr>
            <a:picLocks noChangeAspect="1"/>
          </p:cNvPicPr>
          <p:nvPr/>
        </p:nvPicPr>
        <p:blipFill>
          <a:blip r:embed="rId4"/>
          <a:stretch>
            <a:fillRect/>
          </a:stretch>
        </p:blipFill>
        <p:spPr>
          <a:xfrm>
            <a:off x="0" y="6234631"/>
            <a:ext cx="9144000" cy="16217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106966885"/>
              </p:ext>
            </p:extLst>
          </p:nvPr>
        </p:nvGraphicFramePr>
        <p:xfrm>
          <a:off x="249744" y="1256926"/>
          <a:ext cx="8716450" cy="4997196"/>
        </p:xfrm>
        <a:graphic>
          <a:graphicData uri="http://schemas.openxmlformats.org/drawingml/2006/table">
            <a:tbl>
              <a:tblPr firstRow="1" bandRow="1"/>
              <a:tblGrid>
                <a:gridCol w="2389547">
                  <a:extLst>
                    <a:ext uri="{9D8B030D-6E8A-4147-A177-3AD203B41FA5}">
                      <a16:colId xmlns:a16="http://schemas.microsoft.com/office/drawing/2014/main" val="20000"/>
                    </a:ext>
                  </a:extLst>
                </a:gridCol>
                <a:gridCol w="3453792">
                  <a:extLst>
                    <a:ext uri="{9D8B030D-6E8A-4147-A177-3AD203B41FA5}">
                      <a16:colId xmlns:a16="http://schemas.microsoft.com/office/drawing/2014/main" val="2032493190"/>
                    </a:ext>
                  </a:extLst>
                </a:gridCol>
                <a:gridCol w="2176943">
                  <a:extLst>
                    <a:ext uri="{9D8B030D-6E8A-4147-A177-3AD203B41FA5}">
                      <a16:colId xmlns:a16="http://schemas.microsoft.com/office/drawing/2014/main" val="4078435238"/>
                    </a:ext>
                  </a:extLst>
                </a:gridCol>
                <a:gridCol w="696168">
                  <a:extLst>
                    <a:ext uri="{9D8B030D-6E8A-4147-A177-3AD203B41FA5}">
                      <a16:colId xmlns:a16="http://schemas.microsoft.com/office/drawing/2014/main" val="20001"/>
                    </a:ext>
                  </a:extLst>
                </a:gridCol>
              </a:tblGrid>
              <a:tr h="377190">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المراجعة: أ. عشبه الغفلي</a:t>
                      </a:r>
                      <a:endParaRPr lang="en-US" sz="1400" b="1" dirty="0">
                        <a:latin typeface="Sakkal Majalla" panose="02000000000000000000" pitchFamily="2" charset="-78"/>
                        <a:cs typeface="Sakkal Majalla" panose="02000000000000000000" pitchFamily="2" charset="-78"/>
                      </a:endParaRPr>
                    </a:p>
                  </a:txBody>
                  <a:tcPr marL="68580" marR="68580" marT="34290" marB="3429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الإعداد : أ. حمضه</a:t>
                      </a:r>
                      <a:r>
                        <a:rPr lang="ar-AE" sz="1400" b="1" baseline="0" dirty="0">
                          <a:latin typeface="Sakkal Majalla" panose="02000000000000000000" pitchFamily="2" charset="-78"/>
                          <a:cs typeface="Sakkal Majalla" panose="02000000000000000000" pitchFamily="2" charset="-78"/>
                        </a:rPr>
                        <a:t> صالح الكربي / أ. صالحة صالح الكربي </a:t>
                      </a:r>
                      <a:endParaRPr lang="en-US" sz="1400" b="1" dirty="0">
                        <a:latin typeface="Sakkal Majalla" panose="02000000000000000000" pitchFamily="2" charset="-78"/>
                        <a:cs typeface="Sakkal Majalla" panose="02000000000000000000" pitchFamily="2" charset="-78"/>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AE" sz="1400" b="1" kern="1200" baseline="0" noProof="0" dirty="0">
                          <a:solidFill>
                            <a:schemeClr val="tx1"/>
                          </a:solidFill>
                          <a:latin typeface="Sakkal Majalla" panose="02000000000000000000" pitchFamily="2" charset="-78"/>
                          <a:ea typeface="+mn-ea"/>
                          <a:cs typeface="Sakkal Majalla" panose="02000000000000000000" pitchFamily="2" charset="-78"/>
                        </a:rPr>
                        <a:t>يذكر الطالب إسمه وإسم أبيه وقبيلته </a:t>
                      </a:r>
                      <a:r>
                        <a:rPr lang="ar-AE" sz="1400" b="1" kern="1200" baseline="0" noProof="0" dirty="0" smtClean="0">
                          <a:solidFill>
                            <a:schemeClr val="tx1"/>
                          </a:solidFill>
                          <a:latin typeface="Sakkal Majalla" panose="02000000000000000000" pitchFamily="2" charset="-78"/>
                          <a:ea typeface="+mn-ea"/>
                          <a:cs typeface="Sakkal Majalla" panose="02000000000000000000" pitchFamily="2" charset="-78"/>
                        </a:rPr>
                        <a:t>.</a:t>
                      </a:r>
                      <a:endParaRPr lang="en-US" sz="1400" b="1" kern="1200" baseline="0" noProof="0" dirty="0" smtClean="0">
                        <a:solidFill>
                          <a:schemeClr val="tx1"/>
                        </a:solidFill>
                        <a:latin typeface="Sakkal Majalla" panose="02000000000000000000" pitchFamily="2" charset="-78"/>
                        <a:ea typeface="+mn-ea"/>
                        <a:cs typeface="Sakkal Majalla" panose="02000000000000000000" pitchFamily="2" charset="-78"/>
                      </a:endParaRPr>
                    </a:p>
                    <a:p>
                      <a:pPr marL="0" marR="0" lvl="0" indent="0" algn="r" defTabSz="685800" rtl="1" eaLnBrk="1" fontAlgn="auto" latinLnBrk="0" hangingPunct="1">
                        <a:lnSpc>
                          <a:spcPct val="100000"/>
                        </a:lnSpc>
                        <a:spcBef>
                          <a:spcPts val="0"/>
                        </a:spcBef>
                        <a:spcAft>
                          <a:spcPts val="0"/>
                        </a:spcAft>
                        <a:buClrTx/>
                        <a:buSzTx/>
                        <a:buFontTx/>
                        <a:buNone/>
                        <a:tabLst/>
                        <a:defRPr/>
                      </a:pPr>
                      <a:r>
                        <a:rPr lang="ar-AE" sz="1400" b="1" i="0" u="none" strike="noStrike" dirty="0" smtClean="0">
                          <a:solidFill>
                            <a:srgbClr val="FF0000"/>
                          </a:solidFill>
                          <a:effectLst/>
                          <a:latin typeface="Sakkal Majalla" panose="02000000000000000000" pitchFamily="2" charset="-78"/>
                          <a:cs typeface="Sakkal Majalla" panose="02000000000000000000" pitchFamily="2" charset="-78"/>
                        </a:rPr>
                        <a:t>رقم الهدف :(</a:t>
                      </a:r>
                      <a:r>
                        <a:rPr lang="en-US" sz="1400" b="1" i="0" u="none" strike="noStrike" smtClean="0">
                          <a:solidFill>
                            <a:srgbClr val="FF0000"/>
                          </a:solidFill>
                          <a:effectLst/>
                          <a:latin typeface="Sakkal Majalla" panose="02000000000000000000" pitchFamily="2" charset="-78"/>
                          <a:cs typeface="Sakkal Majalla" panose="02000000000000000000" pitchFamily="2" charset="-78"/>
                        </a:rPr>
                        <a:t>1327</a:t>
                      </a:r>
                      <a:r>
                        <a:rPr lang="ar-AE" sz="1400" b="1" i="0" u="none" strike="noStrike" baseline="0" smtClean="0">
                          <a:solidFill>
                            <a:srgbClr val="FF0000"/>
                          </a:solidFill>
                          <a:effectLst/>
                          <a:latin typeface="Sakkal Majalla" panose="02000000000000000000" pitchFamily="2" charset="-78"/>
                          <a:cs typeface="Sakkal Majalla" panose="02000000000000000000" pitchFamily="2" charset="-78"/>
                        </a:rPr>
                        <a:t>)</a:t>
                      </a:r>
                      <a:r>
                        <a:rPr lang="ar-AE" sz="1400" b="1" i="0" u="none" strike="noStrike" smtClean="0">
                          <a:solidFill>
                            <a:srgbClr val="FF0000"/>
                          </a:solidFill>
                          <a:effectLst/>
                          <a:latin typeface="Sakkal Majalla" panose="02000000000000000000" pitchFamily="2" charset="-78"/>
                          <a:cs typeface="Sakkal Majalla" panose="02000000000000000000" pitchFamily="2" charset="-78"/>
                        </a:rPr>
                        <a:t>  </a:t>
                      </a:r>
                    </a:p>
                    <a:p>
                      <a:pPr marL="0" marR="0" lvl="0" indent="0" algn="r" defTabSz="685800" rtl="1" eaLnBrk="1" fontAlgn="auto" latinLnBrk="0" hangingPunct="1">
                        <a:lnSpc>
                          <a:spcPct val="100000"/>
                        </a:lnSpc>
                        <a:spcBef>
                          <a:spcPts val="0"/>
                        </a:spcBef>
                        <a:spcAft>
                          <a:spcPts val="0"/>
                        </a:spcAft>
                        <a:buClrTx/>
                        <a:buSzTx/>
                        <a:buFontTx/>
                        <a:buNone/>
                        <a:tabLst/>
                        <a:defRPr/>
                      </a:pPr>
                      <a:endParaRPr lang="en-US" sz="1400" b="1" kern="1200" baseline="0" noProof="0" dirty="0">
                        <a:solidFill>
                          <a:schemeClr val="tx1"/>
                        </a:solidFill>
                        <a:latin typeface="Sakkal Majalla" panose="02000000000000000000" pitchFamily="2" charset="-78"/>
                        <a:ea typeface="+mn-ea"/>
                        <a:cs typeface="Sakkal Majalla" panose="02000000000000000000" pitchFamily="2" charset="-78"/>
                      </a:endParaRPr>
                    </a:p>
                  </a:txBody>
                  <a:tcPr marL="68580" marR="68580" marT="34290" marB="3429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الهدف</a:t>
                      </a:r>
                      <a:endParaRPr lang="en-US" sz="1400" b="1" dirty="0">
                        <a:latin typeface="Sakkal Majalla" panose="02000000000000000000" pitchFamily="2" charset="-78"/>
                        <a:cs typeface="Sakkal Majalla" panose="02000000000000000000" pitchFamily="2" charset="-78"/>
                      </a:endParaRPr>
                    </a:p>
                  </a:txBody>
                  <a:tcPr marL="68580" marR="68580" marT="34290" marB="3429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5206">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الفئة العمرية:</a:t>
                      </a:r>
                      <a:r>
                        <a:rPr lang="en-US" sz="1400" b="1" dirty="0">
                          <a:latin typeface="Sakkal Majalla" panose="02000000000000000000" pitchFamily="2" charset="-78"/>
                          <a:cs typeface="Sakkal Majalla" panose="02000000000000000000" pitchFamily="2" charset="-78"/>
                        </a:rPr>
                        <a:t>8-9</a:t>
                      </a:r>
                      <a:r>
                        <a:rPr lang="en-US" sz="1400" b="1" baseline="0" dirty="0">
                          <a:latin typeface="Sakkal Majalla" panose="02000000000000000000" pitchFamily="2" charset="-78"/>
                          <a:cs typeface="Sakkal Majalla" panose="02000000000000000000" pitchFamily="2" charset="-78"/>
                        </a:rPr>
                        <a:t> </a:t>
                      </a:r>
                      <a:endParaRPr lang="ar-AE" sz="1400" b="1" dirty="0">
                        <a:latin typeface="Sakkal Majalla" panose="02000000000000000000" pitchFamily="2" charset="-78"/>
                        <a:cs typeface="Sakkal Majalla" panose="02000000000000000000" pitchFamily="2" charset="-78"/>
                      </a:endParaRPr>
                    </a:p>
                  </a:txBody>
                  <a:tcPr marL="68580" marR="68580" marT="34290" marB="3429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مستوى الشدة: متوسط </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فئة الإعاقة : الاعاقة الذهنية </a:t>
                      </a:r>
                      <a:endParaRPr lang="en-US" sz="1400" b="1" dirty="0">
                        <a:latin typeface="Sakkal Majalla" panose="02000000000000000000" pitchFamily="2" charset="-78"/>
                        <a:cs typeface="Sakkal Majalla" panose="02000000000000000000" pitchFamily="2" charset="-78"/>
                      </a:endParaRPr>
                    </a:p>
                  </a:txBody>
                  <a:tcPr marL="68580" marR="68580" marT="34290" marB="3429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بيانات الهدف</a:t>
                      </a:r>
                      <a:endParaRPr lang="en-US" sz="1400" b="1" dirty="0">
                        <a:latin typeface="Sakkal Majalla" panose="02000000000000000000" pitchFamily="2" charset="-78"/>
                        <a:cs typeface="Sakkal Majalla" panose="02000000000000000000" pitchFamily="2" charset="-78"/>
                      </a:endParaRPr>
                    </a:p>
                  </a:txBody>
                  <a:tcPr marL="68580" marR="68580" marT="34290" marB="3429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812628275"/>
                  </a:ext>
                </a:extLst>
              </a:tr>
              <a:tr h="3601115">
                <a:tc gridSpan="3">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lvl="0" indent="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ar-AE" sz="14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درس </a:t>
                      </a:r>
                      <a:r>
                        <a:rPr kumimoji="0" lang="en-US" sz="14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a:t>
                      </a:r>
                      <a:r>
                        <a:rPr kumimoji="0" lang="ar-AE" sz="14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الاسرة والتعرف على الاسم بالكامل </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ar-AE" sz="14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كان حمد يلعب بألعابه وفجاة بدأ يصرخ بطني يؤلمني . أخذه أبوه و أمه  إلي المستشفى . ساله الطبيب ما إسمك؟ قال له: اسمي حمد ثم قال له الطبيب  وما  هو اسم أبيك قال له : اسم أبي هو خليفة ثم قال له : وما هي قبيلتك؟ قال له : الكتبي . قال الطبيب إذا إسمك حمد خليفة الكتبي . قال حمد : نعم إنه اسمي. قال الطبيب: هذا هو مريضي البطل ماذا يؤيلمك ياحمد . قال له : بطني يؤلمني . سأله الطبيب هل أكلت الحلوى؟ قال حمد نعم أكلت الكثير منها. قال الطبيب إذا هذا هو السبب يجب أن تأكل القليل من الحلوى حتى لا يؤلمك بطنك وصرف له الدواء. ورجع حمد وأبيه إلي البيت. </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ar-AE" sz="14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ar-AE" sz="14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فيديو للطلاب عن </a:t>
                      </a:r>
                      <a:r>
                        <a:rPr kumimoji="0" lang="ar-AE" sz="1400" b="1" i="0" u="none" strike="noStrike" kern="1200" cap="none" spc="0" normalizeH="0" baseline="0" noProof="0" dirty="0">
                          <a:ln>
                            <a:noFill/>
                          </a:ln>
                          <a:solidFill>
                            <a:srgbClr val="000000"/>
                          </a:solidFill>
                          <a:effectLst/>
                          <a:uLnTx/>
                          <a:uFillTx/>
                          <a:latin typeface="Sakkal Majalla" pitchFamily="2" charset="-78"/>
                          <a:ea typeface="+mn-ea"/>
                          <a:cs typeface="Sakkal Majalla" pitchFamily="2" charset="-78"/>
                        </a:rPr>
                        <a:t>التعرف على اسمه بالكامل:</a:t>
                      </a:r>
                    </a:p>
                    <a:p>
                      <a:pPr marL="0" marR="0" lvl="0" indent="0" algn="r" defTabSz="685800" rtl="0" eaLnBrk="1" fontAlgn="auto" latinLnBrk="0" hangingPunct="1">
                        <a:lnSpc>
                          <a:spcPct val="100000"/>
                        </a:lnSpc>
                        <a:spcBef>
                          <a:spcPts val="0"/>
                        </a:spcBef>
                        <a:spcAft>
                          <a:spcPts val="0"/>
                        </a:spcAft>
                        <a:buClrTx/>
                        <a:buSzTx/>
                        <a:buFontTx/>
                        <a:buNone/>
                        <a:tabLst/>
                        <a:defRPr/>
                      </a:pPr>
                      <a:r>
                        <a:rPr lang="en-US" sz="1400" b="1" dirty="0">
                          <a:latin typeface="Sakkal Majalla" pitchFamily="2" charset="-78"/>
                          <a:cs typeface="Sakkal Majalla" pitchFamily="2" charset="-78"/>
                          <a:hlinkClick r:id="rId5"/>
                        </a:rPr>
                        <a:t>https://www.youtube.com/watch?v=tDXBg2--iws</a:t>
                      </a:r>
                      <a:endParaRPr lang="ar-AE" sz="1400" b="1" dirty="0">
                        <a:latin typeface="Sakkal Majalla" pitchFamily="2" charset="-78"/>
                        <a:cs typeface="Sakkal Majalla" pitchFamily="2" charset="-78"/>
                      </a:endParaRPr>
                    </a:p>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ar-AE" sz="1400" b="1" i="0" u="sng"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endParaRPr>
                    </a:p>
                    <a:p>
                      <a:pPr marL="0" marR="0" lvl="0" indent="0" algn="r" defTabSz="685800" rtl="1" eaLnBrk="1" fontAlgn="auto" latinLnBrk="0" hangingPunct="1">
                        <a:lnSpc>
                          <a:spcPct val="100000"/>
                        </a:lnSpc>
                        <a:spcBef>
                          <a:spcPts val="0"/>
                        </a:spcBef>
                        <a:spcAft>
                          <a:spcPts val="0"/>
                        </a:spcAft>
                        <a:buClrTx/>
                        <a:buSzTx/>
                        <a:buFontTx/>
                        <a:buNone/>
                        <a:tabLst/>
                        <a:defRPr/>
                      </a:pPr>
                      <a:r>
                        <a:rPr kumimoji="0" lang="ar-AE" sz="1400" b="1" i="0" u="sng"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الأنشطة الصفية: </a:t>
                      </a:r>
                      <a:endParaRPr kumimoji="0" lang="en-US" sz="1400" b="1" i="0" u="sng"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endParaRPr>
                    </a:p>
                    <a:p>
                      <a:pPr marL="0" marR="0" lvl="0" indent="0" algn="r" defTabSz="685800" rtl="1" eaLnBrk="1" fontAlgn="auto" latinLnBrk="0" hangingPunct="1">
                        <a:lnSpc>
                          <a:spcPct val="100000"/>
                        </a:lnSpc>
                        <a:spcBef>
                          <a:spcPts val="0"/>
                        </a:spcBef>
                        <a:spcAft>
                          <a:spcPts val="0"/>
                        </a:spcAft>
                        <a:buClrTx/>
                        <a:buSzTx/>
                        <a:buFontTx/>
                        <a:buNone/>
                        <a:tabLst/>
                        <a:defRPr/>
                      </a:pPr>
                      <a:endParaRPr kumimoji="0" lang="ar-AE" sz="1400" b="1" i="0" u="sng"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endParaRPr>
                    </a:p>
                    <a:p>
                      <a:pPr marL="0" marR="0" lvl="0" indent="0" algn="r" defTabSz="6858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1- ربط اسمة واسم ابية وقبيلته ببناء برج من المكعبات – عرض  3 مكعبات  ويتم ترقيمها 1-اسم الطالب، 2 اسم الاب، 3 القبيلة  ونطلب من الطالب اختيار  </a:t>
                      </a:r>
                      <a:r>
                        <a:rPr lang="ar-AE" sz="1400" b="1" dirty="0">
                          <a:solidFill>
                            <a:prstClr val="black"/>
                          </a:solidFill>
                          <a:latin typeface="Sakkal Majalla" pitchFamily="2" charset="-78"/>
                          <a:cs typeface="Sakkal Majalla" pitchFamily="2" charset="-78"/>
                        </a:rPr>
                        <a:t>اسمه واسم  أبيه و قبيلته كتابيا لبناء برج من المكعبات.</a:t>
                      </a:r>
                      <a:endParaRPr kumimoji="0" lang="ar-AE" sz="14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endParaRPr>
                    </a:p>
                    <a:p>
                      <a:pPr marL="0" marR="0" lvl="0" indent="0" algn="r" defTabSz="6858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2- تقوم المعلمة بعرض بطاقة الطالب ثم </a:t>
                      </a:r>
                      <a:r>
                        <a:rPr lang="ar-AE" sz="1400" b="1" dirty="0">
                          <a:latin typeface="Sakkal Majalla" pitchFamily="2" charset="-78"/>
                          <a:cs typeface="Sakkal Majalla" pitchFamily="2" charset="-78"/>
                        </a:rPr>
                        <a:t>تشير على بطاقة الطالب و ت</a:t>
                      </a:r>
                      <a:r>
                        <a:rPr lang="ar-SA" sz="1400" b="1" dirty="0">
                          <a:latin typeface="Sakkal Majalla" pitchFamily="2" charset="-78"/>
                          <a:cs typeface="Sakkal Majalla" pitchFamily="2" charset="-78"/>
                        </a:rPr>
                        <a:t>سأله عن أسمه المكتوب فيها </a:t>
                      </a:r>
                      <a:r>
                        <a:rPr kumimoji="0" lang="ar-AE" sz="14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ويجب على  الطالب الاجابه  باسمة واسم أبيه وقبيلته </a:t>
                      </a:r>
                    </a:p>
                    <a:p>
                      <a:pPr marL="0" marR="0" lvl="0" indent="0" algn="r" defTabSz="6858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3- ربط اسمة واسم ابية وقبيلته </a:t>
                      </a:r>
                      <a:r>
                        <a:rPr lang="ar-AE" sz="1400" b="1" dirty="0">
                          <a:solidFill>
                            <a:prstClr val="black"/>
                          </a:solidFill>
                          <a:latin typeface="Sakkal Majalla" pitchFamily="2" charset="-78"/>
                          <a:cs typeface="Sakkal Majalla" pitchFamily="2" charset="-78"/>
                        </a:rPr>
                        <a:t> بلعبة الاسماء</a:t>
                      </a:r>
                      <a:r>
                        <a:rPr lang="ar-AE" sz="1400" b="1" baseline="0" dirty="0">
                          <a:solidFill>
                            <a:prstClr val="black"/>
                          </a:solidFill>
                          <a:latin typeface="Sakkal Majalla" pitchFamily="2" charset="-78"/>
                          <a:cs typeface="Sakkal Majalla" pitchFamily="2" charset="-78"/>
                        </a:rPr>
                        <a:t> : </a:t>
                      </a:r>
                      <a:r>
                        <a:rPr lang="ar-SA" sz="1400" b="1" dirty="0">
                          <a:latin typeface="Sakkal Majalla" pitchFamily="2" charset="-78"/>
                          <a:cs typeface="Sakkal Majalla" pitchFamily="2" charset="-78"/>
                        </a:rPr>
                        <a:t>تقف المعلمة </a:t>
                      </a:r>
                      <a:r>
                        <a:rPr lang="ar-AE" sz="1400" b="1" dirty="0">
                          <a:latin typeface="Sakkal Majalla" pitchFamily="2" charset="-78"/>
                          <a:cs typeface="Sakkal Majalla" pitchFamily="2" charset="-78"/>
                        </a:rPr>
                        <a:t>أ</a:t>
                      </a:r>
                      <a:r>
                        <a:rPr lang="ar-SA" sz="1400" b="1" dirty="0">
                          <a:latin typeface="Sakkal Majalla" pitchFamily="2" charset="-78"/>
                          <a:cs typeface="Sakkal Majalla" pitchFamily="2" charset="-78"/>
                        </a:rPr>
                        <a:t>مام الطلبة و تطلب منهم الانتباه , و عندما تنادي على أي الطالب بشكل عشوائي يقف بسرعة</a:t>
                      </a:r>
                      <a:r>
                        <a:rPr lang="ar-AE" sz="1400" b="1" dirty="0">
                          <a:solidFill>
                            <a:prstClr val="black"/>
                          </a:solidFill>
                          <a:latin typeface="Sakkal Majalla" pitchFamily="2" charset="-78"/>
                          <a:cs typeface="Sakkal Majalla" pitchFamily="2" charset="-78"/>
                        </a:rPr>
                        <a:t> </a:t>
                      </a:r>
                      <a:endParaRPr kumimoji="0" lang="ar-AE" sz="14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endParaRPr>
                    </a:p>
                    <a:p>
                      <a:pPr marL="0" marR="0" lvl="0" indent="0" algn="r" defTabSz="6858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4- عرض مجموعة من الصور  و نطلب  من الطالب  أن يوصل صورته مع اسمه و صورة أبيه مع الاسم وصورة القبيلة ويرمز لها بمجموعة من الناس.</a:t>
                      </a:r>
                    </a:p>
                    <a:p>
                      <a:pPr marL="0" marR="0" lvl="0" indent="0" algn="r" defTabSz="685800" rtl="1" eaLnBrk="1" fontAlgn="auto" latinLnBrk="0" hangingPunct="1">
                        <a:lnSpc>
                          <a:spcPct val="100000"/>
                        </a:lnSpc>
                        <a:spcBef>
                          <a:spcPts val="0"/>
                        </a:spcBef>
                        <a:spcAft>
                          <a:spcPts val="0"/>
                        </a:spcAft>
                        <a:buClrTx/>
                        <a:buSzTx/>
                        <a:buFontTx/>
                        <a:buNone/>
                        <a:tabLst/>
                        <a:defRPr/>
                      </a:pPr>
                      <a:endParaRPr lang="ar-AE" sz="1200" b="1" u="none" baseline="0" dirty="0">
                        <a:latin typeface="Sakkal Majalla" panose="02000000000000000000" pitchFamily="2" charset="-78"/>
                        <a:cs typeface="Sakkal Majalla" panose="02000000000000000000" pitchFamily="2" charset="-78"/>
                      </a:endParaRPr>
                    </a:p>
                  </a:txBody>
                  <a:tcPr marL="68580" marR="68580" marT="34290" marB="3429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rtl="1"/>
                      <a:endParaRPr lang="ar-AE" sz="1200" b="1" dirty="0">
                        <a:latin typeface="Sakkal Majalla" panose="02000000000000000000" pitchFamily="2" charset="-78"/>
                        <a:cs typeface="Sakkal Majalla" panose="02000000000000000000" pitchFamily="2" charset="-78"/>
                      </a:endParaRPr>
                    </a:p>
                    <a:p>
                      <a:pPr algn="ctr" rtl="1"/>
                      <a:r>
                        <a:rPr lang="ar-AE" sz="1200" b="1" dirty="0">
                          <a:latin typeface="Sakkal Majalla" panose="02000000000000000000" pitchFamily="2" charset="-78"/>
                          <a:cs typeface="Sakkal Majalla" panose="02000000000000000000" pitchFamily="2" charset="-78"/>
                        </a:rPr>
                        <a:t>كتاب</a:t>
                      </a:r>
                      <a:r>
                        <a:rPr lang="ar-AE" sz="1200" b="1" baseline="0" dirty="0">
                          <a:latin typeface="Sakkal Majalla" panose="02000000000000000000" pitchFamily="2" charset="-78"/>
                          <a:cs typeface="Sakkal Majalla" panose="02000000000000000000" pitchFamily="2" charset="-78"/>
                        </a:rPr>
                        <a:t> الطالب </a:t>
                      </a:r>
                    </a:p>
                  </a:txBody>
                  <a:tcPr marL="68580" marR="68580" marT="34290" marB="3429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638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Picture 130">
            <a:extLst>
              <a:ext uri="{FF2B5EF4-FFF2-40B4-BE49-F238E27FC236}">
                <a16:creationId xmlns:a16="http://schemas.microsoft.com/office/drawing/2014/main" id="{71641884-0B02-D64F-9E47-168CF16D0FF4}"/>
              </a:ext>
            </a:extLst>
          </p:cNvPr>
          <p:cNvPicPr>
            <a:picLocks noChangeAspect="1"/>
          </p:cNvPicPr>
          <p:nvPr/>
        </p:nvPicPr>
        <p:blipFill>
          <a:blip r:embed="rId3"/>
          <a:stretch>
            <a:fillRect/>
          </a:stretch>
        </p:blipFill>
        <p:spPr>
          <a:xfrm>
            <a:off x="5530673" y="76392"/>
            <a:ext cx="3358162" cy="551838"/>
          </a:xfrm>
          <a:prstGeom prst="rect">
            <a:avLst/>
          </a:prstGeom>
        </p:spPr>
      </p:pic>
      <p:pic>
        <p:nvPicPr>
          <p:cNvPr id="55" name="Picture 54">
            <a:extLst>
              <a:ext uri="{FF2B5EF4-FFF2-40B4-BE49-F238E27FC236}">
                <a16:creationId xmlns:a16="http://schemas.microsoft.com/office/drawing/2014/main" id="{811BFA29-58B3-1A4C-B538-D44BCC939AC7}"/>
              </a:ext>
            </a:extLst>
          </p:cNvPr>
          <p:cNvPicPr>
            <a:picLocks noChangeAspect="1"/>
          </p:cNvPicPr>
          <p:nvPr/>
        </p:nvPicPr>
        <p:blipFill>
          <a:blip r:embed="rId4"/>
          <a:stretch>
            <a:fillRect/>
          </a:stretch>
        </p:blipFill>
        <p:spPr>
          <a:xfrm>
            <a:off x="0" y="5844106"/>
            <a:ext cx="9144000" cy="162179"/>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437115010"/>
              </p:ext>
            </p:extLst>
          </p:nvPr>
        </p:nvGraphicFramePr>
        <p:xfrm>
          <a:off x="255164" y="799673"/>
          <a:ext cx="8633671" cy="4141470"/>
        </p:xfrm>
        <a:graphic>
          <a:graphicData uri="http://schemas.openxmlformats.org/drawingml/2006/table">
            <a:tbl>
              <a:tblPr firstRow="1" bandRow="1">
                <a:tableStyleId>{5940675A-B579-460E-94D1-54222C63F5DA}</a:tableStyleId>
              </a:tblPr>
              <a:tblGrid>
                <a:gridCol w="8018398">
                  <a:extLst>
                    <a:ext uri="{9D8B030D-6E8A-4147-A177-3AD203B41FA5}">
                      <a16:colId xmlns:a16="http://schemas.microsoft.com/office/drawing/2014/main" val="20000"/>
                    </a:ext>
                  </a:extLst>
                </a:gridCol>
                <a:gridCol w="615273">
                  <a:extLst>
                    <a:ext uri="{9D8B030D-6E8A-4147-A177-3AD203B41FA5}">
                      <a16:colId xmlns:a16="http://schemas.microsoft.com/office/drawing/2014/main" val="20001"/>
                    </a:ext>
                  </a:extLst>
                </a:gridCol>
              </a:tblGrid>
              <a:tr h="2263140">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AE" sz="1200" b="1" u="sng" baseline="0" dirty="0"/>
                        <a:t>الحصة الدراسية:</a:t>
                      </a:r>
                      <a:r>
                        <a:rPr lang="ar-AE" sz="1200" b="1" u="none" baseline="0" dirty="0"/>
                        <a:t>:  الهدف الرئيسي هو ان يتمكن الطالب من </a:t>
                      </a:r>
                      <a:r>
                        <a:rPr lang="ar-AE" sz="1200" b="1" kern="1200" baseline="0" noProof="0" dirty="0">
                          <a:solidFill>
                            <a:schemeClr val="tx1"/>
                          </a:solidFill>
                          <a:latin typeface="+mn-lt"/>
                          <a:ea typeface="+mn-ea"/>
                          <a:cs typeface="+mn-cs"/>
                        </a:rPr>
                        <a:t>تسمية إسمه وأسم أبيه و اسم قبيلته</a:t>
                      </a:r>
                      <a:endParaRPr lang="ar-AE" sz="1200" b="1" u="none" baseline="0" dirty="0"/>
                    </a:p>
                    <a:p>
                      <a:pPr algn="r" rtl="1"/>
                      <a:r>
                        <a:rPr lang="ar-AE" sz="1200" b="1" u="none" baseline="0" dirty="0"/>
                        <a:t>                          أهداف </a:t>
                      </a:r>
                      <a:r>
                        <a:rPr lang="ar-AE" sz="1200" b="1" u="none" baseline="0" dirty="0">
                          <a:solidFill>
                            <a:schemeClr val="tx1"/>
                          </a:solidFill>
                        </a:rPr>
                        <a:t>أخرى:1-  ان يتعرف الطالب على أفراد الاسرة ( أخ ، ،أخت ، أب ، أم)</a:t>
                      </a:r>
                    </a:p>
                    <a:p>
                      <a:pPr algn="r" rtl="1"/>
                      <a:r>
                        <a:rPr kumimoji="0" lang="ar-AE" sz="1200" b="1" i="0" u="none" strike="noStrike" kern="1200" cap="none" spc="0" normalizeH="0" baseline="0" noProof="0" dirty="0">
                          <a:ln>
                            <a:noFill/>
                          </a:ln>
                          <a:solidFill>
                            <a:schemeClr val="tx1"/>
                          </a:solidFill>
                          <a:effectLst/>
                          <a:uLnTx/>
                          <a:uFillTx/>
                          <a:latin typeface="+mn-lt"/>
                          <a:ea typeface="+mn-ea"/>
                          <a:cs typeface="+mn-cs"/>
                        </a:rPr>
                        <a:t>                                          2-  ان يسمي أفراد عائلته.</a:t>
                      </a:r>
                    </a:p>
                    <a:p>
                      <a:pPr algn="r" rtl="1"/>
                      <a:endParaRPr lang="ar-AE" sz="1200" b="1" u="none" baseline="0" dirty="0"/>
                    </a:p>
                    <a:p>
                      <a:pPr algn="r" rtl="1"/>
                      <a:r>
                        <a:rPr lang="ar-AE" sz="1200" b="1" u="none" baseline="0" dirty="0"/>
                        <a:t>1- قراءة الدرس بطريقة معبرة للطلبة عدة مرات مع الإشارة إلى الصور في كتاب الطالب.</a:t>
                      </a:r>
                    </a:p>
                    <a:p>
                      <a:pPr algn="r" rtl="1"/>
                      <a:r>
                        <a:rPr lang="ar-AE" sz="1200" b="1" u="none" baseline="0" dirty="0"/>
                        <a:t>2- تشغيل الفيديو الخاص بالدرس.</a:t>
                      </a:r>
                    </a:p>
                    <a:p>
                      <a:pPr algn="r" rtl="1"/>
                      <a:r>
                        <a:rPr lang="ar-AE" sz="1200" b="1" u="none" baseline="0" dirty="0"/>
                        <a:t>3- تنفيذ التمارين والأنشطة الصفية على كتاب الطالب وأوراق العمل.</a:t>
                      </a:r>
                    </a:p>
                    <a:p>
                      <a:pPr algn="r" rtl="1"/>
                      <a:r>
                        <a:rPr lang="ar-AE" sz="1200" b="1" u="none" baseline="0" dirty="0"/>
                        <a:t>4- يبتكر المدرس أنشطة و تمارين إضافية.</a:t>
                      </a:r>
                    </a:p>
                    <a:p>
                      <a:pPr marL="0" marR="0" lvl="0" indent="0" algn="r" defTabSz="685800" rtl="1" eaLnBrk="1" fontAlgn="auto" latinLnBrk="0" hangingPunct="1">
                        <a:lnSpc>
                          <a:spcPct val="100000"/>
                        </a:lnSpc>
                        <a:spcBef>
                          <a:spcPts val="0"/>
                        </a:spcBef>
                        <a:spcAft>
                          <a:spcPts val="0"/>
                        </a:spcAft>
                        <a:buClrTx/>
                        <a:buSzTx/>
                        <a:buFontTx/>
                        <a:buNone/>
                        <a:tabLst/>
                        <a:defRPr/>
                      </a:pPr>
                      <a:r>
                        <a:rPr lang="ar-AE" sz="1200" b="1" u="sng" baseline="0" dirty="0"/>
                        <a:t>حصة الرياضة:  </a:t>
                      </a:r>
                      <a:r>
                        <a:rPr kumimoji="0" lang="ar-AE" sz="1200" b="1" i="0" u="none" strike="noStrike" kern="1200" cap="none" spc="0" normalizeH="0" baseline="0" noProof="0" dirty="0">
                          <a:ln>
                            <a:noFill/>
                          </a:ln>
                          <a:solidFill>
                            <a:prstClr val="black"/>
                          </a:solidFill>
                          <a:effectLst/>
                          <a:uLnTx/>
                          <a:uFillTx/>
                          <a:latin typeface="+mn-lt"/>
                          <a:ea typeface="+mn-ea"/>
                          <a:cs typeface="+mn-cs"/>
                        </a:rPr>
                        <a:t>أن يلعب المعلم مع الطلاب لعبة الاسماء</a:t>
                      </a:r>
                      <a:r>
                        <a:rPr kumimoji="0" lang="en-US" sz="1200" b="1" i="0" u="none" strike="noStrike" kern="1200" cap="none" spc="0" normalizeH="0" baseline="0" noProof="0" dirty="0">
                          <a:ln>
                            <a:noFill/>
                          </a:ln>
                          <a:solidFill>
                            <a:prstClr val="black"/>
                          </a:solidFill>
                          <a:effectLst/>
                          <a:uLnTx/>
                          <a:uFillTx/>
                          <a:latin typeface="+mn-lt"/>
                          <a:ea typeface="+mn-ea"/>
                          <a:cs typeface="+mn-cs"/>
                        </a:rPr>
                        <a:t> </a:t>
                      </a:r>
                      <a:r>
                        <a:rPr kumimoji="0" lang="ar-AE" sz="1200" b="1" i="0" u="none" strike="noStrike" kern="1200" cap="none" spc="0" normalizeH="0" baseline="0" noProof="0" dirty="0">
                          <a:ln>
                            <a:noFill/>
                          </a:ln>
                          <a:solidFill>
                            <a:prstClr val="black"/>
                          </a:solidFill>
                          <a:effectLst/>
                          <a:uLnTx/>
                          <a:uFillTx/>
                          <a:latin typeface="+mn-lt"/>
                          <a:ea typeface="+mn-ea"/>
                          <a:cs typeface="+mn-cs"/>
                        </a:rPr>
                        <a:t>حيث يرمي الكرة الي الطالب والطالب يذكر اسمه بالكامل.</a:t>
                      </a:r>
                    </a:p>
                    <a:p>
                      <a:pPr marL="0" marR="0" lvl="0" indent="0" algn="r" defTabSz="685800" rtl="1" eaLnBrk="1" fontAlgn="auto" latinLnBrk="0" hangingPunct="1">
                        <a:lnSpc>
                          <a:spcPct val="100000"/>
                        </a:lnSpc>
                        <a:spcBef>
                          <a:spcPts val="0"/>
                        </a:spcBef>
                        <a:spcAft>
                          <a:spcPts val="0"/>
                        </a:spcAft>
                        <a:buClrTx/>
                        <a:buSzTx/>
                        <a:buFontTx/>
                        <a:buNone/>
                        <a:tabLst/>
                        <a:defRPr/>
                      </a:pPr>
                      <a:r>
                        <a:rPr lang="ar-AE" sz="1200" b="1" u="sng" baseline="0" dirty="0"/>
                        <a:t>حصة الفن: </a:t>
                      </a:r>
                      <a:r>
                        <a:rPr lang="ar-AE" sz="1200" b="1" u="none" baseline="0" dirty="0"/>
                        <a:t> أن يطلب من الطالب أن  يلون أو يرسم أو يقص ويلصق صورته و صورة أبيه وقبيلته</a:t>
                      </a:r>
                    </a:p>
                    <a:p>
                      <a:pPr algn="r" rtl="1"/>
                      <a:r>
                        <a:rPr lang="ar-AE" sz="1200" b="1" u="sng" baseline="0" dirty="0"/>
                        <a:t>حصة الموسيقى: </a:t>
                      </a:r>
                      <a:r>
                        <a:rPr lang="ar-AE" sz="1200" b="1" baseline="0" dirty="0"/>
                        <a:t>أنشودة عن التعرف على اسمه </a:t>
                      </a:r>
                    </a:p>
                    <a:p>
                      <a:pPr marL="0" marR="0" lvl="0" indent="0" algn="r" defTabSz="685800" rtl="1" eaLnBrk="1" fontAlgn="auto" latinLnBrk="0" hangingPunct="1">
                        <a:lnSpc>
                          <a:spcPct val="100000"/>
                        </a:lnSpc>
                        <a:spcBef>
                          <a:spcPts val="0"/>
                        </a:spcBef>
                        <a:spcAft>
                          <a:spcPts val="0"/>
                        </a:spcAft>
                        <a:buClrTx/>
                        <a:buSzTx/>
                        <a:buFontTx/>
                        <a:buNone/>
                        <a:tabLst/>
                        <a:defRPr/>
                      </a:pPr>
                      <a:r>
                        <a:rPr lang="en-US" sz="1200" dirty="0">
                          <a:hlinkClick r:id="rId5"/>
                        </a:rPr>
                        <a:t>https://www.youtube.com/watch?v=tDXBg2--iws</a:t>
                      </a:r>
                      <a:endParaRPr lang="ar-AE" sz="1200" dirty="0"/>
                    </a:p>
                    <a:p>
                      <a:pPr algn="r" rtl="1"/>
                      <a:endParaRPr lang="ar-AE" sz="1200" b="1" baseline="0" dirty="0"/>
                    </a:p>
                  </a:txBody>
                  <a:tcPr marL="68580" marR="68580" marT="34290" marB="34290" anchor="ctr"/>
                </a:tc>
                <a:tc>
                  <a:txBody>
                    <a:bodyPr/>
                    <a:lstStyle/>
                    <a:p>
                      <a:pPr algn="ctr" rtl="1"/>
                      <a:endParaRPr lang="ar-AE" sz="1200" b="1" baseline="0" dirty="0"/>
                    </a:p>
                    <a:p>
                      <a:pPr algn="ctr" rtl="1"/>
                      <a:r>
                        <a:rPr lang="ar-AE" sz="1200" b="1" baseline="0" dirty="0"/>
                        <a:t>دليل للمعلم</a:t>
                      </a:r>
                    </a:p>
                    <a:p>
                      <a:pPr algn="ctr" rtl="1"/>
                      <a:endParaRPr lang="ar-AE" sz="1200" b="1" baseline="0" dirty="0"/>
                    </a:p>
                  </a:txBody>
                  <a:tcPr marL="68580" marR="68580" marT="34290" marB="34290" anchor="ctr"/>
                </a:tc>
                <a:extLst>
                  <a:ext uri="{0D108BD9-81ED-4DB2-BD59-A6C34878D82A}">
                    <a16:rowId xmlns:a16="http://schemas.microsoft.com/office/drawing/2014/main" val="10000"/>
                  </a:ext>
                </a:extLst>
              </a:tr>
              <a:tr h="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baseline="0" dirty="0"/>
                        <a:t> </a:t>
                      </a:r>
                      <a:r>
                        <a:rPr lang="ar-AE" sz="1200" b="1" baseline="0" dirty="0">
                          <a:solidFill>
                            <a:schemeClr val="tx1"/>
                          </a:solidFill>
                        </a:rPr>
                        <a:t>تطلب الأسرة من الطالب أن يذكر اسمه بالكامل عن طريق </a:t>
                      </a:r>
                      <a:r>
                        <a:rPr lang="ar-AE" sz="1200" b="1" baseline="0" dirty="0" err="1">
                          <a:solidFill>
                            <a:schemeClr val="tx1"/>
                          </a:solidFill>
                        </a:rPr>
                        <a:t>التمثبل</a:t>
                      </a:r>
                      <a:r>
                        <a:rPr lang="ar-AE" sz="1200" b="1" baseline="0" dirty="0">
                          <a:solidFill>
                            <a:schemeClr val="tx1"/>
                          </a:solidFill>
                        </a:rPr>
                        <a:t> في المستشفى.</a:t>
                      </a:r>
                    </a:p>
                  </a:txBody>
                  <a:tcPr marL="68580" marR="68580" marT="34290" marB="3429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baseline="0" dirty="0"/>
                        <a:t>الواجب المنزلي </a:t>
                      </a:r>
                      <a:endParaRPr lang="en-US" sz="1200" b="1" dirty="0"/>
                    </a:p>
                  </a:txBody>
                  <a:tcPr marL="68580" marR="68580" marT="34290" marB="34290" anchor="ctr"/>
                </a:tc>
                <a:extLst>
                  <a:ext uri="{0D108BD9-81ED-4DB2-BD59-A6C34878D82A}">
                    <a16:rowId xmlns:a16="http://schemas.microsoft.com/office/drawing/2014/main" val="10001"/>
                  </a:ext>
                </a:extLst>
              </a:tr>
              <a:tr h="982980">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endParaRPr lang="en-US" sz="1350" b="0" i="0" kern="1200" dirty="0">
                        <a:solidFill>
                          <a:schemeClr val="tx1"/>
                        </a:solidFill>
                        <a:effectLst/>
                        <a:latin typeface="+mn-lt"/>
                        <a:ea typeface="+mn-ea"/>
                        <a:cs typeface="+mn-cs"/>
                      </a:endParaRPr>
                    </a:p>
                  </a:txBody>
                  <a:tcPr marL="68580" marR="68580" marT="34290" marB="3429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baseline="0" dirty="0"/>
                        <a:t>تمارين الكترونية</a:t>
                      </a:r>
                      <a:endParaRPr lang="en-US" sz="1200" b="1" dirty="0"/>
                    </a:p>
                  </a:txBody>
                  <a:tcPr marL="68580" marR="68580" marT="34290" marB="34290" anchor="ctr"/>
                </a:tc>
                <a:extLst>
                  <a:ext uri="{0D108BD9-81ED-4DB2-BD59-A6C34878D82A}">
                    <a16:rowId xmlns:a16="http://schemas.microsoft.com/office/drawing/2014/main" val="10002"/>
                  </a:ext>
                </a:extLst>
              </a:tr>
              <a:tr h="278130">
                <a:tc>
                  <a:txBody>
                    <a:bodyPr/>
                    <a:lstStyle/>
                    <a:p>
                      <a:pPr algn="r" rtl="1"/>
                      <a:r>
                        <a:rPr lang="ar-AE" sz="1200" b="1" baseline="0" dirty="0"/>
                        <a:t>متوسط: يشيرعلى صورته وصورة أبيه      جيد: يميز و  صورته وصورة أبيه                    مرتفع: يطابق  ويسمي صورته وصورة أبيه </a:t>
                      </a:r>
                    </a:p>
                  </a:txBody>
                  <a:tcPr marL="68580" marR="68580" marT="34290" marB="3429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t>التقييم</a:t>
                      </a:r>
                      <a:endParaRPr lang="en-US" sz="1200" b="1" dirty="0"/>
                    </a:p>
                  </a:txBody>
                  <a:tcPr marL="68580" marR="68580" marT="34290" marB="3429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18948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133975" y="303892"/>
            <a:ext cx="3971925" cy="646331"/>
          </a:xfrm>
          <a:prstGeom prst="rect">
            <a:avLst/>
          </a:prstGeom>
          <a:noFill/>
        </p:spPr>
        <p:txBody>
          <a:bodyPr wrap="square" rtlCol="0">
            <a:spAutoFit/>
          </a:bodyPr>
          <a:lstStyle/>
          <a:p>
            <a:pPr algn="r" defTabSz="685800" rtl="1">
              <a:defRPr/>
            </a:pPr>
            <a:r>
              <a:rPr lang="ar-AE" b="1" dirty="0">
                <a:solidFill>
                  <a:prstClr val="black"/>
                </a:solidFill>
              </a:rPr>
              <a:t>1- اطلب من الطالب يختار اسمه واسم  أبيه و قبيلته كتابيا لبناء برج من المكعبات</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0250" y="1800516"/>
            <a:ext cx="7567450" cy="4206188"/>
          </a:xfrm>
          <a:prstGeom prst="rect">
            <a:avLst/>
          </a:prstGeom>
        </p:spPr>
      </p:pic>
      <p:sp>
        <p:nvSpPr>
          <p:cNvPr id="3" name="TextBox 2"/>
          <p:cNvSpPr txBox="1"/>
          <p:nvPr/>
        </p:nvSpPr>
        <p:spPr>
          <a:xfrm>
            <a:off x="4256689" y="2695903"/>
            <a:ext cx="2191407" cy="584775"/>
          </a:xfrm>
          <a:prstGeom prst="rect">
            <a:avLst/>
          </a:prstGeom>
          <a:noFill/>
        </p:spPr>
        <p:txBody>
          <a:bodyPr wrap="square" rtlCol="0">
            <a:spAutoFit/>
          </a:bodyPr>
          <a:lstStyle/>
          <a:p>
            <a:r>
              <a:rPr lang="ar-AE" sz="3200" b="1" dirty="0"/>
              <a:t>1- اسم الطالب</a:t>
            </a:r>
          </a:p>
        </p:txBody>
      </p:sp>
      <p:sp>
        <p:nvSpPr>
          <p:cNvPr id="4" name="Rectangle 3"/>
          <p:cNvSpPr/>
          <p:nvPr/>
        </p:nvSpPr>
        <p:spPr>
          <a:xfrm rot="20941198">
            <a:off x="4442526" y="3883677"/>
            <a:ext cx="1819729" cy="584775"/>
          </a:xfrm>
          <a:prstGeom prst="rect">
            <a:avLst/>
          </a:prstGeom>
        </p:spPr>
        <p:txBody>
          <a:bodyPr wrap="square">
            <a:spAutoFit/>
          </a:bodyPr>
          <a:lstStyle/>
          <a:p>
            <a:r>
              <a:rPr lang="ar-AE" sz="3200" b="1" dirty="0"/>
              <a:t>2-اسم الأب </a:t>
            </a:r>
          </a:p>
        </p:txBody>
      </p:sp>
      <p:sp>
        <p:nvSpPr>
          <p:cNvPr id="5" name="Rectangle 4"/>
          <p:cNvSpPr/>
          <p:nvPr/>
        </p:nvSpPr>
        <p:spPr>
          <a:xfrm>
            <a:off x="4808829" y="5071451"/>
            <a:ext cx="1358064" cy="584775"/>
          </a:xfrm>
          <a:prstGeom prst="rect">
            <a:avLst/>
          </a:prstGeom>
        </p:spPr>
        <p:txBody>
          <a:bodyPr wrap="none">
            <a:spAutoFit/>
          </a:bodyPr>
          <a:lstStyle/>
          <a:p>
            <a:r>
              <a:rPr lang="ar-AE" sz="3200" b="1" dirty="0"/>
              <a:t>3-القبيلة</a:t>
            </a:r>
          </a:p>
        </p:txBody>
      </p:sp>
    </p:spTree>
    <p:extLst>
      <p:ext uri="{BB962C8B-B14F-4D97-AF65-F5344CB8AC3E}">
        <p14:creationId xmlns:p14="http://schemas.microsoft.com/office/powerpoint/2010/main" val="895113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Student Card Vector Icon - Download Free Vectors, Clipart Graphics ..."/>
          <p:cNvPicPr>
            <a:picLocks noChangeAspect="1" noChangeArrowheads="1"/>
          </p:cNvPicPr>
          <p:nvPr/>
        </p:nvPicPr>
        <p:blipFill rotWithShape="1">
          <a:blip r:embed="rId2">
            <a:extLst>
              <a:ext uri="{28A0092B-C50C-407E-A947-70E740481C1C}">
                <a14:useLocalDpi xmlns:a14="http://schemas.microsoft.com/office/drawing/2010/main" val="0"/>
              </a:ext>
            </a:extLst>
          </a:blip>
          <a:srcRect t="21204" b="22019"/>
          <a:stretch/>
        </p:blipFill>
        <p:spPr bwMode="auto">
          <a:xfrm>
            <a:off x="2424016" y="1455576"/>
            <a:ext cx="4667250" cy="2649894"/>
          </a:xfrm>
          <a:prstGeom prst="rect">
            <a:avLst/>
          </a:prstGeom>
          <a:noFill/>
          <a:extLst>
            <a:ext uri="{909E8E84-426E-40DD-AFC4-6F175D3DCCD1}">
              <a14:hiddenFill xmlns:a14="http://schemas.microsoft.com/office/drawing/2010/main">
                <a:solidFill>
                  <a:srgbClr val="FFFFFF"/>
                </a:solidFill>
              </a14:hiddenFill>
            </a:ext>
          </a:extLst>
        </p:spPr>
      </p:pic>
      <p:sp>
        <p:nvSpPr>
          <p:cNvPr id="5" name="مربع نص 4"/>
          <p:cNvSpPr txBox="1"/>
          <p:nvPr/>
        </p:nvSpPr>
        <p:spPr>
          <a:xfrm>
            <a:off x="2771017" y="624579"/>
            <a:ext cx="4665306" cy="830997"/>
          </a:xfrm>
          <a:prstGeom prst="rect">
            <a:avLst/>
          </a:prstGeom>
          <a:noFill/>
        </p:spPr>
        <p:txBody>
          <a:bodyPr wrap="square" rtlCol="1">
            <a:spAutoFit/>
          </a:bodyPr>
          <a:lstStyle/>
          <a:p>
            <a:pPr algn="ctr"/>
            <a:r>
              <a:rPr lang="ar-AE" sz="2400" dirty="0"/>
              <a:t>2- المعلمة تشير على بطاقة الطالب و </a:t>
            </a:r>
            <a:r>
              <a:rPr lang="ar-SA" sz="2400" dirty="0"/>
              <a:t>يسأله عن أسمه المكتوب فيها . </a:t>
            </a:r>
          </a:p>
        </p:txBody>
      </p:sp>
    </p:spTree>
    <p:extLst>
      <p:ext uri="{BB962C8B-B14F-4D97-AF65-F5344CB8AC3E}">
        <p14:creationId xmlns:p14="http://schemas.microsoft.com/office/powerpoint/2010/main" val="3964027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13450" y="369758"/>
            <a:ext cx="3971925" cy="923330"/>
          </a:xfrm>
          <a:prstGeom prst="rect">
            <a:avLst/>
          </a:prstGeom>
          <a:noFill/>
        </p:spPr>
        <p:txBody>
          <a:bodyPr wrap="square" rtlCol="0">
            <a:spAutoFit/>
          </a:bodyPr>
          <a:lstStyle/>
          <a:p>
            <a:pPr lvl="0" algn="r" defTabSz="685800" rtl="1">
              <a:defRPr/>
            </a:pPr>
            <a:r>
              <a:rPr lang="ar-AE" b="1" dirty="0">
                <a:solidFill>
                  <a:prstClr val="black"/>
                </a:solidFill>
              </a:rPr>
              <a:t>3- لعبة الاسماء: </a:t>
            </a:r>
            <a:r>
              <a:rPr lang="ar-SA" dirty="0"/>
              <a:t>تقف المعلمة امام الطلبة و تطلب منهم الانتباه , و عندما تنادي على أي الطالب بشكل عشوائي يقف بسرعة</a:t>
            </a:r>
            <a:r>
              <a:rPr lang="ar-AE" b="1" dirty="0">
                <a:solidFill>
                  <a:prstClr val="black"/>
                </a:solidFill>
              </a:rPr>
              <a:t> </a:t>
            </a:r>
          </a:p>
        </p:txBody>
      </p:sp>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8882" y="831423"/>
            <a:ext cx="6133321" cy="4599991"/>
          </a:xfrm>
          <a:prstGeom prst="rect">
            <a:avLst/>
          </a:prstGeom>
        </p:spPr>
      </p:pic>
    </p:spTree>
    <p:extLst>
      <p:ext uri="{BB962C8B-B14F-4D97-AF65-F5344CB8AC3E}">
        <p14:creationId xmlns:p14="http://schemas.microsoft.com/office/powerpoint/2010/main" val="3096174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58718" y="628650"/>
            <a:ext cx="3971925" cy="646331"/>
          </a:xfrm>
          <a:prstGeom prst="rect">
            <a:avLst/>
          </a:prstGeom>
          <a:noFill/>
        </p:spPr>
        <p:txBody>
          <a:bodyPr wrap="square" rtlCol="0">
            <a:spAutoFit/>
          </a:bodyPr>
          <a:lstStyle/>
          <a:p>
            <a:pPr algn="r" defTabSz="685800" rtl="1">
              <a:defRPr/>
            </a:pPr>
            <a:r>
              <a:rPr lang="ar-AE" b="1" dirty="0">
                <a:solidFill>
                  <a:prstClr val="black"/>
                </a:solidFill>
              </a:rPr>
              <a:t>4- </a:t>
            </a:r>
            <a:r>
              <a:rPr lang="ar-AE" dirty="0">
                <a:solidFill>
                  <a:prstClr val="black"/>
                </a:solidFill>
                <a:latin typeface="Sakkal Majalla" pitchFamily="2" charset="-78"/>
                <a:cs typeface="Sakkal Majalla" pitchFamily="2" charset="-78"/>
              </a:rPr>
              <a:t>اطلب  من الطالب  يوصل صورته مع اسمه و صورة أبيه مع الاسم وصورة القبيلة ويرمز لها بمجموعة من الناس.</a:t>
            </a:r>
            <a:r>
              <a:rPr lang="ar-AE" b="1" dirty="0">
                <a:solidFill>
                  <a:prstClr val="black"/>
                </a:solidFill>
              </a:rPr>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232" y="0"/>
            <a:ext cx="2219325"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30" r="11390" b="14241"/>
          <a:stretch/>
        </p:blipFill>
        <p:spPr bwMode="auto">
          <a:xfrm>
            <a:off x="527176" y="2145847"/>
            <a:ext cx="2030720" cy="2355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366" y="4575644"/>
            <a:ext cx="3856653" cy="2282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مستطيل 3"/>
          <p:cNvSpPr/>
          <p:nvPr/>
        </p:nvSpPr>
        <p:spPr>
          <a:xfrm>
            <a:off x="5990253" y="1884784"/>
            <a:ext cx="2649894" cy="126896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ربع نص 4"/>
          <p:cNvSpPr txBox="1"/>
          <p:nvPr/>
        </p:nvSpPr>
        <p:spPr>
          <a:xfrm>
            <a:off x="6176865" y="2226877"/>
            <a:ext cx="2313992" cy="584775"/>
          </a:xfrm>
          <a:prstGeom prst="rect">
            <a:avLst/>
          </a:prstGeom>
          <a:noFill/>
        </p:spPr>
        <p:txBody>
          <a:bodyPr wrap="square" rtlCol="1">
            <a:spAutoFit/>
          </a:bodyPr>
          <a:lstStyle/>
          <a:p>
            <a:pPr algn="ctr"/>
            <a:r>
              <a:rPr lang="ar-SA" sz="3200" dirty="0"/>
              <a:t>اسمي ....</a:t>
            </a:r>
          </a:p>
        </p:txBody>
      </p:sp>
      <p:sp>
        <p:nvSpPr>
          <p:cNvPr id="9" name="مستطيل 8"/>
          <p:cNvSpPr/>
          <p:nvPr/>
        </p:nvSpPr>
        <p:spPr>
          <a:xfrm>
            <a:off x="6008914" y="3323424"/>
            <a:ext cx="2649894" cy="126896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ربع نص 9"/>
          <p:cNvSpPr txBox="1"/>
          <p:nvPr/>
        </p:nvSpPr>
        <p:spPr>
          <a:xfrm>
            <a:off x="6195526" y="3665517"/>
            <a:ext cx="2313992" cy="584775"/>
          </a:xfrm>
          <a:prstGeom prst="rect">
            <a:avLst/>
          </a:prstGeom>
          <a:noFill/>
        </p:spPr>
        <p:txBody>
          <a:bodyPr wrap="square" rtlCol="1">
            <a:spAutoFit/>
          </a:bodyPr>
          <a:lstStyle/>
          <a:p>
            <a:pPr algn="ctr"/>
            <a:r>
              <a:rPr lang="ar-SA" sz="3200" dirty="0"/>
              <a:t>ابي ....</a:t>
            </a:r>
          </a:p>
        </p:txBody>
      </p:sp>
      <p:sp>
        <p:nvSpPr>
          <p:cNvPr id="11" name="مستطيل 10"/>
          <p:cNvSpPr/>
          <p:nvPr/>
        </p:nvSpPr>
        <p:spPr>
          <a:xfrm>
            <a:off x="5990253" y="4817706"/>
            <a:ext cx="2649894" cy="126896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ربع نص 11"/>
          <p:cNvSpPr txBox="1"/>
          <p:nvPr/>
        </p:nvSpPr>
        <p:spPr>
          <a:xfrm>
            <a:off x="6176865" y="5159799"/>
            <a:ext cx="2313992" cy="584775"/>
          </a:xfrm>
          <a:prstGeom prst="rect">
            <a:avLst/>
          </a:prstGeom>
          <a:noFill/>
        </p:spPr>
        <p:txBody>
          <a:bodyPr wrap="square" rtlCol="1">
            <a:spAutoFit/>
          </a:bodyPr>
          <a:lstStyle/>
          <a:p>
            <a:pPr algn="ctr"/>
            <a:r>
              <a:rPr lang="ar-SA" sz="3200" dirty="0"/>
              <a:t>قبيلتي ....</a:t>
            </a:r>
          </a:p>
        </p:txBody>
      </p:sp>
    </p:spTree>
    <p:extLst>
      <p:ext uri="{BB962C8B-B14F-4D97-AF65-F5344CB8AC3E}">
        <p14:creationId xmlns:p14="http://schemas.microsoft.com/office/powerpoint/2010/main" val="198000150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DC21EC79F840947B51A601388C604C1" ma:contentTypeVersion="2" ma:contentTypeDescription="Create a new document." ma:contentTypeScope="" ma:versionID="b56091e4acafadfe79bde8c0aa4fb0d7">
  <xsd:schema xmlns:xsd="http://www.w3.org/2001/XMLSchema" xmlns:xs="http://www.w3.org/2001/XMLSchema" xmlns:p="http://schemas.microsoft.com/office/2006/metadata/properties" xmlns:ns2="dcf1d2de-c365-45d5-ad38-e2c00a94af5f" targetNamespace="http://schemas.microsoft.com/office/2006/metadata/properties" ma:root="true" ma:fieldsID="785c1f7e38957fad068500a9ecda81e1" ns2:_="">
    <xsd:import namespace="dcf1d2de-c365-45d5-ad38-e2c00a94af5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f1d2de-c365-45d5-ad38-e2c00a94af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F8D3F28-7699-465F-BEEC-36E6BDF92C39}">
  <ds:schemaRefs>
    <ds:schemaRef ds:uri="http://schemas.microsoft.com/sharepoint/v3/contenttype/forms"/>
  </ds:schemaRefs>
</ds:datastoreItem>
</file>

<file path=customXml/itemProps2.xml><?xml version="1.0" encoding="utf-8"?>
<ds:datastoreItem xmlns:ds="http://schemas.openxmlformats.org/officeDocument/2006/customXml" ds:itemID="{8662EF58-E861-4BD3-A5A4-21C50DF625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f1d2de-c365-45d5-ad38-e2c00a94af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2D3675-47AF-45C9-91E5-6D3A149304B7}">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dcf1d2de-c365-45d5-ad38-e2c00a94af5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803</TotalTime>
  <Words>586</Words>
  <Application>Microsoft Office PowerPoint</Application>
  <PresentationFormat>On-screen Show (4:3)</PresentationFormat>
  <Paragraphs>55</Paragraphs>
  <Slides>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Sakkal Majalla</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JUMAH SHUAIB MUSTAFA</cp:lastModifiedBy>
  <cp:revision>131</cp:revision>
  <dcterms:created xsi:type="dcterms:W3CDTF">2020-07-08T13:29:35Z</dcterms:created>
  <dcterms:modified xsi:type="dcterms:W3CDTF">2020-08-23T14:00:21Z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0x0101008DC21EC79F840947B51A601388C604C1</vt:lpwstr>
  </property>
</Properties>
</file>