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1"/>
  </p:notesMasterIdLst>
  <p:sldIdLst>
    <p:sldId id="256" r:id="rId3"/>
    <p:sldId id="257" r:id="rId4"/>
    <p:sldId id="258" r:id="rId5"/>
    <p:sldId id="262" r:id="rId6"/>
    <p:sldId id="259" r:id="rId7"/>
    <p:sldId id="264" r:id="rId8"/>
    <p:sldId id="261" r:id="rId9"/>
    <p:sldId id="26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B1397-5E07-41F3-93B2-7285B8D20F73}" v="228" dt="2020-08-09T08:56:25.256"/>
    <p1510:client id="{5B8E8555-EE34-4272-81C5-54A34C18DC38}" v="1092" dt="2020-08-02T20:45:40.641"/>
    <p1510:client id="{CAFDC15B-6E14-4321-8D04-701D56F56322}" v="2812" dt="2020-08-09T08:37:49.301"/>
    <p1510:client id="{E16BED93-50FF-4679-AFA2-ED78C70386E0}" v="709" dt="2020-08-09T09:21:36.448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evoprox.morningroutin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lay.google.com/store/apps/details?id=com.timo.tim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yuHwL10l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youtube.com/watch?v=-Lqka_ujHU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2800"/>
            </a:pPr>
            <a:r>
              <a:rPr lang="ar-AE" sz="2800" b="1" dirty="0">
                <a:solidFill>
                  <a:srgbClr val="000000"/>
                </a:solidFill>
                <a:latin typeface="Sakkal Majalla"/>
                <a:ea typeface="Arial"/>
                <a:cs typeface="Sakkal Majalla"/>
                <a:sym typeface="Arial"/>
              </a:rPr>
              <a:t>ينتبه لسماع الجرس ليتوقف عن نشاط معين أثناء الحصة</a:t>
            </a:r>
            <a:endParaRPr lang="ar-AE" sz="2800" dirty="0">
              <a:ea typeface="Arial"/>
              <a:sym typeface="Arial"/>
            </a:endParaRPr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4724400" y="3200400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add text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3556182640"/>
              </p:ext>
            </p:extLst>
          </p:nvPr>
        </p:nvGraphicFramePr>
        <p:xfrm>
          <a:off x="267286" y="224444"/>
          <a:ext cx="11793168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18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7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dirty="0">
                          <a:solidFill>
                            <a:srgbClr val="000000"/>
                          </a:solidFill>
                          <a:latin typeface="Sakkal Majalla"/>
                          <a:ea typeface="Arial"/>
                          <a:cs typeface="Sakkal Majalla"/>
                          <a:sym typeface="Arial"/>
                        </a:rPr>
                        <a:t>ينتبه لسماع الجرس ليتوقف عن نشاط معين أثناء </a:t>
                      </a:r>
                      <a:r>
                        <a:rPr lang="ar-AE" sz="1200" b="1" dirty="0" smtClean="0">
                          <a:solidFill>
                            <a:srgbClr val="000000"/>
                          </a:solidFill>
                          <a:latin typeface="Sakkal Majalla"/>
                          <a:ea typeface="Arial"/>
                          <a:cs typeface="Sakkal Majalla"/>
                          <a:sym typeface="Arial"/>
                        </a:rPr>
                        <a:t>الحصة</a:t>
                      </a:r>
                      <a:endParaRPr lang="en-US" sz="1200" b="1" dirty="0" smtClean="0">
                        <a:solidFill>
                          <a:srgbClr val="000000"/>
                        </a:solidFill>
                        <a:latin typeface="Sakkal Majalla"/>
                        <a:ea typeface="Arial"/>
                        <a:cs typeface="Sakkal Majalla"/>
                        <a:sym typeface="Arial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270 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)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درس </a:t>
                      </a: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دق الجرس</a:t>
                      </a: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بدأ اليوم الدراسي  وانتظم الطلاب في الطابور الصباحي , حمد يمسك بعباءة المعلمة ويقوم بالإشارة للألعاب في ساحة المدرسة , تقول له المعلمة أن وقت اللعب لم يحن بعد ويجب أن ينتظر ,يدخل الطلاب إلى الفصول , يبدأ حمد بالبكاء يريد الذهاب إلى الألعاب , تتكلم المعلمة مع حمد وجها لوجه وتطلب منه إكمال الدرس ومن ثم يرن الجرس ونذهب للألعاب , يهدأ حمد قليلا ويجلس على كرسيه بمساعدة , وها قد دق الجرس وحان موعد اللعب , يرفع حمد رأسه وينظر لمعلمته ,تبتسم وتتوجه لحمد ممسكة يده وتقول : هيا </a:t>
                      </a:r>
                      <a:r>
                        <a:rPr lang="ar-AE" sz="1200" b="1" u="none" strike="noStrike" cap="none" dirty="0" smtClean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 يا أطفال 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دق الجرس وحان موعد اللعب خارجا , يقف الطلاب طابور يتقدمهم حمد متوجهين لساحة المدرسة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v</a:t>
                      </a: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المعلمة بعمل خطة لمجموعة من الأنشطة المحببة للطلاب وربطها بموعد دق الجرس كأن تقول بأنه عندما يدق الجرس سنذهب للرحلة أو لتناول الطعام 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المعلمة 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بربط دق الجرس بصورة أو حركة  أو صوت وكلمات تدل على انتهاء النشاط الحالي </a:t>
                      </a:r>
                      <a:r>
                        <a:rPr lang="ar-AE" sz="1200" b="1" u="none" strike="noStrike" cap="none" dirty="0" err="1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للإنتقال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 لنشاط آخر 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المعلمة 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بعمل أنشطة جماعية مختلفة بالتعاون مع معلمات الفصول مثل أداء نشاط فني وتلوين </a:t>
                      </a:r>
                      <a:r>
                        <a:rPr lang="ar-AE" sz="1200" b="1" u="none" strike="noStrike" cap="none" dirty="0" err="1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ومسابقاتv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رياضية ودق الجرس بين الأنشطة للدلالة على انتهاء النشاط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ان تقوم المعلمة بطلب مساعدة من  الطالب لينبه زملائه بصوت دق الجرس </a:t>
                      </a:r>
                      <a:r>
                        <a:rPr lang="ar-AE" sz="1200" b="1" u="none" strike="noStrike" cap="none" dirty="0" err="1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والإنتهاء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 من النشاط الحالي 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.</a:t>
                      </a: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3364888" y="2613851"/>
            <a:ext cx="4216800" cy="307736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ar-AE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موعد مع اللعب </a:t>
            </a:r>
            <a:endParaRPr b="0" i="0" u="none" strike="noStrike" cap="none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D000713-BEF6-4F81-9631-47ADE6D4B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9563" y="2917825"/>
            <a:ext cx="2962275" cy="1435100"/>
          </a:xfrm>
          <a:prstGeom prst="rect">
            <a:avLst/>
          </a:prstGeom>
        </p:spPr>
      </p:pic>
      <p:pic>
        <p:nvPicPr>
          <p:cNvPr id="3" name="Picture 4" descr="A picture containing toy, doll, drawing&#10;&#10;Description automatically generated">
            <a:extLst>
              <a:ext uri="{FF2B5EF4-FFF2-40B4-BE49-F238E27FC236}">
                <a16:creationId xmlns:a16="http://schemas.microsoft.com/office/drawing/2014/main" id="{EA0CE07F-1C05-4860-BCE4-7501C68E2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4728" y="5195726"/>
            <a:ext cx="1490644" cy="1352992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81E428CC-E933-4547-9764-8066B7748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8209" y="5193234"/>
            <a:ext cx="1439001" cy="1342542"/>
          </a:xfrm>
          <a:prstGeom prst="rect">
            <a:avLst/>
          </a:prstGeom>
        </p:spPr>
      </p:pic>
      <p:pic>
        <p:nvPicPr>
          <p:cNvPr id="6" name="Picture 6" descr="A picture containing bedroom, photo, various, table&#10;&#10;Description automatically generated">
            <a:extLst>
              <a:ext uri="{FF2B5EF4-FFF2-40B4-BE49-F238E27FC236}">
                <a16:creationId xmlns:a16="http://schemas.microsoft.com/office/drawing/2014/main" id="{36E7694E-5705-4763-9F7C-13CDBEE249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949" y="5190462"/>
            <a:ext cx="1538228" cy="13480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3709517246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dirty="0">
                          <a:solidFill>
                            <a:srgbClr val="000000"/>
                          </a:solidFill>
                          <a:latin typeface="Sakkal Majalla"/>
                          <a:ea typeface="Arial"/>
                          <a:cs typeface="Sakkal Majalla"/>
                          <a:sym typeface="Arial"/>
                        </a:rPr>
                        <a:t>ينتبه لسماع الجرس ليتوقف عن نشاط معين أثناء الحصة</a:t>
                      </a:r>
                      <a:endParaRPr sz="120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 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Arial"/>
                        <a:buNone/>
                      </a:pP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 الصفية </a:t>
                      </a:r>
                      <a:endParaRPr sz="1200" b="1" u="sng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عن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الإنتباه لصوت الجرس والتوقف عن أداء النشاط الحالي</a:t>
                      </a:r>
                      <a:endParaRPr dirty="0"/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  الإنتباه إلى صوت الجرس كأداة تنبيه للتوقف عن العمل الذي يقوم به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3140058051"/>
              </p:ext>
            </p:extLst>
          </p:nvPr>
        </p:nvGraphicFramePr>
        <p:xfrm>
          <a:off x="0" y="0"/>
          <a:ext cx="12034496" cy="648055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846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الهدف الرئيسي :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أن ينتبه حمد</a:t>
                      </a:r>
                      <a:r>
                        <a:rPr lang="ar-AE" sz="1200" b="1" dirty="0">
                          <a:solidFill>
                            <a:srgbClr val="000000"/>
                          </a:solidFill>
                          <a:latin typeface="Sakkal Majalla"/>
                          <a:ea typeface="Arial"/>
                          <a:cs typeface="Sakkal Majalla"/>
                          <a:sym typeface="Arial"/>
                        </a:rPr>
                        <a:t> لسماع الجرس ليتوقف عن نشاط معين أثناء الحصة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تنمية مهارات التركيز والانتباه لدى الطالب وتقليل التشتت ما أمكن </a:t>
                      </a:r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تشغيل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الفيديو الخاص بالدرس وأن يستطيع 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الطالب تمييز صوت الجرس للتوقف عن النشاط الحالي </a:t>
                      </a:r>
                      <a:endParaRPr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تنمية قدرة الطالب في ادراك الوقت بشكل أساسي وبسيط من خلال انتظار الجرس لأداء نشاطه المحبب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إتاحة الفرصة للطالب لوضع خططه الخاصة " </a:t>
                      </a:r>
                      <a:r>
                        <a:rPr lang="ar-AE" sz="1200" b="1" u="none" strike="noStrike" cap="none" dirty="0" err="1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مابعد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 دق الجرس " مثال :أحضر لعبتي المفضلة من الخزانة" "أحمل حقيبة الطعام وأنطلق للساحة "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تنمية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قدرات الطالب الإدراكية من خلال التعرف على كلمات ومفاهيم جديدة</a:t>
                      </a:r>
                      <a:endParaRPr lang="ar-AE" dirty="0"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  الإجتماعية من خلال تواصله مع أقرانه ومعلمته 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المشاركة الجماعية للطلاب على اللوحة الذكية من خلال مشاركتهم وتنافسهم في حل أوراق العمل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الموسيقي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تشجيع الطلاب خلال الألعاب الجماعية عن طريق التصفيق المصحوب بالأغاني الطفولية المشجعة والحماسية 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ارشاد ولي الأمر بكيفية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تدريب الطالب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 على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الإنتباه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للجرس عند سماعه والتوقف عن أي نشاط يمارسه في تلك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اللحطة</a:t>
                      </a:r>
                      <a:endParaRPr lang="ar-AE" sz="1200" b="1" u="none" strike="noStrike" cap="none" dirty="0" err="1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بغرض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تنمية قدرة الطالب على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الإنتباه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للجرس والأصوات وتنظيم عمله وأوقات اللعب خلال اليوم </a:t>
                      </a:r>
                      <a:endParaRPr lang="ar-AE"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AutoNum type="arabicPeriod"/>
                      </a:pPr>
                      <a:r>
                        <a:rPr lang="en-US" sz="1200" b="0" i="0" u="none" strike="noStrike" noProof="0" dirty="0">
                          <a:hlinkClick r:id="rId3"/>
                        </a:rPr>
                        <a:t>https://play.google.com/store/apps/details?id=com.evoprox.morningroutines</a:t>
                      </a:r>
                      <a:endParaRPr lang="en-US" sz="1200" dirty="0">
                        <a:latin typeface="Sakkal Majalla"/>
                        <a:cs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AutoNum type="arabicPeriod"/>
                      </a:pPr>
                      <a:r>
                        <a:rPr lang="en-US" sz="1200" b="0" i="0" u="none" strike="noStrike" noProof="0" dirty="0">
                          <a:latin typeface="Arial"/>
                          <a:hlinkClick r:id="rId4"/>
                        </a:rPr>
                        <a:t>https://play.google.com/store/apps/details?id=com.timo.time</a:t>
                      </a:r>
                      <a:endParaRPr lang="en-US" sz="1200" b="0" i="0" u="none" strike="noStrike" noProof="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US" sz="1200" b="0" i="0" u="none" strike="noStrike" noProof="0" dirty="0">
                        <a:latin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أن يستطيع الطالب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االإنتباه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لصوت الجرس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بالإلتفات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أو اصدار أي ردة فعل حركية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, جيد :أن يستطيع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الإلتفات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والإنتباه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مع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الإستمرار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 في النشاط بشكل جزئي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, جيد جدا : أن يستطيع الطالب </a:t>
                      </a:r>
                      <a:r>
                        <a:rPr lang="ar-AE" sz="1200" b="1" u="none" strike="noStrike" cap="none" dirty="0" err="1">
                          <a:latin typeface="Sakkal Majalla"/>
                          <a:ea typeface="Sakkal Majalla"/>
                          <a:cs typeface="Sakkal Majalla"/>
                        </a:rPr>
                        <a:t>تالإنتباه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لصوت الجرس والتوقف بشكل كامل عن النشاط الحالي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 descr="Media placeholder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076547" y="5400539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algn="ctr"/>
            <a:r>
              <a:rPr lang="ar-AE"/>
              <a:t>انشودتان دق الجرس</a:t>
            </a:r>
            <a:endParaRPr dirty="0"/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3559126" y="3372098"/>
            <a:ext cx="4622065" cy="12983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dirty="0">
                <a:hlinkClick r:id="rId3"/>
              </a:rPr>
              <a:t>https://www.youtube.com/watch?v=VQyuHwL10lI</a:t>
            </a:r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7C6D82C-8E78-4D0B-98B8-688F16B9A7EC}"/>
              </a:ext>
            </a:extLst>
          </p:cNvPr>
          <p:cNvSpPr/>
          <p:nvPr/>
        </p:nvSpPr>
        <p:spPr>
          <a:xfrm>
            <a:off x="3559126" y="2053883"/>
            <a:ext cx="4622065" cy="11816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+mn-lt"/>
                <a:cs typeface="+mn-lt"/>
                <a:hlinkClick r:id="rId4"/>
              </a:rPr>
              <a:t>https://www.youtube.com/watch?v=-Lqka_ujHU0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E05BE-39C8-40D4-A085-58CC6051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 err="1">
                <a:latin typeface="Sakkal Majalla"/>
              </a:rPr>
              <a:t>ورقة</a:t>
            </a:r>
            <a:r>
              <a:rPr lang="en-US" sz="1800" dirty="0">
                <a:latin typeface="Sakkal Majalla"/>
              </a:rPr>
              <a:t> </a:t>
            </a:r>
            <a:r>
              <a:rPr lang="en-US" sz="1800" dirty="0" err="1">
                <a:latin typeface="Sakkal Majalla"/>
              </a:rPr>
              <a:t>عمل</a:t>
            </a:r>
            <a:r>
              <a:rPr lang="en-US" sz="1800" dirty="0">
                <a:latin typeface="Sakkal Majalla"/>
              </a:rPr>
              <a:t> </a:t>
            </a:r>
            <a:r>
              <a:rPr lang="en-US" sz="1800" dirty="0" err="1">
                <a:latin typeface="Sakkal Majalla"/>
              </a:rPr>
              <a:t>صفية</a:t>
            </a:r>
            <a:r>
              <a:rPr lang="en-US" sz="1800" dirty="0">
                <a:latin typeface="Sakkal Majalla"/>
              </a:rPr>
              <a:t> </a:t>
            </a:r>
            <a:r>
              <a:rPr lang="en-US" dirty="0"/>
              <a:t>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401DB-6975-4661-93EE-ED61BD7304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 lang="ar-AE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4B4A0AD3-135E-477E-9EBC-55C0E2152ECD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4453861" y="1103398"/>
            <a:ext cx="5763201" cy="4050900"/>
          </a:xfrm>
        </p:spPr>
      </p:sp>
      <p:pic>
        <p:nvPicPr>
          <p:cNvPr id="5" name="Picture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60596D1-19F8-42EF-AB01-17AB4335A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157" y="1374501"/>
            <a:ext cx="5233444" cy="366302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5D01498-D7FC-43BB-85A6-5670A23E63E7}"/>
              </a:ext>
            </a:extLst>
          </p:cNvPr>
          <p:cNvSpPr/>
          <p:nvPr/>
        </p:nvSpPr>
        <p:spPr>
          <a:xfrm>
            <a:off x="1066799" y="1168078"/>
            <a:ext cx="2536784" cy="11188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>
                <a:solidFill>
                  <a:schemeClr val="tx1"/>
                </a:solidFill>
                <a:cs typeface="Arial"/>
              </a:rPr>
              <a:t>يقوم</a:t>
            </a:r>
            <a:r>
              <a:rPr lang="en-US" sz="120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200" dirty="0">
                <a:solidFill>
                  <a:schemeClr val="tx1"/>
                </a:solidFill>
                <a:cs typeface="Arial"/>
              </a:rPr>
              <a:t>الطالب بالإشارة لصورة جرس المدرسة ومن ثم تلوينه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AA92FE-0928-4274-9770-5738D1381664}"/>
              </a:ext>
            </a:extLst>
          </p:cNvPr>
          <p:cNvSpPr txBox="1"/>
          <p:nvPr/>
        </p:nvSpPr>
        <p:spPr>
          <a:xfrm>
            <a:off x="4724400" y="3200399"/>
            <a:ext cx="2743200" cy="307777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5314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ورقة عمل صفية 2                             </a:t>
            </a:r>
            <a:endParaRPr lang="en-US" dirty="0">
              <a:latin typeface="Sakkal Majalla"/>
              <a:ea typeface="Sakkal Majalla"/>
              <a:cs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774758" y="1219200"/>
            <a:ext cx="2450668" cy="97514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ar-AE" sz="12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يقوم الطلاب بتوصيل الصورة مع ظلها وتطلب المعلمة من الطلاب التوقف عن النشاط عند سماع الجرس "</a:t>
            </a:r>
            <a:endParaRPr sz="1200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F8BE1E1B-6BC9-4AC5-B18E-3BAE1D86440B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4302411" y="1113044"/>
            <a:ext cx="6146145" cy="4050900"/>
          </a:xfrm>
        </p:spPr>
      </p:sp>
      <p:pic>
        <p:nvPicPr>
          <p:cNvPr id="4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ABD55AD-043F-420A-8CEE-F734578FEC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048" y="1002833"/>
            <a:ext cx="7597109" cy="43736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030B-9A70-4EC0-8221-C643A354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</a:t>
            </a:r>
            <a:r>
              <a:rPr lang="ar-AE" dirty="0"/>
              <a:t>3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A06341-855B-4772-9B56-1D251CF17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mtClean="0"/>
              <a:t>8</a:t>
            </a:fld>
            <a:endParaRPr lang="ar-A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18331B2-B4C3-45A7-B4C6-BBB684633606}"/>
              </a:ext>
            </a:extLst>
          </p:cNvPr>
          <p:cNvSpPr/>
          <p:nvPr/>
        </p:nvSpPr>
        <p:spPr>
          <a:xfrm>
            <a:off x="688757" y="932352"/>
            <a:ext cx="2222695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AE" sz="12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9FBDB695-5214-4272-9412-572D6E2BE120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3494918" y="1113044"/>
            <a:ext cx="6953638" cy="4050900"/>
          </a:xfrm>
        </p:spPr>
      </p:sp>
      <p:pic>
        <p:nvPicPr>
          <p:cNvPr id="7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75EFDA11-FDB0-4176-B00B-6CB92EB32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823" y="824346"/>
            <a:ext cx="7247529" cy="41619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69D2FD1-4279-4CA7-ABF6-2DA2AEA10465}"/>
              </a:ext>
            </a:extLst>
          </p:cNvPr>
          <p:cNvSpPr txBox="1"/>
          <p:nvPr/>
        </p:nvSpPr>
        <p:spPr>
          <a:xfrm>
            <a:off x="698311" y="1039504"/>
            <a:ext cx="2333768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 </a:t>
            </a:r>
            <a:r>
              <a:rPr lang="en-US" dirty="0" err="1"/>
              <a:t>أ</a:t>
            </a:r>
            <a:r>
              <a:rPr lang="en-US" sz="1200" dirty="0" err="1">
                <a:latin typeface="Sakkal Majalla"/>
              </a:rPr>
              <a:t>ن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يقوم</a:t>
            </a:r>
            <a:r>
              <a:rPr lang="en-US" sz="1200" dirty="0">
                <a:latin typeface="Sakkal Majalla"/>
              </a:rPr>
              <a:t> الطالب </a:t>
            </a:r>
            <a:r>
              <a:rPr lang="en-US" sz="1200" dirty="0" err="1">
                <a:latin typeface="Sakkal Majalla"/>
              </a:rPr>
              <a:t>بالإعادة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على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الدائرة</a:t>
            </a:r>
            <a:r>
              <a:rPr lang="en-US" sz="1200" dirty="0">
                <a:latin typeface="Sakkal Majalla"/>
              </a:rPr>
              <a:t> </a:t>
            </a:r>
            <a:r>
              <a:rPr lang="en-US" sz="1200" dirty="0" err="1">
                <a:latin typeface="Sakkal Majalla"/>
              </a:rPr>
              <a:t>وتطلب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المعلمة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من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الطلاب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التوقف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عن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العمل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عند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سماع</a:t>
            </a:r>
            <a:r>
              <a:rPr lang="en-US" sz="1200" dirty="0">
                <a:latin typeface="Sakkal Majalla"/>
              </a:rPr>
              <a:t> </a:t>
            </a:r>
            <a:r>
              <a:rPr lang="en-US" sz="1200" dirty="0" err="1">
                <a:latin typeface="Sakkal Majalla"/>
              </a:rPr>
              <a:t>الجرس</a:t>
            </a:r>
            <a:endParaRPr lang="en-US" sz="1200" dirty="0">
              <a:latin typeface="Sakkal Majalla"/>
            </a:endParaRPr>
          </a:p>
        </p:txBody>
      </p:sp>
    </p:spTree>
    <p:extLst>
      <p:ext uri="{BB962C8B-B14F-4D97-AF65-F5344CB8AC3E}">
        <p14:creationId xmlns:p14="http://schemas.microsoft.com/office/powerpoint/2010/main" val="327970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672</Words>
  <Application>Microsoft Office PowerPoint</Application>
  <PresentationFormat>Widescreen</PresentationFormat>
  <Paragraphs>107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Libre Franklin</vt:lpstr>
      <vt:lpstr>Sakkal Majalla</vt:lpstr>
      <vt:lpstr>Office Theme</vt:lpstr>
      <vt:lpstr>1_Office Theme</vt:lpstr>
      <vt:lpstr>ينتبه لسماع الجرس ليتوقف عن نشاط معين أثناء الحصة </vt:lpstr>
      <vt:lpstr>PowerPoint Presentation</vt:lpstr>
      <vt:lpstr>PowerPoint Presentation</vt:lpstr>
      <vt:lpstr>PowerPoint Presentation</vt:lpstr>
      <vt:lpstr>انشودتان دق الجرس</vt:lpstr>
      <vt:lpstr>ورقة عمل صفية 1</vt:lpstr>
      <vt:lpstr>ورقة عمل صفية 2                             </vt:lpstr>
      <vt:lpstr>ورقة عمل صفية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738</cp:revision>
  <dcterms:modified xsi:type="dcterms:W3CDTF">2020-08-22T19:46:42Z</dcterms:modified>
</cp:coreProperties>
</file>