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5"/>
  </p:notesMasterIdLst>
  <p:sldIdLst>
    <p:sldId id="267" r:id="rId6"/>
    <p:sldId id="257" r:id="rId7"/>
    <p:sldId id="259" r:id="rId8"/>
    <p:sldId id="282" r:id="rId9"/>
    <p:sldId id="269" r:id="rId10"/>
    <p:sldId id="275" r:id="rId11"/>
    <p:sldId id="279" r:id="rId12"/>
    <p:sldId id="280" r:id="rId13"/>
    <p:sldId id="28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9" d="100"/>
          <a:sy n="109" d="100"/>
        </p:scale>
        <p:origin x="672"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8/23/2020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2717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0F5DDA-372B-43CF-86FE-C9B6645BBCC7}"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85334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2F16D-244F-47C2-842A-9317BC736D29}"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20348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1A787B-4AB8-4174-BC68-AD1479FF75F2}"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2796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79667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671007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4542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132797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23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739791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23 August 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382487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23 August 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898363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23 August 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2571605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2998D2-4126-411A-8949-6F4D826F56A2}"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715948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23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217378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23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230897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023118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6698051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a:t>Click icon to add media</a:t>
            </a:r>
            <a:endParaRPr lang="en-US" noProof="0" dirty="0"/>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28569575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ext Layout 1">
    <p:spTree>
      <p:nvGrpSpPr>
        <p:cNvPr id="1" name=""/>
        <p:cNvGrpSpPr/>
        <p:nvPr/>
      </p:nvGrpSpPr>
      <p:grpSpPr>
        <a:xfrm>
          <a:off x="0" y="0"/>
          <a:ext cx="0" cy="0"/>
          <a:chOff x="0" y="0"/>
          <a:chExt cx="0" cy="0"/>
        </a:xfrm>
      </p:grpSpPr>
      <p:grpSp>
        <p:nvGrpSpPr>
          <p:cNvPr id="7" name="Graphic 16">
            <a:extLst>
              <a:ext uri="{FF2B5EF4-FFF2-40B4-BE49-F238E27FC236}">
                <a16:creationId xmlns:a16="http://schemas.microsoft.com/office/drawing/2014/main" id="{AD638337-297E-49B3-AE0F-B36EC9D01661}"/>
              </a:ext>
            </a:extLst>
          </p:cNvPr>
          <p:cNvGrpSpPr/>
          <p:nvPr userDrawn="1"/>
        </p:nvGrpSpPr>
        <p:grpSpPr>
          <a:xfrm>
            <a:off x="10962579" y="5678327"/>
            <a:ext cx="1234800" cy="1051200"/>
            <a:chOff x="5626893" y="3026568"/>
            <a:chExt cx="937260" cy="800760"/>
          </a:xfrm>
        </p:grpSpPr>
        <p:sp>
          <p:nvSpPr>
            <p:cNvPr id="8" name="Freeform: Shape 7">
              <a:extLst>
                <a:ext uri="{FF2B5EF4-FFF2-40B4-BE49-F238E27FC236}">
                  <a16:creationId xmlns:a16="http://schemas.microsoft.com/office/drawing/2014/main" id="{2FA8DCE5-120B-4D39-B899-95EBEC388DEA}"/>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53F4B5D3-A813-434A-B7AA-8FEE19B9CF16}"/>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id="{B6DFBA5C-859C-4C16-8ECF-9FCA37E77DD4}"/>
              </a:ext>
            </a:extLst>
          </p:cNvPr>
          <p:cNvSpPr>
            <a:spLocks noGrp="1"/>
          </p:cNvSpPr>
          <p:nvPr>
            <p:ph type="body" idx="1" hasCustomPrompt="1"/>
          </p:nvPr>
        </p:nvSpPr>
        <p:spPr>
          <a:xfrm>
            <a:off x="748030" y="2442380"/>
            <a:ext cx="3913632" cy="804672"/>
          </a:xfrm>
          <a:gradFill>
            <a:gsLst>
              <a:gs pos="0">
                <a:schemeClr val="tx2"/>
              </a:gs>
              <a:gs pos="100000">
                <a:schemeClr val="tx1"/>
              </a:gs>
            </a:gsLst>
            <a:lin ang="10800000" scaled="1"/>
          </a:gradFill>
        </p:spPr>
        <p:txBody>
          <a:bodyPr lIns="144000" tIns="72000" bIns="72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a:extLst>
              <a:ext uri="{FF2B5EF4-FFF2-40B4-BE49-F238E27FC236}">
                <a16:creationId xmlns:a16="http://schemas.microsoft.com/office/drawing/2014/main" id="{4DBF8466-F90A-4774-B172-0061F1A7985F}"/>
              </a:ext>
            </a:extLst>
          </p:cNvPr>
          <p:cNvSpPr>
            <a:spLocks noGrp="1"/>
          </p:cNvSpPr>
          <p:nvPr>
            <p:ph type="dt" sz="half" idx="10"/>
          </p:nvPr>
        </p:nvSpPr>
        <p:spPr/>
        <p:txBody>
          <a:bodyPr/>
          <a:lstStyle/>
          <a:p>
            <a:fld id="{D17A6D05-D16B-4603-A323-876374AD20C5}" type="datetime3">
              <a:rPr lang="en-US" noProof="0" smtClean="0"/>
              <a:t>23 August 2020</a:t>
            </a:fld>
            <a:endParaRPr lang="en-US" noProof="0" dirty="0"/>
          </a:p>
        </p:txBody>
      </p:sp>
      <p:sp>
        <p:nvSpPr>
          <p:cNvPr id="5" name="Footer Placeholder 4">
            <a:extLst>
              <a:ext uri="{FF2B5EF4-FFF2-40B4-BE49-F238E27FC236}">
                <a16:creationId xmlns:a16="http://schemas.microsoft.com/office/drawing/2014/main" id="{7BC76C28-113A-459C-BD12-125E112B10B7}"/>
              </a:ext>
            </a:extLst>
          </p:cNvPr>
          <p:cNvSpPr>
            <a:spLocks noGrp="1"/>
          </p:cNvSpPr>
          <p:nvPr>
            <p:ph type="ftr" sz="quarter" idx="11"/>
          </p:nvPr>
        </p:nvSpPr>
        <p:spPr/>
        <p:txBody>
          <a:bodyPr lIns="0"/>
          <a:lstStyle/>
          <a:p>
            <a:endParaRPr lang="en-US" noProof="0" dirty="0"/>
          </a:p>
        </p:txBody>
      </p:sp>
      <p:sp>
        <p:nvSpPr>
          <p:cNvPr id="6" name="Slide Number Placeholder 5">
            <a:extLst>
              <a:ext uri="{FF2B5EF4-FFF2-40B4-BE49-F238E27FC236}">
                <a16:creationId xmlns:a16="http://schemas.microsoft.com/office/drawing/2014/main" id="{6D51ADD0-1305-43DD-A03D-2FE3B5D0EB62}"/>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id="{74E08599-4D6A-4CDA-9228-3DBD31E1E64D}"/>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id="{548D0821-4E36-47CF-A7AC-8FB339F5F24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id="{F708432B-D626-47BC-8C1E-E5F2ADCDCE43}"/>
              </a:ext>
            </a:extLst>
          </p:cNvPr>
          <p:cNvSpPr>
            <a:spLocks noGrp="1"/>
          </p:cNvSpPr>
          <p:nvPr>
            <p:ph type="title" hasCustomPrompt="1"/>
          </p:nvPr>
        </p:nvSpPr>
        <p:spPr>
          <a:xfrm rot="-360000">
            <a:off x="846111" y="974881"/>
            <a:ext cx="3933620" cy="734415"/>
          </a:xfrm>
        </p:spPr>
        <p:txBody>
          <a:bodyPr anchor="b">
            <a:normAutofit/>
          </a:bodyPr>
          <a:lstStyle>
            <a:lvl1pPr>
              <a:defRPr sz="4000">
                <a:solidFill>
                  <a:schemeClr val="bg1"/>
                </a:solidFill>
              </a:defRPr>
            </a:lvl1pPr>
          </a:lstStyle>
          <a:p>
            <a:r>
              <a:rPr lang="en-US" noProof="0"/>
              <a:t>Text Layout 1</a:t>
            </a:r>
          </a:p>
        </p:txBody>
      </p:sp>
      <p:sp>
        <p:nvSpPr>
          <p:cNvPr id="17" name="Text Placeholder 16">
            <a:extLst>
              <a:ext uri="{FF2B5EF4-FFF2-40B4-BE49-F238E27FC236}">
                <a16:creationId xmlns:a16="http://schemas.microsoft.com/office/drawing/2014/main" id="{B8041375-FFF3-48A5-8985-52AD4D496A62}"/>
              </a:ext>
            </a:extLst>
          </p:cNvPr>
          <p:cNvSpPr>
            <a:spLocks noGrp="1"/>
          </p:cNvSpPr>
          <p:nvPr>
            <p:ph type="body" sz="quarter" idx="13"/>
          </p:nvPr>
        </p:nvSpPr>
        <p:spPr>
          <a:xfrm>
            <a:off x="808990" y="3392622"/>
            <a:ext cx="3913188" cy="2249488"/>
          </a:xfrm>
        </p:spPr>
        <p:txBody>
          <a:bodyPr>
            <a:normAutofit/>
          </a:bodyPr>
          <a:lstStyle>
            <a:lvl1pPr marL="180000" indent="-180000">
              <a:spcBef>
                <a:spcPts val="600"/>
              </a:spcBef>
              <a:buClr>
                <a:schemeClr val="accent2"/>
              </a:buClr>
              <a:defRPr sz="1600" b="0">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Edit Master text styles</a:t>
            </a:r>
          </a:p>
        </p:txBody>
      </p:sp>
      <p:grpSp>
        <p:nvGrpSpPr>
          <p:cNvPr id="19" name="Graphic 17">
            <a:extLst>
              <a:ext uri="{FF2B5EF4-FFF2-40B4-BE49-F238E27FC236}">
                <a16:creationId xmlns:a16="http://schemas.microsoft.com/office/drawing/2014/main" id="{1CF7F5A7-666B-4C97-8F1C-0930361F612E}"/>
              </a:ext>
            </a:extLst>
          </p:cNvPr>
          <p:cNvGrpSpPr/>
          <p:nvPr/>
        </p:nvGrpSpPr>
        <p:grpSpPr>
          <a:xfrm>
            <a:off x="5530724" y="0"/>
            <a:ext cx="6340653" cy="6429600"/>
            <a:chOff x="5530724" y="0"/>
            <a:chExt cx="6340653" cy="6429600"/>
          </a:xfrm>
        </p:grpSpPr>
        <p:sp>
          <p:nvSpPr>
            <p:cNvPr id="20" name="Freeform: Shape 19">
              <a:extLst>
                <a:ext uri="{FF2B5EF4-FFF2-40B4-BE49-F238E27FC236}">
                  <a16:creationId xmlns:a16="http://schemas.microsoft.com/office/drawing/2014/main" id="{E7BC95EC-0C9A-48BD-BC1E-AF1C1DA9C02C}"/>
                </a:ext>
              </a:extLst>
            </p:cNvPr>
            <p:cNvSpPr/>
            <p:nvPr/>
          </p:nvSpPr>
          <p:spPr>
            <a:xfrm>
              <a:off x="5518024" y="-12700"/>
              <a:ext cx="2287209" cy="5565543"/>
            </a:xfrm>
            <a:custGeom>
              <a:avLst/>
              <a:gdLst>
                <a:gd name="connsiteX0" fmla="*/ 1132162 w 2287209"/>
                <a:gd name="connsiteY0" fmla="*/ 5560454 h 5565543"/>
                <a:gd name="connsiteX1" fmla="*/ 2283391 w 2287209"/>
                <a:gd name="connsiteY1" fmla="*/ 12700 h 5565543"/>
                <a:gd name="connsiteX2" fmla="*/ 552736 w 2287209"/>
                <a:gd name="connsiteY2" fmla="*/ 12700 h 5565543"/>
                <a:gd name="connsiteX3" fmla="*/ 12700 w 2287209"/>
                <a:gd name="connsiteY3" fmla="*/ 5359688 h 5565543"/>
                <a:gd name="connsiteX4" fmla="*/ 1132162 w 2287209"/>
                <a:gd name="connsiteY4" fmla="*/ 5560454 h 556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7209" h="5565543">
                  <a:moveTo>
                    <a:pt x="1132162" y="5560454"/>
                  </a:moveTo>
                  <a:lnTo>
                    <a:pt x="2283391" y="12700"/>
                  </a:lnTo>
                  <a:lnTo>
                    <a:pt x="552736" y="12700"/>
                  </a:lnTo>
                  <a:cubicBezTo>
                    <a:pt x="569255" y="560360"/>
                    <a:pt x="573067" y="2477804"/>
                    <a:pt x="12700" y="5359688"/>
                  </a:cubicBezTo>
                  <a:cubicBezTo>
                    <a:pt x="363406" y="5395267"/>
                    <a:pt x="1132162" y="5560454"/>
                    <a:pt x="1132162" y="5560454"/>
                  </a:cubicBezTo>
                  <a:close/>
                </a:path>
              </a:pathLst>
            </a:custGeom>
            <a:gradFill flip="none" rotWithShape="1">
              <a:gsLst>
                <a:gs pos="3000">
                  <a:schemeClr val="accent5">
                    <a:alpha val="6000"/>
                  </a:schemeClr>
                </a:gs>
                <a:gs pos="100000">
                  <a:schemeClr val="accent5">
                    <a:alpha val="50000"/>
                  </a:schemeClr>
                </a:gs>
              </a:gsLst>
              <a:lin ang="5880000" scaled="0"/>
              <a:tileRect/>
            </a:gradFill>
            <a:ln w="12694" cap="flat">
              <a:noFill/>
              <a:prstDash val="solid"/>
              <a:miter/>
            </a:ln>
          </p:spPr>
          <p:txBody>
            <a:bodyPr rtlCol="0" anchor="ctr"/>
            <a:lstStyle/>
            <a:p>
              <a:endParaRPr lang="en-US" noProof="0" dirty="0"/>
            </a:p>
          </p:txBody>
        </p:sp>
        <p:sp>
          <p:nvSpPr>
            <p:cNvPr id="21" name="Freeform: Shape 20">
              <a:extLst>
                <a:ext uri="{FF2B5EF4-FFF2-40B4-BE49-F238E27FC236}">
                  <a16:creationId xmlns:a16="http://schemas.microsoft.com/office/drawing/2014/main" id="{DF5F80F8-FA23-4496-B401-E10D70AC21A8}"/>
                </a:ext>
              </a:extLst>
            </p:cNvPr>
            <p:cNvSpPr/>
            <p:nvPr/>
          </p:nvSpPr>
          <p:spPr>
            <a:xfrm>
              <a:off x="5537084" y="-12700"/>
              <a:ext cx="6340653" cy="6455013"/>
            </a:xfrm>
            <a:custGeom>
              <a:avLst/>
              <a:gdLst>
                <a:gd name="connsiteX0" fmla="*/ 5080140 w 6340653"/>
                <a:gd name="connsiteY0" fmla="*/ 6446112 h 6455013"/>
                <a:gd name="connsiteX1" fmla="*/ 6334294 w 6340653"/>
                <a:gd name="connsiteY1" fmla="*/ 545112 h 6455013"/>
                <a:gd name="connsiteX2" fmla="*/ 3831070 w 6340653"/>
                <a:gd name="connsiteY2" fmla="*/ 12700 h 6455013"/>
                <a:gd name="connsiteX3" fmla="*/ 1151222 w 6340653"/>
                <a:gd name="connsiteY3" fmla="*/ 12700 h 6455013"/>
                <a:gd name="connsiteX4" fmla="*/ 12700 w 6340653"/>
                <a:gd name="connsiteY4" fmla="*/ 5369854 h 645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653" h="6455013">
                  <a:moveTo>
                    <a:pt x="5080140" y="6446112"/>
                  </a:moveTo>
                  <a:lnTo>
                    <a:pt x="6334294" y="545112"/>
                  </a:lnTo>
                  <a:lnTo>
                    <a:pt x="3831070" y="12700"/>
                  </a:lnTo>
                  <a:lnTo>
                    <a:pt x="1151222" y="12700"/>
                  </a:lnTo>
                  <a:lnTo>
                    <a:pt x="12700" y="5369854"/>
                  </a:lnTo>
                  <a:close/>
                </a:path>
              </a:pathLst>
            </a:custGeom>
            <a:gradFill>
              <a:gsLst>
                <a:gs pos="3000">
                  <a:schemeClr val="accent5"/>
                </a:gs>
                <a:gs pos="100000">
                  <a:schemeClr val="bg2"/>
                </a:gs>
              </a:gsLst>
              <a:lin ang="0" scaled="1"/>
            </a:gradFill>
            <a:ln w="12694" cap="flat">
              <a:noFill/>
              <a:prstDash val="solid"/>
              <a:miter/>
            </a:ln>
          </p:spPr>
          <p:txBody>
            <a:bodyPr rtlCol="0" anchor="ctr"/>
            <a:lstStyle/>
            <a:p>
              <a:endParaRPr lang="en-US" noProof="0" dirty="0"/>
            </a:p>
          </p:txBody>
        </p:sp>
        <p:sp>
          <p:nvSpPr>
            <p:cNvPr id="22" name="Freeform: Shape 21">
              <a:extLst>
                <a:ext uri="{FF2B5EF4-FFF2-40B4-BE49-F238E27FC236}">
                  <a16:creationId xmlns:a16="http://schemas.microsoft.com/office/drawing/2014/main" id="{65F2E539-DDA4-47DC-A929-17C7DB4D8C88}"/>
                </a:ext>
              </a:extLst>
            </p:cNvPr>
            <p:cNvSpPr/>
            <p:nvPr/>
          </p:nvSpPr>
          <p:spPr>
            <a:xfrm>
              <a:off x="5830609" y="-12700"/>
              <a:ext cx="5756144" cy="6150052"/>
            </a:xfrm>
            <a:custGeom>
              <a:avLst/>
              <a:gdLst>
                <a:gd name="connsiteX0" fmla="*/ 5715476 w 5756143"/>
                <a:gd name="connsiteY0" fmla="*/ 764938 h 6150052"/>
                <a:gd name="connsiteX1" fmla="*/ 4579496 w 5756143"/>
                <a:gd name="connsiteY1" fmla="*/ 6113197 h 6150052"/>
                <a:gd name="connsiteX2" fmla="*/ 43196 w 5756143"/>
                <a:gd name="connsiteY2" fmla="*/ 5150027 h 6150052"/>
                <a:gd name="connsiteX3" fmla="*/ 1134704 w 5756143"/>
                <a:gd name="connsiteY3" fmla="*/ 12700 h 6150052"/>
                <a:gd name="connsiteX4" fmla="*/ 1109290 w 5756143"/>
                <a:gd name="connsiteY4" fmla="*/ 12700 h 6150052"/>
                <a:gd name="connsiteX5" fmla="*/ 12700 w 5756143"/>
                <a:gd name="connsiteY5" fmla="*/ 5169087 h 6150052"/>
                <a:gd name="connsiteX6" fmla="*/ 4598556 w 5756143"/>
                <a:gd name="connsiteY6" fmla="*/ 6143693 h 6150052"/>
                <a:gd name="connsiteX7" fmla="*/ 5743431 w 5756143"/>
                <a:gd name="connsiteY7" fmla="*/ 757314 h 6150052"/>
                <a:gd name="connsiteX8" fmla="*/ 5745972 w 5756143"/>
                <a:gd name="connsiteY8" fmla="*/ 744607 h 6150052"/>
                <a:gd name="connsiteX9" fmla="*/ 2299910 w 5756143"/>
                <a:gd name="connsiteY9" fmla="*/ 12700 h 6150052"/>
                <a:gd name="connsiteX10" fmla="*/ 2177925 w 5756143"/>
                <a:gd name="connsiteY10" fmla="*/ 12700 h 6150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6143" h="6150052">
                  <a:moveTo>
                    <a:pt x="5715476" y="764938"/>
                  </a:moveTo>
                  <a:lnTo>
                    <a:pt x="4579496" y="6113197"/>
                  </a:lnTo>
                  <a:lnTo>
                    <a:pt x="43196" y="5150027"/>
                  </a:lnTo>
                  <a:lnTo>
                    <a:pt x="1134704" y="12700"/>
                  </a:lnTo>
                  <a:lnTo>
                    <a:pt x="1109290" y="12700"/>
                  </a:lnTo>
                  <a:lnTo>
                    <a:pt x="12700" y="5169087"/>
                  </a:lnTo>
                  <a:lnTo>
                    <a:pt x="4598556" y="6143693"/>
                  </a:lnTo>
                  <a:lnTo>
                    <a:pt x="5743431" y="757314"/>
                  </a:lnTo>
                  <a:lnTo>
                    <a:pt x="5745972" y="744607"/>
                  </a:lnTo>
                  <a:lnTo>
                    <a:pt x="2299910" y="12700"/>
                  </a:lnTo>
                  <a:lnTo>
                    <a:pt x="2177925" y="12700"/>
                  </a:lnTo>
                  <a:close/>
                </a:path>
              </a:pathLst>
            </a:custGeom>
            <a:solidFill>
              <a:schemeClr val="bg1"/>
            </a:solidFill>
            <a:ln w="12694" cap="flat">
              <a:noFill/>
              <a:prstDash val="solid"/>
              <a:miter/>
            </a:ln>
          </p:spPr>
          <p:txBody>
            <a:bodyPr rtlCol="0" anchor="ctr"/>
            <a:lstStyle/>
            <a:p>
              <a:endParaRPr lang="en-US" noProof="0" dirty="0"/>
            </a:p>
          </p:txBody>
        </p:sp>
      </p:grpSp>
      <p:sp>
        <p:nvSpPr>
          <p:cNvPr id="24" name="Picture Placeholder 23">
            <a:extLst>
              <a:ext uri="{FF2B5EF4-FFF2-40B4-BE49-F238E27FC236}">
                <a16:creationId xmlns:a16="http://schemas.microsoft.com/office/drawing/2014/main" id="{76641E2E-882B-485E-AD7C-2BC054BEA520}"/>
              </a:ext>
            </a:extLst>
          </p:cNvPr>
          <p:cNvSpPr>
            <a:spLocks noGrp="1"/>
          </p:cNvSpPr>
          <p:nvPr>
            <p:ph type="pic" sz="quarter" idx="14"/>
          </p:nvPr>
        </p:nvSpPr>
        <p:spPr>
          <a:xfrm rot="720000">
            <a:off x="6384187" y="209524"/>
            <a:ext cx="4647699" cy="5472101"/>
          </a:xfrm>
          <a:custGeom>
            <a:avLst/>
            <a:gdLst>
              <a:gd name="connsiteX0" fmla="*/ 0 w 4643879"/>
              <a:gd name="connsiteY0" fmla="*/ 5462044 h 5462044"/>
              <a:gd name="connsiteX1" fmla="*/ 1160970 w 4643879"/>
              <a:gd name="connsiteY1" fmla="*/ 0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1026146 w 4643879"/>
              <a:gd name="connsiteY2" fmla="*/ 8068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11990 w 4643879"/>
              <a:gd name="connsiteY1" fmla="*/ 13839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4634592 w 4643879"/>
              <a:gd name="connsiteY4" fmla="*/ 5460922 h 5462044"/>
              <a:gd name="connsiteX5" fmla="*/ 0 w 4643879"/>
              <a:gd name="connsiteY5" fmla="*/ 5462044 h 546204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72101 h 5472101"/>
              <a:gd name="connsiteX1" fmla="*/ 8345 w 4647218"/>
              <a:gd name="connsiteY1" fmla="*/ 21518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0 w 4647218"/>
              <a:gd name="connsiteY0" fmla="*/ 5472101 h 5472101"/>
              <a:gd name="connsiteX1" fmla="*/ 5908 w 4647218"/>
              <a:gd name="connsiteY1" fmla="*/ 22456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38412 w 4647699"/>
              <a:gd name="connsiteY4" fmla="*/ 5465839 h 5472101"/>
              <a:gd name="connsiteX5" fmla="*/ 481 w 4647699"/>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43537 w 4647699"/>
              <a:gd name="connsiteY4" fmla="*/ 5464749 h 5472101"/>
              <a:gd name="connsiteX5" fmla="*/ 481 w 4647699"/>
              <a:gd name="connsiteY5" fmla="*/ 5472101 h 547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7699" h="5472101">
                <a:moveTo>
                  <a:pt x="481" y="5472101"/>
                </a:moveTo>
                <a:cubicBezTo>
                  <a:pt x="4478" y="3656033"/>
                  <a:pt x="-2747" y="2037289"/>
                  <a:pt x="1250" y="221221"/>
                </a:cubicBezTo>
                <a:lnTo>
                  <a:pt x="1049359" y="0"/>
                </a:lnTo>
                <a:lnTo>
                  <a:pt x="4647699" y="4917"/>
                </a:lnTo>
                <a:cubicBezTo>
                  <a:pt x="4644603" y="1825224"/>
                  <a:pt x="4646633" y="3644442"/>
                  <a:pt x="4643537" y="5464749"/>
                </a:cubicBezTo>
                <a:lnTo>
                  <a:pt x="481" y="5472101"/>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Tree>
    <p:extLst>
      <p:ext uri="{BB962C8B-B14F-4D97-AF65-F5344CB8AC3E}">
        <p14:creationId xmlns:p14="http://schemas.microsoft.com/office/powerpoint/2010/main" val="2344084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5319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F4428-25CE-497A-9941-367C16ECCEA0}" type="datetime3">
              <a:rPr lang="en-US" smtClean="0"/>
              <a:t>23 August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6557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A53F8D-8F5F-4D98-B67F-54B571C7FB47}" type="datetime3">
              <a:rPr lang="en-US" smtClean="0"/>
              <a:t>23 August 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52286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6C29FF-CCF6-46F0-B460-CA0EFD3579DE}" type="datetime3">
              <a:rPr lang="en-US" smtClean="0"/>
              <a:t>23 August 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30519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23 August 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08589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23 August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81318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23 August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43253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23 August 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a:p>
        </p:txBody>
      </p:sp>
    </p:spTree>
    <p:extLst>
      <p:ext uri="{BB962C8B-B14F-4D97-AF65-F5344CB8AC3E}">
        <p14:creationId xmlns:p14="http://schemas.microsoft.com/office/powerpoint/2010/main" val="419796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23 August 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a:p>
        </p:txBody>
      </p:sp>
    </p:spTree>
    <p:extLst>
      <p:ext uri="{BB962C8B-B14F-4D97-AF65-F5344CB8AC3E}">
        <p14:creationId xmlns:p14="http://schemas.microsoft.com/office/powerpoint/2010/main" val="1511128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 id="2147483676" r:id="rId13"/>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wstSg_cQlvE" TargetMode="External"/><Relationship Id="rId2" Type="http://schemas.openxmlformats.org/officeDocument/2006/relationships/notesSlide" Target="../notesSlides/notesSlide1.xml"/><Relationship Id="rId1" Type="http://schemas.openxmlformats.org/officeDocument/2006/relationships/slideLayout" Target="../slideLayouts/slideLayout19.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hyperlink" Target="https://youtu.be/gmsv2GgvfGY" TargetMode="Externa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hyperlink" Target="https://youtu.be/plCK3jp9Ty8" TargetMode="Externa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p:txBody>
          <a:bodyPr>
            <a:normAutofit/>
          </a:bodyPr>
          <a:lstStyle/>
          <a:p>
            <a:pPr algn="ctr" rtl="1"/>
            <a:r>
              <a:rPr lang="ar-AE" sz="2800" dirty="0">
                <a:latin typeface="Sakkal Majalla" panose="02000000000000000000" pitchFamily="2" charset="-78"/>
                <a:cs typeface="Sakkal Majalla" panose="02000000000000000000" pitchFamily="2" charset="-78"/>
              </a:rPr>
              <a:t> يستجيب  للأسئلة الموجه إليه </a:t>
            </a:r>
          </a:p>
        </p:txBody>
      </p:sp>
      <p:sp>
        <p:nvSpPr>
          <p:cNvPr id="3" name="TextBox 2"/>
          <p:cNvSpPr txBox="1"/>
          <p:nvPr/>
        </p:nvSpPr>
        <p:spPr>
          <a:xfrm rot="721943">
            <a:off x="7959682" y="5031174"/>
            <a:ext cx="3051149" cy="707886"/>
          </a:xfrm>
          <a:prstGeom prst="rect">
            <a:avLst/>
          </a:prstGeom>
          <a:noFill/>
        </p:spPr>
        <p:txBody>
          <a:bodyPr wrap="square" rtlCol="0">
            <a:spAutoFit/>
          </a:bodyPr>
          <a:lstStyle/>
          <a:p>
            <a:pPr algn="ctr" rtl="1"/>
            <a:r>
              <a:rPr lang="ar-AE" sz="2000" dirty="0" smtClean="0">
                <a:solidFill>
                  <a:schemeClr val="bg1"/>
                </a:solidFill>
                <a:latin typeface="Sakkal Majalla" panose="02000000000000000000" pitchFamily="2" charset="-78"/>
                <a:cs typeface="Sakkal Majalla" panose="02000000000000000000" pitchFamily="2" charset="-78"/>
              </a:rPr>
              <a:t>«الاستجابة الفعّالة»</a:t>
            </a:r>
          </a:p>
          <a:p>
            <a:pPr algn="ctr" rtl="1"/>
            <a:r>
              <a:rPr lang="ar-AE" sz="2000" dirty="0" smtClean="0">
                <a:solidFill>
                  <a:schemeClr val="bg1"/>
                </a:solidFill>
                <a:latin typeface="Sakkal Majalla" panose="02000000000000000000" pitchFamily="2" charset="-78"/>
                <a:cs typeface="Sakkal Majalla" panose="02000000000000000000" pitchFamily="2" charset="-78"/>
              </a:rPr>
              <a:t>إعداد: موزة سعيد مبارك عايد الكتبي</a:t>
            </a:r>
            <a:endParaRPr lang="en-US" sz="2000" dirty="0">
              <a:solidFill>
                <a:schemeClr val="bg1"/>
              </a:solidFill>
              <a:latin typeface="Sakkal Majalla" panose="02000000000000000000" pitchFamily="2" charset="-78"/>
              <a:cs typeface="Sakkal Majalla" panose="02000000000000000000" pitchFamily="2" charset="-78"/>
            </a:endParaRPr>
          </a:p>
        </p:txBody>
      </p:sp>
      <p:pic>
        <p:nvPicPr>
          <p:cNvPr id="4" name="Picture 3"/>
          <p:cNvPicPr>
            <a:picLocks noChangeAspect="1"/>
          </p:cNvPicPr>
          <p:nvPr/>
        </p:nvPicPr>
        <p:blipFill>
          <a:blip r:embed="rId2">
            <a:clrChange>
              <a:clrFrom>
                <a:srgbClr val="FFFCFF"/>
              </a:clrFrom>
              <a:clrTo>
                <a:srgbClr val="FFFCFF">
                  <a:alpha val="0"/>
                </a:srgbClr>
              </a:clrTo>
            </a:clrChange>
            <a:extLst>
              <a:ext uri="{28A0092B-C50C-407E-A947-70E740481C1C}">
                <a14:useLocalDpi xmlns:a14="http://schemas.microsoft.com/office/drawing/2010/main" val="0"/>
              </a:ext>
            </a:extLst>
          </a:blip>
          <a:stretch>
            <a:fillRect/>
          </a:stretch>
        </p:blipFill>
        <p:spPr>
          <a:xfrm rot="798864">
            <a:off x="9695101" y="503793"/>
            <a:ext cx="1124804" cy="971217"/>
          </a:xfrm>
          <a:prstGeom prst="rect">
            <a:avLst/>
          </a:prstGeom>
        </p:spPr>
      </p:pic>
      <p:pic>
        <p:nvPicPr>
          <p:cNvPr id="6" name="Picture Placeholder 5"/>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t="11723" b="11723"/>
          <a:stretch>
            <a:fillRect/>
          </a:stretch>
        </p:blipFill>
        <p:spPr/>
      </p:pic>
    </p:spTree>
    <p:extLst>
      <p:ext uri="{BB962C8B-B14F-4D97-AF65-F5344CB8AC3E}">
        <p14:creationId xmlns:p14="http://schemas.microsoft.com/office/powerpoint/2010/main" val="2243528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50538121"/>
              </p:ext>
            </p:extLst>
          </p:nvPr>
        </p:nvGraphicFramePr>
        <p:xfrm>
          <a:off x="154004" y="224444"/>
          <a:ext cx="11906451" cy="6512174"/>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18797">
                  <a:extLst>
                    <a:ext uri="{9D8B030D-6E8A-4147-A177-3AD203B41FA5}">
                      <a16:colId xmlns:a16="http://schemas.microsoft.com/office/drawing/2014/main" val="4078435238"/>
                    </a:ext>
                  </a:extLst>
                </a:gridCol>
                <a:gridCol w="1275520">
                  <a:extLst>
                    <a:ext uri="{9D8B030D-6E8A-4147-A177-3AD203B41FA5}">
                      <a16:colId xmlns:a16="http://schemas.microsoft.com/office/drawing/2014/main" val="20001"/>
                    </a:ext>
                  </a:extLst>
                </a:gridCol>
              </a:tblGrid>
              <a:tr h="46249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smtClean="0">
                          <a:latin typeface="Sakkal Majalla" panose="02000000000000000000" pitchFamily="2" charset="-78"/>
                          <a:cs typeface="Sakkal Majalla" panose="02000000000000000000" pitchFamily="2" charset="-78"/>
                        </a:rPr>
                        <a:t>المراجعة:</a:t>
                      </a:r>
                      <a:r>
                        <a:rPr lang="ar-AE" sz="1200" b="1" baseline="0" dirty="0" smtClean="0">
                          <a:latin typeface="Sakkal Majalla" panose="02000000000000000000" pitchFamily="2" charset="-78"/>
                          <a:cs typeface="Sakkal Majalla" panose="02000000000000000000" pitchFamily="2" charset="-78"/>
                        </a:rPr>
                        <a:t> </a:t>
                      </a:r>
                      <a:r>
                        <a:rPr lang="ar-AE" sz="1200" b="1" dirty="0" smtClean="0">
                          <a:latin typeface="Sakkal Majalla" panose="02000000000000000000" pitchFamily="2" charset="-78"/>
                          <a:cs typeface="Sakkal Majalla" panose="02000000000000000000" pitchFamily="2" charset="-78"/>
                        </a:rPr>
                        <a:t>أ</a:t>
                      </a:r>
                      <a:r>
                        <a:rPr lang="ar-AE" sz="1200" b="1" dirty="0">
                          <a:latin typeface="Sakkal Majalla" panose="02000000000000000000" pitchFamily="2" charset="-78"/>
                          <a:cs typeface="Sakkal Majalla" panose="02000000000000000000" pitchFamily="2" charset="-78"/>
                        </a:rPr>
                        <a:t>.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ar-AE" sz="1200" b="1" dirty="0" smtClean="0">
                          <a:latin typeface="Sakkal Majalla" panose="02000000000000000000" pitchFamily="2" charset="-78"/>
                          <a:cs typeface="Sakkal Majalla" panose="02000000000000000000" pitchFamily="2" charset="-78"/>
                        </a:rPr>
                        <a:t>: موزة سعيد الكتبي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1" fontAlgn="ctr"/>
                      <a:r>
                        <a:rPr lang="ar-AE" sz="1200" b="1" i="0" u="none" strike="noStrike" dirty="0" smtClean="0">
                          <a:solidFill>
                            <a:srgbClr val="000000"/>
                          </a:solidFill>
                          <a:effectLst/>
                          <a:latin typeface="Sakkal Majalla" panose="02000000000000000000" pitchFamily="2" charset="-78"/>
                          <a:cs typeface="Sakkal Majalla" panose="02000000000000000000" pitchFamily="2" charset="-78"/>
                        </a:rPr>
                        <a:t> يستجيب  للأسئلة الموجه إليه </a:t>
                      </a:r>
                      <a:endParaRPr lang="en-US" sz="1200" b="1" i="0" u="none" strike="noStrike" dirty="0" smtClean="0">
                        <a:solidFill>
                          <a:srgbClr val="000000"/>
                        </a:solidFill>
                        <a:effectLst/>
                        <a:latin typeface="Sakkal Majalla" panose="02000000000000000000" pitchFamily="2" charset="-78"/>
                        <a:cs typeface="Sakkal Majalla" panose="02000000000000000000" pitchFamily="2" charset="-78"/>
                      </a:endParaRPr>
                    </a:p>
                    <a:p>
                      <a:pPr marL="0" marR="0" lvl="0" indent="0" algn="r" defTabSz="914400" rtl="1" eaLnBrk="1" fontAlgn="ctr" latinLnBrk="0" hangingPunct="1">
                        <a:lnSpc>
                          <a:spcPct val="100000"/>
                        </a:lnSpc>
                        <a:spcBef>
                          <a:spcPts val="0"/>
                        </a:spcBef>
                        <a:spcAft>
                          <a:spcPts val="0"/>
                        </a:spcAft>
                        <a:buClrTx/>
                        <a:buSzTx/>
                        <a:buFontTx/>
                        <a:buNone/>
                        <a:tabLst/>
                        <a:defRPr/>
                      </a:pP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رقم الهدف :(</a:t>
                      </a:r>
                      <a:r>
                        <a:rPr lang="en-US" sz="1200" b="1" i="0" u="none" strike="noStrike" smtClean="0">
                          <a:solidFill>
                            <a:srgbClr val="FF0000"/>
                          </a:solidFill>
                          <a:effectLst/>
                          <a:latin typeface="Sakkal Majalla" panose="02000000000000000000" pitchFamily="2" charset="-78"/>
                          <a:cs typeface="Sakkal Majalla" panose="02000000000000000000" pitchFamily="2" charset="-78"/>
                        </a:rPr>
                        <a:t>280</a:t>
                      </a:r>
                      <a:r>
                        <a:rPr lang="ar-AE" sz="1200" b="1" i="0" u="none" strike="noStrike" baseline="0" smtClean="0">
                          <a:solidFill>
                            <a:srgbClr val="FF0000"/>
                          </a:solidFill>
                          <a:effectLst/>
                          <a:latin typeface="Sakkal Majalla" panose="02000000000000000000" pitchFamily="2" charset="-78"/>
                          <a:cs typeface="Sakkal Majalla" panose="02000000000000000000" pitchFamily="2" charset="-78"/>
                        </a:rPr>
                        <a:t>)</a:t>
                      </a:r>
                      <a:r>
                        <a:rPr lang="ar-AE" sz="1200" b="1" i="0" u="none" strike="noStrike" smtClean="0">
                          <a:solidFill>
                            <a:srgbClr val="FF0000"/>
                          </a:solidFill>
                          <a:effectLst/>
                          <a:latin typeface="Sakkal Majalla" panose="02000000000000000000" pitchFamily="2" charset="-78"/>
                          <a:cs typeface="Sakkal Majalla" panose="02000000000000000000" pitchFamily="2" charset="-78"/>
                        </a:rPr>
                        <a:t>  </a:t>
                      </a:r>
                    </a:p>
                    <a:p>
                      <a:pPr algn="r" rtl="1" fontAlgn="ctr"/>
                      <a:endParaRPr lang="ar-AE" sz="1200" b="1" i="0" u="none" strike="noStrike" dirty="0" smtClean="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a:t>
                      </a:r>
                      <a:r>
                        <a:rPr lang="ar-AE" sz="1200" b="1" dirty="0" smtClean="0">
                          <a:latin typeface="Sakkal Majalla" panose="02000000000000000000" pitchFamily="2" charset="-78"/>
                          <a:cs typeface="Sakkal Majalla" panose="02000000000000000000" pitchFamily="2" charset="-78"/>
                        </a:rPr>
                        <a:t>: 5-6 سنوات</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متوسطة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algn="r" rtl="1"/>
                      <a:endParaRPr lang="ar-AE" sz="1400" b="1" dirty="0" smtClean="0">
                        <a:solidFill>
                          <a:srgbClr val="FF0000"/>
                        </a:solidFill>
                        <a:latin typeface="Sakkal Majalla" panose="02000000000000000000" pitchFamily="2" charset="-78"/>
                        <a:cs typeface="Sakkal Majalla" panose="02000000000000000000" pitchFamily="2" charset="-78"/>
                      </a:endParaRPr>
                    </a:p>
                    <a:p>
                      <a:pPr algn="r" rtl="1"/>
                      <a:r>
                        <a:rPr lang="ar-AE" sz="1400" b="1" dirty="0" smtClean="0">
                          <a:solidFill>
                            <a:srgbClr val="FF0000"/>
                          </a:solidFill>
                          <a:latin typeface="Sakkal Majalla" panose="02000000000000000000" pitchFamily="2" charset="-78"/>
                          <a:cs typeface="Sakkal Majalla" panose="02000000000000000000" pitchFamily="2" charset="-78"/>
                        </a:rPr>
                        <a:t>درس الاستجابة الفعّالة</a:t>
                      </a:r>
                      <a:endParaRPr lang="ar-AE" sz="1400" b="1" dirty="0">
                        <a:solidFill>
                          <a:srgbClr val="FF0000"/>
                        </a:solidFill>
                        <a:latin typeface="Sakkal Majalla" panose="02000000000000000000" pitchFamily="2" charset="-78"/>
                        <a:cs typeface="Sakkal Majalla" panose="02000000000000000000" pitchFamily="2" charset="-78"/>
                      </a:endParaRPr>
                    </a:p>
                    <a:p>
                      <a:pPr algn="r" rtl="1"/>
                      <a:r>
                        <a:rPr lang="ar-AE" sz="1200" b="1" baseline="0" dirty="0" smtClean="0">
                          <a:solidFill>
                            <a:schemeClr val="tx1"/>
                          </a:solidFill>
                          <a:latin typeface="Sakkal Majalla" pitchFamily="2" charset="-78"/>
                          <a:cs typeface="Sakkal Majalla" pitchFamily="2" charset="-78"/>
                        </a:rPr>
                        <a:t>بدأ الفصل الدراسي للطلبة و اختار المعلم خليفة ليقف و يعرّف عن نفسه. فقال له المعلم: ما اسمك؟ فقال: اسمي خليفة. فقال له: ما عمرك؟ فأجاب: عمري 8 سنوات. فقال له: ما لونك المفضل يا خليفة؟ فأجاب:  لوني المفضل أخضر. فسأله: ما  هي لعبتك المفضلة؟ فأجاب: أحب لعب البلاستيشن. فقال له:  أين تسكن يا خليفة ؟ فأجاب: اسكن في الظاهر. فقال له: أخر سؤال يا خليفة ما هي حصتك المفضلة؟ فأجاب خليفة قائلاً: أحب حصة الرياضيات كثيراً. فقال المعلم: شكراً لك يا خليفة و أحسنت في الإجابة عن الأسئلة، تفضل بالجلوس.</a:t>
                      </a: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r>
                        <a:rPr lang="ar-AE" sz="1200" b="1" baseline="0" dirty="0" smtClean="0">
                          <a:solidFill>
                            <a:schemeClr val="tx1"/>
                          </a:solidFill>
                          <a:latin typeface="Sakkal Majalla" pitchFamily="2" charset="-78"/>
                          <a:cs typeface="Sakkal Majalla" pitchFamily="2" charset="-78"/>
                        </a:rPr>
                        <a:t>بعد قراءة القصة ومتابعة الفيديو، ممكن سؤال الطالب عدة أسئلة مثل:</a:t>
                      </a:r>
                    </a:p>
                    <a:p>
                      <a:pPr marL="228600" indent="-228600" algn="r" rtl="1">
                        <a:buFont typeface="+mj-lt"/>
                        <a:buAutoNum type="arabicPeriod"/>
                      </a:pPr>
                      <a:r>
                        <a:rPr lang="ar-AE" sz="1200" b="1" baseline="0" dirty="0" smtClean="0">
                          <a:solidFill>
                            <a:schemeClr val="tx1"/>
                          </a:solidFill>
                          <a:latin typeface="Sakkal Majalla" pitchFamily="2" charset="-78"/>
                          <a:cs typeface="Sakkal Majalla" pitchFamily="2" charset="-78"/>
                        </a:rPr>
                        <a:t>ما هو لون خليفة المفضل؟ ما هي لعبته المفضلة؟ </a:t>
                      </a:r>
                    </a:p>
                    <a:p>
                      <a:pPr marL="228600" indent="-228600" algn="r" rtl="1">
                        <a:buFont typeface="+mj-lt"/>
                        <a:buAutoNum type="arabicPeriod"/>
                      </a:pPr>
                      <a:r>
                        <a:rPr lang="ar-AE" sz="1200" b="1" baseline="0" dirty="0" smtClean="0">
                          <a:solidFill>
                            <a:schemeClr val="tx1"/>
                          </a:solidFill>
                          <a:latin typeface="Sakkal Majalla" pitchFamily="2" charset="-78"/>
                          <a:cs typeface="Sakkal Majalla" pitchFamily="2" charset="-78"/>
                        </a:rPr>
                        <a:t>عندما يسألنا شخص ما سؤالاً هل نجيب أم نصمت؟</a:t>
                      </a:r>
                    </a:p>
                    <a:p>
                      <a:pPr marL="228600" indent="-228600" algn="r" rtl="1">
                        <a:buFont typeface="+mj-lt"/>
                        <a:buAutoNum type="arabicPeriod"/>
                      </a:pPr>
                      <a:r>
                        <a:rPr lang="ar-AE" sz="1200" b="1" baseline="0" dirty="0" smtClean="0">
                          <a:solidFill>
                            <a:schemeClr val="tx1"/>
                          </a:solidFill>
                          <a:latin typeface="Sakkal Majalla" pitchFamily="2" charset="-78"/>
                          <a:cs typeface="Sakkal Majalla" pitchFamily="2" charset="-78"/>
                        </a:rPr>
                        <a:t>هل نجيب باحترام أم بغير احترام؟</a:t>
                      </a:r>
                    </a:p>
                    <a:p>
                      <a:pPr marL="228600" indent="-228600" algn="r" rtl="1">
                        <a:buFont typeface="+mj-lt"/>
                        <a:buAutoNum type="arabicPeriod"/>
                      </a:pPr>
                      <a:r>
                        <a:rPr lang="ar-AE" sz="1200" b="1" baseline="0" dirty="0" smtClean="0">
                          <a:solidFill>
                            <a:schemeClr val="tx1"/>
                          </a:solidFill>
                          <a:latin typeface="Sakkal Majalla" pitchFamily="2" charset="-78"/>
                          <a:cs typeface="Sakkal Majalla" pitchFamily="2" charset="-78"/>
                        </a:rPr>
                        <a:t>يجب علينا أن نركز على السؤال حتى نجيب صح أم خطأ؟</a:t>
                      </a:r>
                    </a:p>
                    <a:p>
                      <a:pPr algn="r" rtl="1"/>
                      <a:endParaRPr lang="ar-AE" sz="1200" b="1" baseline="0" dirty="0">
                        <a:latin typeface="Sakkal Majalla" panose="02000000000000000000" pitchFamily="2" charset="-78"/>
                        <a:cs typeface="Sakkal Majalla" panose="02000000000000000000" pitchFamily="2" charset="-78"/>
                      </a:endParaRPr>
                    </a:p>
                    <a:p>
                      <a:pPr algn="r" rtl="1"/>
                      <a:r>
                        <a:rPr lang="ar-AE" sz="1400" b="1" u="sng" baseline="0" dirty="0" smtClean="0">
                          <a:solidFill>
                            <a:srgbClr val="FF0000"/>
                          </a:solidFill>
                          <a:latin typeface="Sakkal Majalla" panose="02000000000000000000" pitchFamily="2" charset="-78"/>
                          <a:cs typeface="Sakkal Majalla" panose="02000000000000000000" pitchFamily="2" charset="-78"/>
                        </a:rPr>
                        <a:t>الأنشطة </a:t>
                      </a:r>
                      <a:r>
                        <a:rPr lang="ar-AE" sz="1400" b="1" u="sng" baseline="0" dirty="0">
                          <a:solidFill>
                            <a:srgbClr val="FF0000"/>
                          </a:solidFill>
                          <a:latin typeface="Sakkal Majalla" panose="02000000000000000000" pitchFamily="2" charset="-78"/>
                          <a:cs typeface="Sakkal Majalla" panose="02000000000000000000" pitchFamily="2" charset="-78"/>
                        </a:rPr>
                        <a:t>الصفية: </a:t>
                      </a:r>
                      <a:endParaRPr lang="en-US" sz="1400" b="1" u="sng" baseline="0" dirty="0">
                        <a:solidFill>
                          <a:srgbClr val="FF0000"/>
                        </a:solidFill>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200" b="1" u="none" baseline="0" dirty="0" smtClean="0">
                          <a:latin typeface="Sakkal Majalla" panose="02000000000000000000" pitchFamily="2" charset="-78"/>
                          <a:cs typeface="Sakkal Majalla" panose="02000000000000000000" pitchFamily="2" charset="-78"/>
                        </a:rPr>
                        <a:t>اسئلة عامة تدور حول الطالب و غيره باستخدام الأعواد الخشبية ويقوم الطالب بسحب السؤال و الإجابة عليه. </a:t>
                      </a:r>
                    </a:p>
                    <a:p>
                      <a:pPr marL="228600" indent="-228600" algn="r" rtl="1">
                        <a:buFont typeface="+mj-lt"/>
                        <a:buAutoNum type="arabicPeriod"/>
                      </a:pPr>
                      <a:r>
                        <a:rPr lang="ar-AE" sz="1200" b="1" u="none" baseline="0" dirty="0" smtClean="0">
                          <a:latin typeface="Sakkal Majalla" panose="02000000000000000000" pitchFamily="2" charset="-78"/>
                          <a:cs typeface="Sakkal Majalla" panose="02000000000000000000" pitchFamily="2" charset="-78"/>
                        </a:rPr>
                        <a:t>أسئلة عن الحيوانات و الفواكه و الأرقام و الحروف.</a:t>
                      </a:r>
                    </a:p>
                    <a:p>
                      <a:pPr marL="228600" indent="-228600" algn="r" rtl="1">
                        <a:buFont typeface="+mj-lt"/>
                        <a:buAutoNum type="arabicPeriod"/>
                      </a:pPr>
                      <a:r>
                        <a:rPr lang="ar-AE" sz="1200" b="1" u="none" baseline="0" dirty="0" smtClean="0">
                          <a:latin typeface="Sakkal Majalla" panose="02000000000000000000" pitchFamily="2" charset="-78"/>
                          <a:cs typeface="Sakkal Majalla" panose="02000000000000000000" pitchFamily="2" charset="-78"/>
                        </a:rPr>
                        <a:t>تبادل الأدوار مع الطالب بحيث يسأل المعلم أو يمكن أن يقوم بسؤال أصدقائه.</a:t>
                      </a:r>
                    </a:p>
                    <a:p>
                      <a:pPr marL="228600" indent="-228600" algn="r" rtl="1">
                        <a:buFont typeface="+mj-lt"/>
                        <a:buAutoNum type="arabicPeriod"/>
                      </a:pPr>
                      <a:r>
                        <a:rPr lang="ar-AE" sz="1200" b="1" u="none" baseline="0" dirty="0" smtClean="0">
                          <a:latin typeface="Sakkal Majalla" panose="02000000000000000000" pitchFamily="2" charset="-78"/>
                          <a:cs typeface="Sakkal Majalla" panose="02000000000000000000" pitchFamily="2" charset="-78"/>
                        </a:rPr>
                        <a:t>ممكن استخدام سؤال مع الخيارات.</a:t>
                      </a:r>
                    </a:p>
                    <a:p>
                      <a:pPr marL="228600" indent="-228600" algn="r" rtl="1">
                        <a:buFont typeface="+mj-lt"/>
                        <a:buAutoNum type="arabicPeriod"/>
                      </a:pPr>
                      <a:r>
                        <a:rPr lang="ar-AE" sz="1200" b="1" u="none" baseline="0" dirty="0" smtClean="0">
                          <a:latin typeface="Sakkal Majalla" panose="02000000000000000000" pitchFamily="2" charset="-78"/>
                          <a:cs typeface="Sakkal Majalla" panose="02000000000000000000" pitchFamily="2" charset="-78"/>
                        </a:rPr>
                        <a:t>استخدام بطاقات أرقام و يختار الطالب رقم  وخلف الرقم يوجد سؤال و يحاول الإجابة عليه.</a:t>
                      </a:r>
                    </a:p>
                    <a:p>
                      <a:pPr marL="228600" indent="-228600" algn="r" rtl="1">
                        <a:buFont typeface="+mj-lt"/>
                        <a:buAutoNum type="arabicPeriod"/>
                      </a:pPr>
                      <a:r>
                        <a:rPr lang="ar-AE" sz="1200" b="1" u="none" baseline="0" dirty="0" smtClean="0">
                          <a:latin typeface="Sakkal Majalla" panose="02000000000000000000" pitchFamily="2" charset="-78"/>
                          <a:cs typeface="Sakkal Majalla" panose="02000000000000000000" pitchFamily="2" charset="-78"/>
                        </a:rPr>
                        <a:t>الاعطاء الطالب فرصة لرسم ما يفضله و سؤاله حول ما يرسم و ما تمثله الأشكال التي يرسمها و تحفيزه على الإجابة على الأسئلة.</a:t>
                      </a:r>
                    </a:p>
                    <a:p>
                      <a:pPr marL="228600" indent="-228600" algn="r" rtl="1">
                        <a:buFont typeface="+mj-lt"/>
                        <a:buAutoNum type="arabicPeriod"/>
                      </a:pPr>
                      <a:r>
                        <a:rPr lang="ar-AE" sz="1200" b="1" u="none" baseline="0" dirty="0" smtClean="0">
                          <a:latin typeface="Sakkal Majalla" panose="02000000000000000000" pitchFamily="2" charset="-78"/>
                          <a:cs typeface="Sakkal Majalla" panose="02000000000000000000" pitchFamily="2" charset="-78"/>
                        </a:rPr>
                        <a:t>طرح مواقف مختلفة من الواقع (مواضيع عامة عن خبر اذيع به و يكون مناسب لعمره أو  قصة شخص ما فيها العبرة أو عن الفضاء و هكذا) وسؤاله عنها بطريقة مسلية و ممتعة و سؤاله و اعطاءه الفرصة للتحدث عن الموضوع.</a:t>
                      </a:r>
                    </a:p>
                    <a:p>
                      <a:pPr marL="0" indent="0" algn="r" rtl="1">
                        <a:buFont typeface="+mj-lt"/>
                        <a:buNone/>
                      </a:pPr>
                      <a:endParaRPr lang="ar-AE" sz="1200" b="1" u="none" baseline="0" dirty="0" smtClean="0">
                        <a:latin typeface="Sakkal Majalla" panose="02000000000000000000" pitchFamily="2" charset="-78"/>
                        <a:cs typeface="Sakkal Majalla" panose="02000000000000000000" pitchFamily="2" charset="-78"/>
                      </a:endParaRPr>
                    </a:p>
                    <a:p>
                      <a:pPr marL="228600" indent="-228600" algn="r" rtl="1">
                        <a:buFont typeface="+mj-lt"/>
                        <a:buAutoNum type="arabicPeriod" startAt="4"/>
                      </a:pPr>
                      <a:endParaRPr lang="ar-AE" sz="1200" b="1" u="none" baseline="0" dirty="0" smtClean="0">
                        <a:latin typeface="Sakkal Majalla" panose="02000000000000000000" pitchFamily="2" charset="-78"/>
                        <a:cs typeface="Sakkal Majalla" panose="02000000000000000000" pitchFamily="2" charset="-78"/>
                      </a:endParaRPr>
                    </a:p>
                    <a:p>
                      <a:pPr marL="0" indent="0" algn="r" rtl="1">
                        <a:buFont typeface="+mj-lt"/>
                        <a:buNone/>
                      </a:pPr>
                      <a:endParaRPr lang="ar-AE" sz="1200" b="1" u="none" baseline="0" dirty="0" smtClean="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dirty="0">
                          <a:latin typeface="Sakkal Majalla" panose="02000000000000000000" pitchFamily="2" charset="-78"/>
                          <a:cs typeface="Sakkal Majalla" panose="02000000000000000000" pitchFamily="2" charset="-78"/>
                        </a:rPr>
                        <a:t>كتاب</a:t>
                      </a:r>
                      <a:r>
                        <a:rPr lang="ar-AE" sz="14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23 August 2020</a:t>
            </a:fld>
            <a:endParaRPr lang="en-GB" dirty="0"/>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sp>
        <p:nvSpPr>
          <p:cNvPr id="10" name="TextBox 9"/>
          <p:cNvSpPr txBox="1"/>
          <p:nvPr/>
        </p:nvSpPr>
        <p:spPr>
          <a:xfrm>
            <a:off x="7274333" y="2216795"/>
            <a:ext cx="1726632" cy="30777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AE" sz="1400" b="1" i="0" u="none" strike="noStrike" kern="1200" cap="none" spc="0" normalizeH="0" baseline="0" noProof="0" dirty="0" smtClean="0">
                <a:ln>
                  <a:noFill/>
                </a:ln>
                <a:solidFill>
                  <a:srgbClr val="FF0000"/>
                </a:solidFill>
                <a:effectLst/>
                <a:uLnTx/>
                <a:uFillTx/>
                <a:latin typeface="Arial" panose="020B0604020202020204" pitchFamily="34" charset="0"/>
                <a:ea typeface="+mn-ea"/>
                <a:cs typeface="Arial" panose="020B0604020202020204" pitchFamily="34" charset="0"/>
              </a:rPr>
              <a:t>أنشودة ركّز</a:t>
            </a:r>
            <a:endParaRPr kumimoji="0" lang="en-GB" sz="1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12" name="Rounded Rectangle 11"/>
          <p:cNvSpPr/>
          <p:nvPr/>
        </p:nvSpPr>
        <p:spPr>
          <a:xfrm>
            <a:off x="6052540" y="2639350"/>
            <a:ext cx="4170217" cy="60148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13" name="TextBox 12"/>
          <p:cNvSpPr txBox="1"/>
          <p:nvPr/>
        </p:nvSpPr>
        <p:spPr>
          <a:xfrm>
            <a:off x="6188605" y="2822322"/>
            <a:ext cx="3898087" cy="307777"/>
          </a:xfrm>
          <a:prstGeom prst="rect">
            <a:avLst/>
          </a:prstGeom>
          <a:solidFill>
            <a:schemeClr val="accent4">
              <a:lumMod val="20000"/>
              <a:lumOff val="80000"/>
            </a:schemeClr>
          </a:solidFill>
        </p:spPr>
        <p:txBody>
          <a:bodyPr wrap="square" rtlCol="0">
            <a:spAutoFit/>
          </a:bodyPr>
          <a:lstStyle/>
          <a:p>
            <a:pPr lvl="0" algn="ctr">
              <a:defRPr/>
            </a:pPr>
            <a:r>
              <a:rPr lang="en-US" sz="1400" dirty="0">
                <a:solidFill>
                  <a:prstClr val="black"/>
                </a:solidFill>
                <a:latin typeface="Sakkal Majalla" panose="02000000000000000000" pitchFamily="2" charset="-78"/>
                <a:cs typeface="Sakkal Majalla" panose="02000000000000000000" pitchFamily="2" charset="-78"/>
                <a:hlinkClick r:id="rId3"/>
              </a:rPr>
              <a:t>https://</a:t>
            </a:r>
            <a:r>
              <a:rPr lang="en-US" sz="1400" dirty="0" smtClean="0">
                <a:solidFill>
                  <a:prstClr val="black"/>
                </a:solidFill>
                <a:latin typeface="Sakkal Majalla" panose="02000000000000000000" pitchFamily="2" charset="-78"/>
                <a:cs typeface="Sakkal Majalla" panose="02000000000000000000" pitchFamily="2" charset="-78"/>
                <a:hlinkClick r:id="rId3"/>
              </a:rPr>
              <a:t>youtu.be/wstSg_cQlvE</a:t>
            </a:r>
            <a:r>
              <a:rPr lang="ar-AE" sz="1400" dirty="0" smtClean="0">
                <a:solidFill>
                  <a:prstClr val="black"/>
                </a:solidFill>
                <a:latin typeface="Sakkal Majalla" panose="02000000000000000000" pitchFamily="2" charset="-78"/>
                <a:cs typeface="Sakkal Majalla" panose="02000000000000000000" pitchFamily="2" charset="-78"/>
              </a:rPr>
              <a:t> </a:t>
            </a:r>
            <a:endParaRPr lang="en-US" sz="1400" dirty="0">
              <a:solidFill>
                <a:prstClr val="black"/>
              </a:solidFill>
              <a:latin typeface="Sakkal Majalla" panose="02000000000000000000" pitchFamily="2" charset="-78"/>
              <a:cs typeface="Sakkal Majalla" panose="02000000000000000000" pitchFamily="2" charset="-78"/>
            </a:endParaRPr>
          </a:p>
        </p:txBody>
      </p:sp>
      <p:pic>
        <p:nvPicPr>
          <p:cNvPr id="2050" name="Picture 2" descr="Sign-in question that says Do you like chocolates or cookies? with response cards that say chocolates and cookies. Students wrote their initials under their respons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6470" y="3606832"/>
            <a:ext cx="1271715" cy="1593497"/>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815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842067689"/>
              </p:ext>
            </p:extLst>
          </p:nvPr>
        </p:nvGraphicFramePr>
        <p:xfrm>
          <a:off x="220976" y="560051"/>
          <a:ext cx="11804073" cy="5329912"/>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2817961">
                <a:tc>
                  <a:txBody>
                    <a:bodyPr/>
                    <a:lstStyle/>
                    <a:p>
                      <a:pPr algn="r" rtl="1"/>
                      <a:r>
                        <a:rPr lang="ar-AE" sz="1200" b="1" u="none" baseline="0" dirty="0">
                          <a:solidFill>
                            <a:srgbClr val="FF0000"/>
                          </a:solidFill>
                          <a:latin typeface="Sakkal Majalla" panose="02000000000000000000" pitchFamily="2" charset="-78"/>
                          <a:cs typeface="Sakkal Majalla" panose="02000000000000000000" pitchFamily="2" charset="-78"/>
                        </a:rPr>
                        <a:t>الحصة الدراسية:</a:t>
                      </a:r>
                      <a:endParaRPr lang="ar-AE" sz="1200" b="1" u="none" baseline="0" dirty="0">
                        <a:latin typeface="Sakkal Majalla" panose="02000000000000000000" pitchFamily="2" charset="-78"/>
                        <a:cs typeface="Sakkal Majalla" panose="02000000000000000000" pitchFamily="2" charset="-78"/>
                      </a:endParaRPr>
                    </a:p>
                    <a:p>
                      <a:pPr algn="r" rtl="1" fontAlgn="ctr"/>
                      <a:r>
                        <a:rPr lang="ar-AE" sz="1200" b="1" u="none" baseline="0" dirty="0">
                          <a:latin typeface="Sakkal Majalla" panose="02000000000000000000" pitchFamily="2" charset="-78"/>
                          <a:cs typeface="Sakkal Majalla" panose="02000000000000000000" pitchFamily="2" charset="-78"/>
                        </a:rPr>
                        <a:t> </a:t>
                      </a:r>
                      <a:r>
                        <a:rPr lang="ar-AE" sz="1200" b="1" u="none" baseline="0" dirty="0">
                          <a:solidFill>
                            <a:schemeClr val="tx1"/>
                          </a:solidFill>
                          <a:latin typeface="Sakkal Majalla" panose="02000000000000000000" pitchFamily="2" charset="-78"/>
                          <a:cs typeface="Sakkal Majalla" panose="02000000000000000000" pitchFamily="2" charset="-78"/>
                        </a:rPr>
                        <a:t>الهدف الرئيسي هو أن </a:t>
                      </a:r>
                      <a:r>
                        <a:rPr lang="ar-AE" sz="1200" b="1" i="0" u="none" strike="noStrike" dirty="0" smtClean="0">
                          <a:solidFill>
                            <a:srgbClr val="000000"/>
                          </a:solidFill>
                          <a:effectLst/>
                          <a:latin typeface="Sakkal Majalla" panose="02000000000000000000" pitchFamily="2" charset="-78"/>
                          <a:cs typeface="Sakkal Majalla" panose="02000000000000000000" pitchFamily="2" charset="-78"/>
                        </a:rPr>
                        <a:t> يستجيب  الطالب للأسئلة الموجه إليه.</a:t>
                      </a:r>
                    </a:p>
                    <a:p>
                      <a:pPr algn="r" rtl="1" fontAlgn="ctr"/>
                      <a:r>
                        <a:rPr lang="ar-AE" sz="1200" b="1" u="none" baseline="0" dirty="0" smtClean="0">
                          <a:solidFill>
                            <a:schemeClr val="tx1"/>
                          </a:solidFill>
                          <a:latin typeface="Sakkal Majalla" panose="02000000000000000000" pitchFamily="2" charset="-78"/>
                          <a:cs typeface="Sakkal Majalla" panose="02000000000000000000" pitchFamily="2" charset="-78"/>
                        </a:rPr>
                        <a:t>أهداف أخرى:تعلم مفردات جديدة، زيادة قوة التركيز  و الانتباه لدى الطالب، تحفيز الطالب على الاستجابة المناسبة للمحيط. غرس قيم أخلاقية .</a:t>
                      </a: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 </a:t>
                      </a:r>
                      <a:r>
                        <a:rPr lang="ar-AE" sz="1200" b="1" u="none" baseline="0" dirty="0">
                          <a:solidFill>
                            <a:schemeClr val="tx1"/>
                          </a:solidFill>
                          <a:latin typeface="Sakkal Majalla" panose="02000000000000000000" pitchFamily="2" charset="-78"/>
                          <a:cs typeface="Sakkal Majalla" panose="02000000000000000000" pitchFamily="2" charset="-78"/>
                        </a:rPr>
                        <a:t>تشغيل الفيديو الخاص بالدرس.</a:t>
                      </a: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تنفيذ </a:t>
                      </a:r>
                      <a:r>
                        <a:rPr lang="ar-AE" sz="1200" b="1" u="none" baseline="0" dirty="0">
                          <a:solidFill>
                            <a:schemeClr val="tx1"/>
                          </a:solidFill>
                          <a:latin typeface="Sakkal Majalla" panose="02000000000000000000" pitchFamily="2" charset="-78"/>
                          <a:cs typeface="Sakkal Majalla" panose="02000000000000000000" pitchFamily="2" charset="-78"/>
                        </a:rPr>
                        <a:t>التمارين والأنشطة الصفية داخل الغرفة الصفية </a:t>
                      </a:r>
                      <a:r>
                        <a:rPr lang="ar-AE" sz="1200" b="1" u="none" baseline="0" dirty="0" smtClean="0">
                          <a:solidFill>
                            <a:schemeClr val="tx1"/>
                          </a:solidFill>
                          <a:latin typeface="Sakkal Majalla" panose="02000000000000000000" pitchFamily="2" charset="-78"/>
                          <a:cs typeface="Sakkal Majalla" panose="02000000000000000000" pitchFamily="2" charset="-78"/>
                        </a:rPr>
                        <a:t>عمليا و كتابيا.</a:t>
                      </a: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للمعلم حرية ابتكار أنشطة اضافية. </a:t>
                      </a:r>
                    </a:p>
                    <a:p>
                      <a:pPr marL="0" indent="0" algn="r" rtl="1">
                        <a:buNone/>
                      </a:pPr>
                      <a:r>
                        <a:rPr lang="ar-AE" sz="1200" b="1" u="none" baseline="0" dirty="0" smtClean="0">
                          <a:solidFill>
                            <a:srgbClr val="FF0000"/>
                          </a:solidFill>
                          <a:latin typeface="Sakkal Majalla" panose="02000000000000000000" pitchFamily="2" charset="-78"/>
                          <a:cs typeface="Sakkal Majalla" panose="02000000000000000000" pitchFamily="2" charset="-78"/>
                        </a:rPr>
                        <a:t>النشاط </a:t>
                      </a:r>
                      <a:r>
                        <a:rPr lang="ar-AE" sz="1200" b="1" u="none" baseline="0" dirty="0">
                          <a:solidFill>
                            <a:srgbClr val="FF0000"/>
                          </a:solidFill>
                          <a:latin typeface="Sakkal Majalla" panose="02000000000000000000" pitchFamily="2" charset="-78"/>
                          <a:cs typeface="Sakkal Majalla" panose="02000000000000000000" pitchFamily="2" charset="-78"/>
                        </a:rPr>
                        <a:t>الرياضي  </a:t>
                      </a:r>
                    </a:p>
                    <a:p>
                      <a:pPr algn="r" rtl="1"/>
                      <a:r>
                        <a:rPr lang="ar-AE" sz="1200" b="1" u="none" baseline="0" dirty="0">
                          <a:solidFill>
                            <a:schemeClr val="tx1"/>
                          </a:solidFill>
                          <a:latin typeface="Sakkal Majalla" panose="02000000000000000000" pitchFamily="2" charset="-78"/>
                          <a:cs typeface="Sakkal Majalla" panose="02000000000000000000" pitchFamily="2" charset="-78"/>
                        </a:rPr>
                        <a:t>ان يقوم </a:t>
                      </a:r>
                      <a:r>
                        <a:rPr lang="ar-AE" sz="1200" b="1" u="none" baseline="0" dirty="0" smtClean="0">
                          <a:solidFill>
                            <a:schemeClr val="tx1"/>
                          </a:solidFill>
                          <a:latin typeface="Sakkal Majalla" panose="02000000000000000000" pitchFamily="2" charset="-78"/>
                          <a:cs typeface="Sakkal Majalla" panose="02000000000000000000" pitchFamily="2" charset="-78"/>
                        </a:rPr>
                        <a:t>المعلم باعداد مسابقة الكنز حيث يقوم فيها الطالب عند الإجابة على سؤال التحرك بخطوة نحو الكنز وهكذا.</a:t>
                      </a:r>
                    </a:p>
                    <a:p>
                      <a:pPr algn="r" rtl="1"/>
                      <a:r>
                        <a:rPr lang="ar-AE" sz="1200" b="1" u="none" baseline="0" dirty="0" smtClean="0">
                          <a:solidFill>
                            <a:srgbClr val="FF0000"/>
                          </a:solidFill>
                          <a:latin typeface="Sakkal Majalla" panose="02000000000000000000" pitchFamily="2" charset="-78"/>
                          <a:cs typeface="Sakkal Majalla" panose="02000000000000000000" pitchFamily="2" charset="-78"/>
                        </a:rPr>
                        <a:t>النشاط </a:t>
                      </a:r>
                      <a:r>
                        <a:rPr lang="ar-AE" sz="1200" b="1" u="none" baseline="0" dirty="0">
                          <a:solidFill>
                            <a:srgbClr val="FF0000"/>
                          </a:solidFill>
                          <a:latin typeface="Sakkal Majalla" panose="02000000000000000000" pitchFamily="2" charset="-78"/>
                          <a:cs typeface="Sakkal Majalla" panose="02000000000000000000" pitchFamily="2" charset="-78"/>
                        </a:rPr>
                        <a:t>الفني: </a:t>
                      </a:r>
                    </a:p>
                    <a:p>
                      <a:pPr algn="r" rtl="1"/>
                      <a:r>
                        <a:rPr lang="ar-AE" sz="1200" b="1" u="none" baseline="0" dirty="0" smtClean="0">
                          <a:solidFill>
                            <a:schemeClr val="tx1"/>
                          </a:solidFill>
                          <a:latin typeface="Sakkal Majalla" panose="02000000000000000000" pitchFamily="2" charset="-78"/>
                          <a:cs typeface="Sakkal Majalla" panose="02000000000000000000" pitchFamily="2" charset="-78"/>
                        </a:rPr>
                        <a:t>القيام بعرض مسرحي تقوم فيه الدمى بالتعرف على بعضها البعض من خلال سؤال و جواب. ثم بعدها يمنح الطالب فرصة لسؤال الدمى كذلك.</a:t>
                      </a:r>
                    </a:p>
                    <a:p>
                      <a:pPr algn="r" rtl="1"/>
                      <a:r>
                        <a:rPr lang="ar-AE" sz="1200" b="1" u="none" baseline="0" dirty="0" smtClean="0">
                          <a:solidFill>
                            <a:srgbClr val="FF0000"/>
                          </a:solidFill>
                          <a:latin typeface="Sakkal Majalla" panose="02000000000000000000" pitchFamily="2" charset="-78"/>
                          <a:cs typeface="Sakkal Majalla" panose="02000000000000000000" pitchFamily="2" charset="-78"/>
                        </a:rPr>
                        <a:t>النشاط </a:t>
                      </a:r>
                      <a:r>
                        <a:rPr lang="ar-AE" sz="1200" b="1" u="none" baseline="0" dirty="0">
                          <a:solidFill>
                            <a:srgbClr val="FF0000"/>
                          </a:solidFill>
                          <a:latin typeface="Sakkal Majalla" panose="02000000000000000000" pitchFamily="2" charset="-78"/>
                          <a:cs typeface="Sakkal Majalla" panose="02000000000000000000" pitchFamily="2" charset="-78"/>
                        </a:rPr>
                        <a:t>الموسيقى:</a:t>
                      </a:r>
                    </a:p>
                    <a:p>
                      <a:pPr algn="r" rtl="1"/>
                      <a:r>
                        <a:rPr lang="ar-AE" sz="1200" b="1" u="none" baseline="0" dirty="0" smtClean="0">
                          <a:solidFill>
                            <a:schemeClr val="tx1"/>
                          </a:solidFill>
                          <a:latin typeface="Sakkal Majalla" panose="02000000000000000000" pitchFamily="2" charset="-78"/>
                          <a:cs typeface="Sakkal Majalla" panose="02000000000000000000" pitchFamily="2" charset="-78"/>
                        </a:rPr>
                        <a:t>أناشيد فيها أسئلة.</a:t>
                      </a:r>
                      <a:endParaRPr lang="ar-AE" sz="1200" b="1" u="none" baseline="0" dirty="0">
                        <a:solidFill>
                          <a:schemeClr val="tx1"/>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دليل للمعلم</a:t>
                      </a:r>
                    </a:p>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algn="r" rtl="1"/>
                      <a:r>
                        <a:rPr lang="ar-AE" sz="1200" b="1" dirty="0" smtClean="0">
                          <a:latin typeface="Sakkal Majalla" panose="02000000000000000000" pitchFamily="2" charset="-78"/>
                          <a:cs typeface="Sakkal Majalla" panose="02000000000000000000" pitchFamily="2" charset="-78"/>
                        </a:rPr>
                        <a:t> قـم بإرسـال ملاحظـة جيـدة لولي الأمـر الطالب الذي</a:t>
                      </a:r>
                      <a:r>
                        <a:rPr lang="ar-AE" sz="1200" b="1" baseline="0" dirty="0" smtClean="0">
                          <a:latin typeface="Sakkal Majalla" panose="02000000000000000000" pitchFamily="2" charset="-78"/>
                          <a:cs typeface="Sakkal Majalla" panose="02000000000000000000" pitchFamily="2" charset="-78"/>
                        </a:rPr>
                        <a:t> </a:t>
                      </a:r>
                      <a:r>
                        <a:rPr lang="ar-AE" sz="1200" b="1" dirty="0" smtClean="0">
                          <a:latin typeface="Sakkal Majalla" panose="02000000000000000000" pitchFamily="2" charset="-78"/>
                          <a:cs typeface="Sakkal Majalla" panose="02000000000000000000" pitchFamily="2" charset="-78"/>
                        </a:rPr>
                        <a:t>يتـمـيـز</a:t>
                      </a:r>
                      <a:r>
                        <a:rPr lang="ar-AE" sz="1200" b="1" baseline="0" dirty="0" smtClean="0">
                          <a:latin typeface="Sakkal Majalla" panose="02000000000000000000" pitchFamily="2" charset="-78"/>
                          <a:cs typeface="Sakkal Majalla" panose="02000000000000000000" pitchFamily="2" charset="-78"/>
                        </a:rPr>
                        <a:t> </a:t>
                      </a:r>
                      <a:r>
                        <a:rPr lang="ar-AE" sz="1200" b="1" dirty="0" smtClean="0">
                          <a:latin typeface="Sakkal Majalla" panose="02000000000000000000" pitchFamily="2" charset="-78"/>
                          <a:cs typeface="Sakkal Majalla" panose="02000000000000000000" pitchFamily="2" charset="-78"/>
                        </a:rPr>
                        <a:t>بالإصـغـاء الـجـيـد و الإجابة الرائعة له وإعلامه بأن هـذه الرسـالـة لوالـدك / لوالدتـك عـلى أنـك طالـب مجتهـد (شاطر) وأشر لولي الأمـر أن يـقـومـوا بـمـكـافـئـة الـطفـل فـي الـمـنـزل عـلى مـا قـام بـه فـي الـمـؤسسـة مـن جهـد وعـمـل مـمـيـز يــشكـر عـليـه .</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الواجب المنزلي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037296">
                <a:tc>
                  <a:txBody>
                    <a:bodyPr/>
                    <a:lstStyle/>
                    <a:p>
                      <a:pPr algn="r" rtl="1"/>
                      <a:r>
                        <a:rPr lang="ar-AE" sz="1200" b="1" baseline="0" dirty="0">
                          <a:latin typeface="Sakkal Majalla" panose="02000000000000000000" pitchFamily="2" charset="-78"/>
                          <a:cs typeface="Sakkal Majalla" panose="02000000000000000000" pitchFamily="2" charset="-78"/>
                        </a:rPr>
                        <a:t>مجموعة تدريبات على الأيباد تتضمن:</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baseline="0" dirty="0" smtClean="0">
                          <a:latin typeface="Sakkal Majalla" panose="02000000000000000000" pitchFamily="2" charset="-78"/>
                          <a:cs typeface="Sakkal Majalla" panose="02000000000000000000" pitchFamily="2" charset="-78"/>
                        </a:rPr>
                        <a:t>مشاهدة الفيديوهات التعليمية.</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baseline="0" dirty="0" smtClean="0">
                          <a:latin typeface="Sakkal Majalla" panose="02000000000000000000" pitchFamily="2" charset="-78"/>
                          <a:cs typeface="Sakkal Majalla" panose="02000000000000000000" pitchFamily="2" charset="-78"/>
                        </a:rPr>
                        <a:t>لعبة بطاقات الأسئلة المتنوعة.</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baseline="0" dirty="0" smtClean="0">
                          <a:latin typeface="Sakkal Majalla" panose="02000000000000000000" pitchFamily="2" charset="-78"/>
                          <a:cs typeface="Sakkal Majalla" panose="02000000000000000000" pitchFamily="2" charset="-78"/>
                        </a:rPr>
                        <a:t>أسئلة ذكاء منوعة.</a:t>
                      </a: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200" b="1" baseline="0"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تمارين الكترونية</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متوسط : </a:t>
                      </a:r>
                      <a:r>
                        <a:rPr lang="ar-AE" sz="1200" b="1" i="0" u="none" strike="noStrike" dirty="0" smtClean="0">
                          <a:solidFill>
                            <a:srgbClr val="000000"/>
                          </a:solidFill>
                          <a:effectLst/>
                          <a:latin typeface="Sakkal Majalla" panose="02000000000000000000" pitchFamily="2" charset="-78"/>
                          <a:cs typeface="Sakkal Majalla" panose="02000000000000000000" pitchFamily="2" charset="-78"/>
                        </a:rPr>
                        <a:t>يستجيب  الطالب للأسئلة الموجه إليه</a:t>
                      </a:r>
                      <a:r>
                        <a:rPr lang="ar-AE" sz="1200" b="1" i="0" u="none" strike="noStrike" baseline="0" dirty="0" smtClean="0">
                          <a:solidFill>
                            <a:srgbClr val="000000"/>
                          </a:solidFill>
                          <a:effectLst/>
                          <a:latin typeface="Sakkal Majalla" panose="02000000000000000000" pitchFamily="2" charset="-78"/>
                          <a:cs typeface="Sakkal Majalla" panose="02000000000000000000" pitchFamily="2" charset="-78"/>
                        </a:rPr>
                        <a:t> (الإجابة على أقل من 5 أسئلة من أصل 10 أسئلة) </a:t>
                      </a:r>
                      <a:r>
                        <a:rPr lang="ar-AE" sz="1200" b="1" baseline="0" dirty="0" smtClean="0">
                          <a:latin typeface="Sakkal Majalla" panose="02000000000000000000" pitchFamily="2" charset="-78"/>
                          <a:cs typeface="Sakkal Majalla" panose="02000000000000000000" pitchFamily="2" charset="-78"/>
                        </a:rPr>
                        <a:t>جيد</a:t>
                      </a:r>
                      <a:r>
                        <a:rPr lang="ar-AE" sz="1200" b="1" baseline="0" dirty="0">
                          <a:latin typeface="Sakkal Majalla" panose="02000000000000000000" pitchFamily="2" charset="-78"/>
                          <a:cs typeface="Sakkal Majalla" panose="02000000000000000000" pitchFamily="2" charset="-78"/>
                        </a:rPr>
                        <a:t>: </a:t>
                      </a:r>
                      <a:r>
                        <a:rPr lang="ar-AE" sz="1200" b="1" i="0" u="none" strike="noStrike" dirty="0" smtClean="0">
                          <a:solidFill>
                            <a:srgbClr val="000000"/>
                          </a:solidFill>
                          <a:effectLst/>
                          <a:latin typeface="Sakkal Majalla" panose="02000000000000000000" pitchFamily="2" charset="-78"/>
                          <a:cs typeface="Sakkal Majalla" panose="02000000000000000000" pitchFamily="2" charset="-78"/>
                        </a:rPr>
                        <a:t>يستجيب  الطالب للأسئلة الموجه إليه</a:t>
                      </a:r>
                      <a:r>
                        <a:rPr lang="ar-AE" sz="1200" b="1" i="0" u="none" strike="noStrike" baseline="0" dirty="0" smtClean="0">
                          <a:solidFill>
                            <a:srgbClr val="000000"/>
                          </a:solidFill>
                          <a:effectLst/>
                          <a:latin typeface="Sakkal Majalla" panose="02000000000000000000" pitchFamily="2" charset="-78"/>
                          <a:cs typeface="Sakkal Majalla" panose="02000000000000000000" pitchFamily="2" charset="-78"/>
                        </a:rPr>
                        <a:t> (الإجابة على 5 أسئلة  فما فوق من أصل 10 أسئلة)    </a:t>
                      </a:r>
                      <a:r>
                        <a:rPr lang="ar-AE" sz="1200" b="1" baseline="0" dirty="0" smtClean="0">
                          <a:latin typeface="Sakkal Majalla" panose="02000000000000000000" pitchFamily="2" charset="-78"/>
                          <a:cs typeface="Sakkal Majalla" panose="02000000000000000000" pitchFamily="2" charset="-78"/>
                        </a:rPr>
                        <a:t>مرتفع</a:t>
                      </a:r>
                      <a:r>
                        <a:rPr lang="ar-AE" sz="1200" b="1" baseline="0" dirty="0">
                          <a:latin typeface="Sakkal Majalla" panose="02000000000000000000" pitchFamily="2" charset="-78"/>
                          <a:cs typeface="Sakkal Majalla" panose="02000000000000000000" pitchFamily="2" charset="-78"/>
                        </a:rPr>
                        <a:t>: </a:t>
                      </a:r>
                      <a:r>
                        <a:rPr lang="ar-AE" sz="1200" b="1" i="0" u="none" strike="noStrike" dirty="0" smtClean="0">
                          <a:solidFill>
                            <a:srgbClr val="000000"/>
                          </a:solidFill>
                          <a:effectLst/>
                          <a:latin typeface="Sakkal Majalla" panose="02000000000000000000" pitchFamily="2" charset="-78"/>
                          <a:cs typeface="Sakkal Majalla" panose="02000000000000000000" pitchFamily="2" charset="-78"/>
                        </a:rPr>
                        <a:t>يستجيب  الطالب للأسئلة الموجه إليه</a:t>
                      </a:r>
                      <a:r>
                        <a:rPr lang="ar-AE" sz="1200" b="1" i="0" u="none" strike="noStrike" baseline="0" dirty="0" smtClean="0">
                          <a:solidFill>
                            <a:srgbClr val="000000"/>
                          </a:solidFill>
                          <a:effectLst/>
                          <a:latin typeface="Sakkal Majalla" panose="02000000000000000000" pitchFamily="2" charset="-78"/>
                          <a:cs typeface="Sakkal Majalla" panose="02000000000000000000" pitchFamily="2" charset="-78"/>
                        </a:rPr>
                        <a:t> (الإجابة على 10 أسئلة من أصل 10 أسئلة)</a:t>
                      </a:r>
                      <a:endParaRPr lang="ar-AE" sz="1200" b="1" i="0" u="none" strike="noStrike" dirty="0" smtClean="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التقييم</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 name="Date Placeholder 9"/>
          <p:cNvSpPr>
            <a:spLocks noGrp="1"/>
          </p:cNvSpPr>
          <p:nvPr>
            <p:ph type="dt" sz="half" idx="10"/>
          </p:nvPr>
        </p:nvSpPr>
        <p:spPr/>
        <p:txBody>
          <a:bodyPr/>
          <a:lstStyle/>
          <a:p>
            <a:fld id="{DFA59B4A-862E-4296-9049-49655D5CFC94}" type="datetime3">
              <a:rPr lang="en-US" smtClean="0"/>
              <a:t>23 August 2020</a:t>
            </a:fld>
            <a:endParaRPr lang="en-GB"/>
          </a:p>
        </p:txBody>
      </p:sp>
      <p:sp>
        <p:nvSpPr>
          <p:cNvPr id="11" name="Slide Number Placeholder 10"/>
          <p:cNvSpPr>
            <a:spLocks noGrp="1"/>
          </p:cNvSpPr>
          <p:nvPr>
            <p:ph type="sldNum" sz="quarter" idx="12"/>
          </p:nvPr>
        </p:nvSpPr>
        <p:spPr/>
        <p:txBody>
          <a:bodyPr/>
          <a:lstStyle/>
          <a:p>
            <a:fld id="{60F9F505-338F-4A63-8E60-F3E66EC2060F}" type="slidenum">
              <a:rPr lang="en-GB" smtClean="0"/>
              <a:t>3</a:t>
            </a:fld>
            <a:endParaRPr lang="en-GB"/>
          </a:p>
        </p:txBody>
      </p:sp>
    </p:spTree>
    <p:extLst>
      <p:ext uri="{BB962C8B-B14F-4D97-AF65-F5344CB8AC3E}">
        <p14:creationId xmlns:p14="http://schemas.microsoft.com/office/powerpoint/2010/main" val="1274376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9195BEB-A072-45D8-848D-E8CA744F9022}"/>
              </a:ext>
            </a:extLst>
          </p:cNvPr>
          <p:cNvSpPr>
            <a:spLocks noGrp="1"/>
          </p:cNvSpPr>
          <p:nvPr>
            <p:ph type="title"/>
          </p:nvPr>
        </p:nvSpPr>
        <p:spPr/>
        <p:txBody>
          <a:bodyPr/>
          <a:lstStyle/>
          <a:p>
            <a:pPr algn="ctr" rtl="1"/>
            <a:r>
              <a:rPr lang="ar-AE" sz="1600" b="1" dirty="0" smtClean="0">
                <a:latin typeface="Sakkal Majalla" panose="02000000000000000000" pitchFamily="2" charset="-78"/>
                <a:cs typeface="Sakkal Majalla" panose="02000000000000000000" pitchFamily="2" charset="-78"/>
              </a:rPr>
              <a:t>الاستجابة الفعّالة</a:t>
            </a:r>
            <a:endParaRPr lang="en-US" b="1" dirty="0">
              <a:latin typeface="Sakkal Majalla" panose="02000000000000000000" pitchFamily="2" charset="-78"/>
              <a:cs typeface="Sakkal Majalla" panose="02000000000000000000" pitchFamily="2" charset="-78"/>
            </a:endParaRPr>
          </a:p>
        </p:txBody>
      </p:sp>
      <p:sp>
        <p:nvSpPr>
          <p:cNvPr id="2" name="Text Placeholder 1">
            <a:extLst>
              <a:ext uri="{FF2B5EF4-FFF2-40B4-BE49-F238E27FC236}">
                <a16:creationId xmlns:a16="http://schemas.microsoft.com/office/drawing/2014/main" id="{6587D558-5792-4FF7-9111-65F4C874C61B}"/>
              </a:ext>
            </a:extLst>
          </p:cNvPr>
          <p:cNvSpPr>
            <a:spLocks noGrp="1"/>
          </p:cNvSpPr>
          <p:nvPr>
            <p:ph type="body" idx="1"/>
          </p:nvPr>
        </p:nvSpPr>
        <p:spPr/>
        <p:txBody>
          <a:bodyPr>
            <a:normAutofit/>
          </a:bodyPr>
          <a:lstStyle/>
          <a:p>
            <a:pPr algn="r" rtl="1"/>
            <a:r>
              <a:rPr lang="ar-AE" sz="1400" dirty="0" smtClean="0">
                <a:latin typeface="Sakkal Majalla" panose="02000000000000000000" pitchFamily="2" charset="-78"/>
                <a:cs typeface="Sakkal Majalla" panose="02000000000000000000" pitchFamily="2" charset="-78"/>
              </a:rPr>
              <a:t>نقاط مهمة:</a:t>
            </a:r>
            <a:endParaRPr lang="en-US" sz="1400" dirty="0">
              <a:latin typeface="Sakkal Majalla" panose="02000000000000000000" pitchFamily="2" charset="-78"/>
              <a:cs typeface="Sakkal Majalla" panose="02000000000000000000" pitchFamily="2" charset="-78"/>
            </a:endParaRPr>
          </a:p>
        </p:txBody>
      </p:sp>
      <p:sp>
        <p:nvSpPr>
          <p:cNvPr id="6" name="Text Placeholder 5">
            <a:extLst>
              <a:ext uri="{FF2B5EF4-FFF2-40B4-BE49-F238E27FC236}">
                <a16:creationId xmlns:a16="http://schemas.microsoft.com/office/drawing/2014/main" id="{FE58025A-9737-434D-AE90-0CC9E7990286}"/>
              </a:ext>
            </a:extLst>
          </p:cNvPr>
          <p:cNvSpPr>
            <a:spLocks noGrp="1"/>
          </p:cNvSpPr>
          <p:nvPr>
            <p:ph type="body" sz="quarter" idx="13"/>
          </p:nvPr>
        </p:nvSpPr>
        <p:spPr>
          <a:xfrm>
            <a:off x="808990" y="3392622"/>
            <a:ext cx="3913188" cy="2553532"/>
          </a:xfrm>
        </p:spPr>
        <p:txBody>
          <a:bodyPr>
            <a:normAutofit/>
          </a:bodyPr>
          <a:lstStyle/>
          <a:p>
            <a:pPr algn="r" rtl="1"/>
            <a:r>
              <a:rPr lang="ar-AE" sz="1200" b="1" dirty="0">
                <a:latin typeface="Sakkal Majalla" panose="02000000000000000000" pitchFamily="2" charset="-78"/>
                <a:cs typeface="Sakkal Majalla" panose="02000000000000000000" pitchFamily="2" charset="-78"/>
              </a:rPr>
              <a:t>الإصغـاء الجيـد يتمثـل فـي أن يعـرض عـلى الطفـل / الأطفـال بعـض الأسئلـة البسيطـة ، وإعطائهم وقـتًا مناسبًا للإجابـة (فرصة) ، وحال الإجابة الصحيحة يمنح التعزيز </a:t>
            </a:r>
            <a:r>
              <a:rPr lang="ar-AE" sz="1200" b="1" dirty="0" smtClean="0">
                <a:latin typeface="Sakkal Majalla" panose="02000000000000000000" pitchFamily="2" charset="-78"/>
                <a:cs typeface="Sakkal Majalla" panose="02000000000000000000" pitchFamily="2" charset="-78"/>
              </a:rPr>
              <a:t>.</a:t>
            </a:r>
          </a:p>
          <a:p>
            <a:pPr algn="r" rtl="1"/>
            <a:r>
              <a:rPr lang="ar-AE" sz="1200" b="1" dirty="0">
                <a:latin typeface="Sakkal Majalla" panose="02000000000000000000" pitchFamily="2" charset="-78"/>
                <a:cs typeface="Sakkal Majalla" panose="02000000000000000000" pitchFamily="2" charset="-78"/>
              </a:rPr>
              <a:t>تابـع الـمهـمات والأسئـلـة وارفــع مـستـوى صـعـوبتهـا شيئًا فشيئـا حــتـى تـزيـد مـن قـدرة الـطـفــل على الإصـغـاء والتفكـير قـدر الإمـكـان .</a:t>
            </a:r>
          </a:p>
          <a:p>
            <a:pPr algn="r" rtl="1"/>
            <a:r>
              <a:rPr lang="ar-AE" sz="1200" b="1" dirty="0" smtClean="0">
                <a:latin typeface="Sakkal Majalla" panose="02000000000000000000" pitchFamily="2" charset="-78"/>
                <a:cs typeface="Sakkal Majalla" panose="02000000000000000000" pitchFamily="2" charset="-78"/>
              </a:rPr>
              <a:t> </a:t>
            </a:r>
            <a:r>
              <a:rPr lang="ar-AE" sz="1200" b="1" dirty="0">
                <a:latin typeface="Sakkal Majalla" panose="02000000000000000000" pitchFamily="2" charset="-78"/>
                <a:cs typeface="Sakkal Majalla" panose="02000000000000000000" pitchFamily="2" charset="-78"/>
              </a:rPr>
              <a:t>حال عـدم تمكـن الطفـل مـن الإجابـة الصحيحـة ولكنـه يدور حول الإجابة الصحيحة ، أعطه الإجابة مع إشعاره أنه يحاول أن يقول هكذا ….. واطلـب منـه إعادة الإجابة الصحيحة .</a:t>
            </a:r>
          </a:p>
          <a:p>
            <a:pPr algn="r" rtl="1"/>
            <a:r>
              <a:rPr lang="ar-AE" sz="1200" b="1" dirty="0">
                <a:latin typeface="Sakkal Majalla" panose="02000000000000000000" pitchFamily="2" charset="-78"/>
                <a:cs typeface="Sakkal Majalla" panose="02000000000000000000" pitchFamily="2" charset="-78"/>
              </a:rPr>
              <a:t>ا</a:t>
            </a:r>
            <a:r>
              <a:rPr lang="ar-AE" sz="1200" b="1" dirty="0" smtClean="0">
                <a:latin typeface="Sakkal Majalla" panose="02000000000000000000" pitchFamily="2" charset="-78"/>
                <a:cs typeface="Sakkal Majalla" panose="02000000000000000000" pitchFamily="2" charset="-78"/>
              </a:rPr>
              <a:t>طلب </a:t>
            </a:r>
            <a:r>
              <a:rPr lang="ar-AE" sz="1200" b="1" dirty="0">
                <a:latin typeface="Sakkal Majalla" panose="02000000000000000000" pitchFamily="2" charset="-78"/>
                <a:cs typeface="Sakkal Majalla" panose="02000000000000000000" pitchFamily="2" charset="-78"/>
              </a:rPr>
              <a:t>من معلم آخر أن يسأل الطفل المعني نفـس الـســؤال أعـلاه </a:t>
            </a:r>
            <a:r>
              <a:rPr lang="ar-AE" sz="1200" b="1" dirty="0" smtClean="0">
                <a:latin typeface="Sakkal Majalla" panose="02000000000000000000" pitchFamily="2" charset="-78"/>
                <a:cs typeface="Sakkal Majalla" panose="02000000000000000000" pitchFamily="2" charset="-78"/>
              </a:rPr>
              <a:t>فـي </a:t>
            </a:r>
            <a:r>
              <a:rPr lang="ar-AE" sz="1200" b="1" dirty="0">
                <a:latin typeface="Sakkal Majalla" panose="02000000000000000000" pitchFamily="2" charset="-78"/>
                <a:cs typeface="Sakkal Majalla" panose="02000000000000000000" pitchFamily="2" charset="-78"/>
              </a:rPr>
              <a:t>نفــس اليـوم وعـززه حـال الاستجابــة الـصـحيـحــة .</a:t>
            </a:r>
          </a:p>
        </p:txBody>
      </p:sp>
      <p:sp>
        <p:nvSpPr>
          <p:cNvPr id="4" name="Slide Number Placeholder 3">
            <a:extLst>
              <a:ext uri="{FF2B5EF4-FFF2-40B4-BE49-F238E27FC236}">
                <a16:creationId xmlns:a16="http://schemas.microsoft.com/office/drawing/2014/main" id="{03E8D56A-2615-403F-A09F-BC30DF1EE768}"/>
              </a:ext>
            </a:extLst>
          </p:cNvPr>
          <p:cNvSpPr>
            <a:spLocks noGrp="1"/>
          </p:cNvSpPr>
          <p:nvPr>
            <p:ph type="sldNum" sz="quarter" idx="12"/>
          </p:nvPr>
        </p:nvSpPr>
        <p:spPr/>
        <p:txBody>
          <a:bodyPr/>
          <a:lstStyle/>
          <a:p>
            <a:fld id="{98C0CDE5-970C-4CC4-BF43-0DA127E73E82}" type="slidenum">
              <a:rPr lang="en-US" smtClean="0"/>
              <a:pPr/>
              <a:t>4</a:t>
            </a:fld>
            <a:endParaRPr lang="en-US" dirty="0"/>
          </a:p>
        </p:txBody>
      </p:sp>
      <p:sp>
        <p:nvSpPr>
          <p:cNvPr id="7" name="Date Placeholder 6"/>
          <p:cNvSpPr>
            <a:spLocks noGrp="1"/>
          </p:cNvSpPr>
          <p:nvPr>
            <p:ph type="dt" sz="half" idx="10"/>
          </p:nvPr>
        </p:nvSpPr>
        <p:spPr/>
        <p:txBody>
          <a:bodyPr/>
          <a:lstStyle/>
          <a:p>
            <a:fld id="{5B15B7AE-9453-41D7-AC83-A2E65FBBCAE4}" type="datetime3">
              <a:rPr lang="en-US" noProof="0" smtClean="0"/>
              <a:t>23 August 2020</a:t>
            </a:fld>
            <a:endParaRPr lang="en-US" noProof="0" dirty="0"/>
          </a:p>
        </p:txBody>
      </p:sp>
      <p:pic>
        <p:nvPicPr>
          <p:cNvPr id="9" name="Picture Placeholder 8"/>
          <p:cNvPicPr>
            <a:picLocks noGrp="1" noChangeAspect="1"/>
          </p:cNvPicPr>
          <p:nvPr>
            <p:ph type="pic" sz="quarter" idx="14"/>
          </p:nvPr>
        </p:nvPicPr>
        <p:blipFill rotWithShape="1">
          <a:blip r:embed="rId2">
            <a:extLst>
              <a:ext uri="{28A0092B-C50C-407E-A947-70E740481C1C}">
                <a14:useLocalDpi xmlns:a14="http://schemas.microsoft.com/office/drawing/2010/main" val="0"/>
              </a:ext>
            </a:extLst>
          </a:blip>
          <a:srcRect l="38203" t="114" r="207" b="-114"/>
          <a:stretch/>
        </p:blipFill>
        <p:spPr/>
      </p:pic>
    </p:spTree>
    <p:extLst>
      <p:ext uri="{BB962C8B-B14F-4D97-AF65-F5344CB8AC3E}">
        <p14:creationId xmlns:p14="http://schemas.microsoft.com/office/powerpoint/2010/main" val="367350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dia Placeholder 4" descr="Media placeholder">
            <a:extLst>
              <a:ext uri="{FF2B5EF4-FFF2-40B4-BE49-F238E27FC236}">
                <a16:creationId xmlns:a16="http://schemas.microsoft.com/office/drawing/2014/main" id="{7401E5EB-604A-42B4-B9BC-979A2E90F535}"/>
              </a:ext>
            </a:extLst>
          </p:cNvPr>
          <p:cNvSpPr>
            <a:spLocks noGrp="1"/>
          </p:cNvSpPr>
          <p:nvPr>
            <p:ph type="media" sz="quarter" idx="13"/>
          </p:nvPr>
        </p:nvSpPr>
        <p:spPr/>
      </p:sp>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p:txBody>
          <a:bodyPr>
            <a:normAutofit/>
          </a:bodyPr>
          <a:lstStyle/>
          <a:p>
            <a:pPr algn="ctr"/>
            <a:r>
              <a:rPr lang="ar-AE" sz="1600" dirty="0" smtClean="0">
                <a:latin typeface="Sakkal Majalla" panose="02000000000000000000" pitchFamily="2" charset="-78"/>
                <a:cs typeface="Sakkal Majalla" panose="02000000000000000000" pitchFamily="2" charset="-78"/>
              </a:rPr>
              <a:t>اسئلة ذكاء للاطفال</a:t>
            </a:r>
            <a:endParaRPr lang="en-US" sz="16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5</a:t>
            </a:fld>
            <a:endParaRPr lang="en-US" dirty="0"/>
          </a:p>
        </p:txBody>
      </p:sp>
      <p:sp>
        <p:nvSpPr>
          <p:cNvPr id="7" name="Rounded Rectangle 6"/>
          <p:cNvSpPr/>
          <p:nvPr/>
        </p:nvSpPr>
        <p:spPr>
          <a:xfrm>
            <a:off x="4010891" y="3372098"/>
            <a:ext cx="4170217" cy="60148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8" name="TextBox 7"/>
          <p:cNvSpPr txBox="1"/>
          <p:nvPr/>
        </p:nvSpPr>
        <p:spPr>
          <a:xfrm>
            <a:off x="4111752" y="3523561"/>
            <a:ext cx="3898087" cy="307777"/>
          </a:xfrm>
          <a:prstGeom prst="rect">
            <a:avLst/>
          </a:prstGeom>
          <a:solidFill>
            <a:schemeClr val="accent4">
              <a:lumMod val="20000"/>
              <a:lumOff val="80000"/>
            </a:schemeClr>
          </a:solidFill>
        </p:spPr>
        <p:txBody>
          <a:bodyPr wrap="square" rtlCol="0">
            <a:spAutoFit/>
          </a:bodyPr>
          <a:lstStyle/>
          <a:p>
            <a:pPr algn="ctr"/>
            <a:r>
              <a:rPr lang="en-US" sz="1400" dirty="0">
                <a:latin typeface="Sakkal Majalla" pitchFamily="2" charset="-78"/>
                <a:cs typeface="Sakkal Majalla" pitchFamily="2" charset="-78"/>
                <a:hlinkClick r:id="rId2"/>
              </a:rPr>
              <a:t>https://youtu.be/gmsv2GgvfGY</a:t>
            </a:r>
            <a:r>
              <a:rPr lang="ar-AE" sz="1400" dirty="0">
                <a:latin typeface="Sakkal Majalla" pitchFamily="2" charset="-78"/>
                <a:cs typeface="Sakkal Majalla" pitchFamily="2" charset="-78"/>
              </a:rPr>
              <a:t> </a:t>
            </a:r>
            <a:endParaRPr lang="en-US" sz="1400" dirty="0">
              <a:latin typeface="Sakkal Majalla" pitchFamily="2" charset="-78"/>
              <a:cs typeface="Sakkal Majalla" pitchFamily="2" charset="-78"/>
            </a:endParaRPr>
          </a:p>
        </p:txBody>
      </p:sp>
    </p:spTree>
    <p:extLst>
      <p:ext uri="{BB962C8B-B14F-4D97-AF65-F5344CB8AC3E}">
        <p14:creationId xmlns:p14="http://schemas.microsoft.com/office/powerpoint/2010/main" val="1637833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dia Placeholder 4" descr="Media placeholder">
            <a:extLst>
              <a:ext uri="{FF2B5EF4-FFF2-40B4-BE49-F238E27FC236}">
                <a16:creationId xmlns:a16="http://schemas.microsoft.com/office/drawing/2014/main" id="{7401E5EB-604A-42B4-B9BC-979A2E90F535}"/>
              </a:ext>
            </a:extLst>
          </p:cNvPr>
          <p:cNvSpPr>
            <a:spLocks noGrp="1"/>
          </p:cNvSpPr>
          <p:nvPr>
            <p:ph type="media" sz="quarter" idx="13"/>
          </p:nvPr>
        </p:nvSpPr>
        <p:spPr/>
      </p:sp>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p:txBody>
          <a:bodyPr>
            <a:normAutofit/>
          </a:bodyPr>
          <a:lstStyle/>
          <a:p>
            <a:pPr algn="ctr"/>
            <a:r>
              <a:rPr lang="ar-AE" sz="1600" dirty="0" smtClean="0">
                <a:latin typeface="Sakkal Majalla" panose="02000000000000000000" pitchFamily="2" charset="-78"/>
                <a:cs typeface="Sakkal Majalla" panose="02000000000000000000" pitchFamily="2" charset="-78"/>
              </a:rPr>
              <a:t>أنشودة فيها أسئلة عن الفواكه</a:t>
            </a:r>
            <a:endParaRPr lang="en-US" sz="16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6</a:t>
            </a:fld>
            <a:endParaRPr lang="en-US" dirty="0"/>
          </a:p>
        </p:txBody>
      </p:sp>
      <p:sp>
        <p:nvSpPr>
          <p:cNvPr id="7" name="Rounded Rectangle 6"/>
          <p:cNvSpPr/>
          <p:nvPr/>
        </p:nvSpPr>
        <p:spPr>
          <a:xfrm>
            <a:off x="4010891" y="3372098"/>
            <a:ext cx="4170217" cy="60148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8" name="TextBox 7"/>
          <p:cNvSpPr txBox="1"/>
          <p:nvPr/>
        </p:nvSpPr>
        <p:spPr>
          <a:xfrm>
            <a:off x="4111752" y="3523561"/>
            <a:ext cx="3898087" cy="307777"/>
          </a:xfrm>
          <a:prstGeom prst="rect">
            <a:avLst/>
          </a:prstGeom>
          <a:solidFill>
            <a:schemeClr val="accent4">
              <a:lumMod val="20000"/>
              <a:lumOff val="80000"/>
            </a:schemeClr>
          </a:solidFill>
        </p:spPr>
        <p:txBody>
          <a:bodyPr wrap="square" rtlCol="0">
            <a:spAutoFit/>
          </a:bodyPr>
          <a:lstStyle/>
          <a:p>
            <a:pPr lvl="0" algn="ctr">
              <a:defRPr/>
            </a:pPr>
            <a:r>
              <a:rPr lang="en-US" sz="1400" dirty="0">
                <a:solidFill>
                  <a:prstClr val="black"/>
                </a:solidFill>
                <a:latin typeface="Sakkal Majalla" pitchFamily="2" charset="-78"/>
                <a:cs typeface="Sakkal Majalla" pitchFamily="2" charset="-78"/>
                <a:hlinkClick r:id="rId2"/>
              </a:rPr>
              <a:t>https://youtu.be/plCK3jp9Ty8</a:t>
            </a:r>
            <a:r>
              <a:rPr lang="ar-AE" sz="1400" dirty="0">
                <a:solidFill>
                  <a:prstClr val="black"/>
                </a:solidFill>
                <a:latin typeface="Sakkal Majalla" pitchFamily="2" charset="-78"/>
                <a:cs typeface="Sakkal Majalla" pitchFamily="2" charset="-78"/>
              </a:rPr>
              <a:t> </a:t>
            </a:r>
            <a:endParaRPr lang="en-US" sz="1400" dirty="0">
              <a:solidFill>
                <a:prstClr val="black"/>
              </a:solidFill>
              <a:latin typeface="Sakkal Majalla" pitchFamily="2" charset="-78"/>
              <a:cs typeface="Sakkal Majalla" pitchFamily="2" charset="-78"/>
            </a:endParaRPr>
          </a:p>
        </p:txBody>
      </p:sp>
    </p:spTree>
    <p:extLst>
      <p:ext uri="{BB962C8B-B14F-4D97-AF65-F5344CB8AC3E}">
        <p14:creationId xmlns:p14="http://schemas.microsoft.com/office/powerpoint/2010/main" val="551312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667289" y="367153"/>
            <a:ext cx="4685739" cy="832104"/>
          </a:xfrm>
        </p:spPr>
        <p:txBody>
          <a:bodyPr>
            <a:normAutofit/>
          </a:bodyPr>
          <a:lstStyle/>
          <a:p>
            <a:pPr algn="ctr" rtl="1"/>
            <a:r>
              <a:rPr lang="ar-AE" sz="1600" dirty="0" smtClean="0">
                <a:latin typeface="Sakkal Majalla" panose="02000000000000000000" pitchFamily="2" charset="-78"/>
                <a:cs typeface="Sakkal Majalla" panose="02000000000000000000" pitchFamily="2" charset="-78"/>
              </a:rPr>
              <a:t>أسئلة عامة مقتصة من اختبار مقابلة المستجدين من إعدادي الخاص</a:t>
            </a:r>
            <a:endParaRPr lang="en-US" sz="16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1803776016"/>
              </p:ext>
            </p:extLst>
          </p:nvPr>
        </p:nvGraphicFramePr>
        <p:xfrm>
          <a:off x="3195560" y="1791003"/>
          <a:ext cx="5624350" cy="4351335"/>
        </p:xfrm>
        <a:graphic>
          <a:graphicData uri="http://schemas.openxmlformats.org/drawingml/2006/table">
            <a:tbl>
              <a:tblPr rtl="1" firstRow="1" firstCol="1" bandRow="1">
                <a:tableStyleId>{00A15C55-8517-42AA-B614-E9B94910E393}</a:tableStyleId>
              </a:tblPr>
              <a:tblGrid>
                <a:gridCol w="283171">
                  <a:extLst>
                    <a:ext uri="{9D8B030D-6E8A-4147-A177-3AD203B41FA5}">
                      <a16:colId xmlns:a16="http://schemas.microsoft.com/office/drawing/2014/main" val="20000"/>
                    </a:ext>
                  </a:extLst>
                </a:gridCol>
                <a:gridCol w="86206">
                  <a:extLst>
                    <a:ext uri="{9D8B030D-6E8A-4147-A177-3AD203B41FA5}">
                      <a16:colId xmlns:a16="http://schemas.microsoft.com/office/drawing/2014/main" val="20001"/>
                    </a:ext>
                  </a:extLst>
                </a:gridCol>
                <a:gridCol w="1821984">
                  <a:extLst>
                    <a:ext uri="{9D8B030D-6E8A-4147-A177-3AD203B41FA5}">
                      <a16:colId xmlns:a16="http://schemas.microsoft.com/office/drawing/2014/main" val="20002"/>
                    </a:ext>
                  </a:extLst>
                </a:gridCol>
                <a:gridCol w="2813813">
                  <a:extLst>
                    <a:ext uri="{9D8B030D-6E8A-4147-A177-3AD203B41FA5}">
                      <a16:colId xmlns:a16="http://schemas.microsoft.com/office/drawing/2014/main" val="20003"/>
                    </a:ext>
                  </a:extLst>
                </a:gridCol>
                <a:gridCol w="309588">
                  <a:extLst>
                    <a:ext uri="{9D8B030D-6E8A-4147-A177-3AD203B41FA5}">
                      <a16:colId xmlns:a16="http://schemas.microsoft.com/office/drawing/2014/main" val="20004"/>
                    </a:ext>
                  </a:extLst>
                </a:gridCol>
                <a:gridCol w="309588">
                  <a:extLst>
                    <a:ext uri="{9D8B030D-6E8A-4147-A177-3AD203B41FA5}">
                      <a16:colId xmlns:a16="http://schemas.microsoft.com/office/drawing/2014/main" val="20005"/>
                    </a:ext>
                  </a:extLst>
                </a:gridCol>
              </a:tblGrid>
              <a:tr h="200997">
                <a:tc>
                  <a:txBody>
                    <a:bodyPr/>
                    <a:lstStyle/>
                    <a:p>
                      <a:pPr marL="0" marR="0" algn="l" rtl="1">
                        <a:lnSpc>
                          <a:spcPct val="115000"/>
                        </a:lnSpc>
                        <a:spcBef>
                          <a:spcPts val="0"/>
                        </a:spcBef>
                        <a:spcAft>
                          <a:spcPts val="1000"/>
                        </a:spcAft>
                      </a:pPr>
                      <a:r>
                        <a:rPr lang="en-US" sz="1000" dirty="0">
                          <a:effectLst/>
                        </a:rPr>
                        <a:t> </a:t>
                      </a:r>
                      <a:endParaRPr lang="en-US" sz="1000" dirty="0">
                        <a:effectLst/>
                        <a:latin typeface="Calibri"/>
                        <a:ea typeface="Calibri"/>
                        <a:cs typeface="Arial"/>
                      </a:endParaRPr>
                    </a:p>
                  </a:txBody>
                  <a:tcPr marL="0" marR="0" marT="0" marB="0" anchor="ctr"/>
                </a:tc>
                <a:tc gridSpan="5">
                  <a:txBody>
                    <a:bodyPr/>
                    <a:lstStyle/>
                    <a:p>
                      <a:pPr marL="0" marR="0" algn="r" rtl="1">
                        <a:lnSpc>
                          <a:spcPct val="115000"/>
                        </a:lnSpc>
                        <a:spcBef>
                          <a:spcPts val="0"/>
                        </a:spcBef>
                        <a:spcAft>
                          <a:spcPts val="0"/>
                        </a:spcAft>
                        <a:tabLst>
                          <a:tab pos="4191000" algn="l"/>
                        </a:tabLst>
                      </a:pPr>
                      <a:r>
                        <a:rPr lang="ar-AE" sz="1000" dirty="0">
                          <a:effectLst/>
                        </a:rPr>
                        <a:t>اسم الطفل:</a:t>
                      </a:r>
                      <a:endParaRPr lang="en-US" sz="1000" dirty="0">
                        <a:effectLst/>
                        <a:latin typeface="Calibri"/>
                        <a:ea typeface="Calibri"/>
                        <a:cs typeface="Arial"/>
                      </a:endParaRPr>
                    </a:p>
                  </a:txBody>
                  <a:tcPr marL="60806" marR="6080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4241">
                <a:tc>
                  <a:txBody>
                    <a:bodyPr/>
                    <a:lstStyle/>
                    <a:p>
                      <a:pPr marL="0" marR="0" algn="l" rtl="1">
                        <a:lnSpc>
                          <a:spcPct val="115000"/>
                        </a:lnSpc>
                        <a:spcBef>
                          <a:spcPts val="0"/>
                        </a:spcBef>
                        <a:spcAft>
                          <a:spcPts val="1000"/>
                        </a:spcAft>
                      </a:pPr>
                      <a:r>
                        <a:rPr lang="en-US" sz="1000" dirty="0">
                          <a:effectLst/>
                        </a:rPr>
                        <a:t> </a:t>
                      </a:r>
                      <a:endParaRPr lang="en-US" sz="1000" dirty="0">
                        <a:effectLst/>
                        <a:latin typeface="Calibri"/>
                        <a:ea typeface="Calibri"/>
                        <a:cs typeface="Arial"/>
                      </a:endParaRPr>
                    </a:p>
                  </a:txBody>
                  <a:tcPr marL="0" marR="0" marT="0" marB="0" anchor="ctr"/>
                </a:tc>
                <a:tc gridSpan="5">
                  <a:txBody>
                    <a:bodyPr/>
                    <a:lstStyle/>
                    <a:p>
                      <a:pPr marL="0" marR="0" algn="r" rtl="1">
                        <a:lnSpc>
                          <a:spcPct val="115000"/>
                        </a:lnSpc>
                        <a:spcBef>
                          <a:spcPts val="0"/>
                        </a:spcBef>
                        <a:spcAft>
                          <a:spcPts val="0"/>
                        </a:spcAft>
                        <a:tabLst>
                          <a:tab pos="4191000" algn="l"/>
                        </a:tabLst>
                      </a:pPr>
                      <a:r>
                        <a:rPr lang="ar-AE" sz="1000" dirty="0">
                          <a:effectLst/>
                        </a:rPr>
                        <a:t>المهارات اللغوية/ التواصل اللغوي</a:t>
                      </a:r>
                      <a:endParaRPr lang="en-US" sz="1000" dirty="0">
                        <a:effectLst/>
                        <a:latin typeface="Calibri"/>
                        <a:ea typeface="Calibri"/>
                        <a:cs typeface="Arial"/>
                      </a:endParaRPr>
                    </a:p>
                  </a:txBody>
                  <a:tcPr marL="60806" marR="6080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15636">
                <a:tc gridSpan="2">
                  <a:txBody>
                    <a:bodyPr/>
                    <a:lstStyle/>
                    <a:p>
                      <a:pPr marL="0" marR="0" algn="r" rtl="1">
                        <a:lnSpc>
                          <a:spcPct val="115000"/>
                        </a:lnSpc>
                        <a:spcBef>
                          <a:spcPts val="0"/>
                        </a:spcBef>
                        <a:spcAft>
                          <a:spcPts val="0"/>
                        </a:spcAft>
                        <a:tabLst>
                          <a:tab pos="4191000" algn="l"/>
                        </a:tabLst>
                      </a:pPr>
                      <a:r>
                        <a:rPr lang="ar-AE" sz="1000" dirty="0">
                          <a:effectLst/>
                        </a:rPr>
                        <a:t>1</a:t>
                      </a:r>
                      <a:endParaRPr lang="en-US" sz="1000" dirty="0">
                        <a:effectLst/>
                        <a:latin typeface="Calibri"/>
                        <a:ea typeface="Calibri"/>
                        <a:cs typeface="Arial"/>
                      </a:endParaRPr>
                    </a:p>
                  </a:txBody>
                  <a:tcPr marL="60806" marR="60806" marT="0" marB="0"/>
                </a:tc>
                <a:tc hMerge="1">
                  <a:txBody>
                    <a:bodyPr/>
                    <a:lstStyle/>
                    <a:p>
                      <a:endParaRPr lang="en-US"/>
                    </a:p>
                  </a:txBody>
                  <a:tcPr/>
                </a:tc>
                <a:tc>
                  <a:txBody>
                    <a:bodyPr/>
                    <a:lstStyle/>
                    <a:p>
                      <a:pPr marL="0" marR="0" algn="r" rtl="1">
                        <a:lnSpc>
                          <a:spcPct val="115000"/>
                        </a:lnSpc>
                        <a:spcBef>
                          <a:spcPts val="0"/>
                        </a:spcBef>
                        <a:spcAft>
                          <a:spcPts val="0"/>
                        </a:spcAft>
                        <a:tabLst>
                          <a:tab pos="4191000" algn="l"/>
                        </a:tabLst>
                      </a:pPr>
                      <a:r>
                        <a:rPr lang="ar-AE" sz="1000" dirty="0">
                          <a:effectLst/>
                        </a:rPr>
                        <a:t>يرد السلام و التحية </a:t>
                      </a:r>
                      <a:endParaRPr lang="en-US" sz="1000" dirty="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السلام عليكم، كيف حالك اليوم؟</a:t>
                      </a:r>
                      <a:r>
                        <a:rPr lang="ar-AE" sz="1000" baseline="30000">
                          <a:effectLst/>
                        </a:rPr>
                        <a:t> </a:t>
                      </a:r>
                      <a:endParaRPr lang="en-US" sz="1000">
                        <a:effectLst/>
                        <a:latin typeface="Calibri"/>
                        <a:ea typeface="Calibri"/>
                        <a:cs typeface="Arial"/>
                      </a:endParaRPr>
                    </a:p>
                  </a:txBody>
                  <a:tcPr marL="60806" marR="60806" marT="0" marB="0"/>
                </a:tc>
                <a:tc>
                  <a:txBody>
                    <a:bodyPr/>
                    <a:lstStyle/>
                    <a:p>
                      <a:pPr marL="0" marR="0" algn="ctr" rtl="1">
                        <a:lnSpc>
                          <a:spcPct val="115000"/>
                        </a:lnSpc>
                        <a:spcBef>
                          <a:spcPts val="0"/>
                        </a:spcBef>
                        <a:spcAft>
                          <a:spcPts val="0"/>
                        </a:spcAft>
                        <a:tabLst>
                          <a:tab pos="4191000" algn="l"/>
                        </a:tabLst>
                      </a:pPr>
                      <a:r>
                        <a:rPr lang="ar-AE" sz="1000">
                          <a:effectLst/>
                        </a:rPr>
                        <a:t>1</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 </a:t>
                      </a:r>
                      <a:endParaRPr lang="en-US" sz="1000">
                        <a:effectLst/>
                        <a:latin typeface="Calibri"/>
                        <a:ea typeface="Calibri"/>
                        <a:cs typeface="Arial"/>
                      </a:endParaRPr>
                    </a:p>
                  </a:txBody>
                  <a:tcPr marL="60806" marR="60806" marT="0" marB="0"/>
                </a:tc>
                <a:extLst>
                  <a:ext uri="{0D108BD9-81ED-4DB2-BD59-A6C34878D82A}">
                    <a16:rowId xmlns:a16="http://schemas.microsoft.com/office/drawing/2014/main" val="10002"/>
                  </a:ext>
                </a:extLst>
              </a:tr>
              <a:tr h="208317">
                <a:tc gridSpan="2">
                  <a:txBody>
                    <a:bodyPr/>
                    <a:lstStyle/>
                    <a:p>
                      <a:pPr marL="0" marR="0" algn="r" rtl="1">
                        <a:lnSpc>
                          <a:spcPct val="115000"/>
                        </a:lnSpc>
                        <a:spcBef>
                          <a:spcPts val="0"/>
                        </a:spcBef>
                        <a:spcAft>
                          <a:spcPts val="0"/>
                        </a:spcAft>
                        <a:tabLst>
                          <a:tab pos="4191000" algn="l"/>
                        </a:tabLst>
                      </a:pPr>
                      <a:r>
                        <a:rPr lang="ar-AE" sz="1000">
                          <a:effectLst/>
                        </a:rPr>
                        <a:t>2</a:t>
                      </a:r>
                      <a:endParaRPr lang="en-US" sz="1000">
                        <a:effectLst/>
                        <a:latin typeface="Calibri"/>
                        <a:ea typeface="Calibri"/>
                        <a:cs typeface="Arial"/>
                      </a:endParaRPr>
                    </a:p>
                  </a:txBody>
                  <a:tcPr marL="60806" marR="60806" marT="0" marB="0"/>
                </a:tc>
                <a:tc hMerge="1">
                  <a:txBody>
                    <a:bodyPr/>
                    <a:lstStyle/>
                    <a:p>
                      <a:endParaRPr lang="en-US"/>
                    </a:p>
                  </a:txBody>
                  <a:tcPr/>
                </a:tc>
                <a:tc>
                  <a:txBody>
                    <a:bodyPr/>
                    <a:lstStyle/>
                    <a:p>
                      <a:pPr marL="0" marR="0" algn="r" rtl="1">
                        <a:lnSpc>
                          <a:spcPct val="115000"/>
                        </a:lnSpc>
                        <a:spcBef>
                          <a:spcPts val="0"/>
                        </a:spcBef>
                        <a:spcAft>
                          <a:spcPts val="0"/>
                        </a:spcAft>
                        <a:tabLst>
                          <a:tab pos="4191000" algn="l"/>
                        </a:tabLst>
                      </a:pPr>
                      <a:r>
                        <a:rPr lang="ar-AE" sz="1000">
                          <a:effectLst/>
                        </a:rPr>
                        <a:t>يتعرف على اسمه/ اسمه الثلاثي</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ما اسمك يا بطل؟</a:t>
                      </a:r>
                      <a:r>
                        <a:rPr lang="ar-AE" sz="1000" baseline="30000">
                          <a:effectLst/>
                        </a:rPr>
                        <a:t>(نص درجة)</a:t>
                      </a:r>
                      <a:r>
                        <a:rPr lang="ar-AE" sz="1000">
                          <a:effectLst/>
                        </a:rPr>
                        <a:t> وما هو اسم والدك وقبيلتك؟</a:t>
                      </a:r>
                      <a:r>
                        <a:rPr lang="ar-AE" sz="1000" baseline="30000">
                          <a:effectLst/>
                        </a:rPr>
                        <a:t>(نص درجة)</a:t>
                      </a:r>
                      <a:r>
                        <a:rPr lang="ar-AE" sz="1000">
                          <a:effectLst/>
                        </a:rPr>
                        <a:t> </a:t>
                      </a:r>
                      <a:endParaRPr lang="en-US" sz="1000">
                        <a:effectLst/>
                        <a:latin typeface="Calibri"/>
                        <a:ea typeface="Calibri"/>
                        <a:cs typeface="Arial"/>
                      </a:endParaRPr>
                    </a:p>
                  </a:txBody>
                  <a:tcPr marL="60806" marR="60806" marT="0" marB="0"/>
                </a:tc>
                <a:tc>
                  <a:txBody>
                    <a:bodyPr/>
                    <a:lstStyle/>
                    <a:p>
                      <a:pPr marL="0" marR="0" algn="ctr" rtl="1">
                        <a:lnSpc>
                          <a:spcPct val="115000"/>
                        </a:lnSpc>
                        <a:spcBef>
                          <a:spcPts val="0"/>
                        </a:spcBef>
                        <a:spcAft>
                          <a:spcPts val="0"/>
                        </a:spcAft>
                        <a:tabLst>
                          <a:tab pos="4191000" algn="l"/>
                        </a:tabLst>
                      </a:pPr>
                      <a:r>
                        <a:rPr lang="ar-AE" sz="1000">
                          <a:effectLst/>
                        </a:rPr>
                        <a:t>1</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 </a:t>
                      </a:r>
                      <a:endParaRPr lang="en-US" sz="1000">
                        <a:effectLst/>
                        <a:latin typeface="Calibri"/>
                        <a:ea typeface="Calibri"/>
                        <a:cs typeface="Arial"/>
                      </a:endParaRPr>
                    </a:p>
                  </a:txBody>
                  <a:tcPr marL="60806" marR="60806" marT="0" marB="0"/>
                </a:tc>
                <a:extLst>
                  <a:ext uri="{0D108BD9-81ED-4DB2-BD59-A6C34878D82A}">
                    <a16:rowId xmlns:a16="http://schemas.microsoft.com/office/drawing/2014/main" val="10003"/>
                  </a:ext>
                </a:extLst>
              </a:tr>
              <a:tr h="341864">
                <a:tc gridSpan="2">
                  <a:txBody>
                    <a:bodyPr/>
                    <a:lstStyle/>
                    <a:p>
                      <a:pPr marL="0" marR="0" algn="r" rtl="1">
                        <a:lnSpc>
                          <a:spcPct val="115000"/>
                        </a:lnSpc>
                        <a:spcBef>
                          <a:spcPts val="0"/>
                        </a:spcBef>
                        <a:spcAft>
                          <a:spcPts val="0"/>
                        </a:spcAft>
                        <a:tabLst>
                          <a:tab pos="4191000" algn="l"/>
                        </a:tabLst>
                      </a:pPr>
                      <a:r>
                        <a:rPr lang="ar-AE" sz="1000">
                          <a:effectLst/>
                        </a:rPr>
                        <a:t>3</a:t>
                      </a:r>
                      <a:endParaRPr lang="en-US" sz="1000">
                        <a:effectLst/>
                        <a:latin typeface="Calibri"/>
                        <a:ea typeface="Calibri"/>
                        <a:cs typeface="Arial"/>
                      </a:endParaRPr>
                    </a:p>
                  </a:txBody>
                  <a:tcPr marL="60806" marR="60806" marT="0" marB="0"/>
                </a:tc>
                <a:tc hMerge="1">
                  <a:txBody>
                    <a:bodyPr/>
                    <a:lstStyle/>
                    <a:p>
                      <a:endParaRPr lang="en-US"/>
                    </a:p>
                  </a:txBody>
                  <a:tcPr/>
                </a:tc>
                <a:tc>
                  <a:txBody>
                    <a:bodyPr/>
                    <a:lstStyle/>
                    <a:p>
                      <a:pPr marL="0" marR="0" algn="r" rtl="1">
                        <a:lnSpc>
                          <a:spcPct val="115000"/>
                        </a:lnSpc>
                        <a:spcBef>
                          <a:spcPts val="0"/>
                        </a:spcBef>
                        <a:spcAft>
                          <a:spcPts val="0"/>
                        </a:spcAft>
                        <a:tabLst>
                          <a:tab pos="4191000" algn="l"/>
                        </a:tabLst>
                      </a:pPr>
                      <a:r>
                        <a:rPr lang="ar-AE" sz="1000">
                          <a:effectLst/>
                        </a:rPr>
                        <a:t>التحدث عن نفسه</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كم عمرك؟ ما هواياتك؟ ماذا تحب أن تلعب؟ ماذا تريد أن تصبح عندما تكبر؟</a:t>
                      </a:r>
                      <a:endParaRPr lang="en-US" sz="1000">
                        <a:effectLst/>
                        <a:latin typeface="Calibri"/>
                        <a:ea typeface="Calibri"/>
                        <a:cs typeface="Arial"/>
                      </a:endParaRPr>
                    </a:p>
                  </a:txBody>
                  <a:tcPr marL="60806" marR="60806" marT="0" marB="0"/>
                </a:tc>
                <a:tc>
                  <a:txBody>
                    <a:bodyPr/>
                    <a:lstStyle/>
                    <a:p>
                      <a:pPr marL="0" marR="0" algn="ctr" rtl="1">
                        <a:lnSpc>
                          <a:spcPct val="115000"/>
                        </a:lnSpc>
                        <a:spcBef>
                          <a:spcPts val="0"/>
                        </a:spcBef>
                        <a:spcAft>
                          <a:spcPts val="0"/>
                        </a:spcAft>
                        <a:tabLst>
                          <a:tab pos="4191000" algn="l"/>
                        </a:tabLst>
                      </a:pPr>
                      <a:r>
                        <a:rPr lang="ar-AE" sz="1000">
                          <a:effectLst/>
                        </a:rPr>
                        <a:t>1</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 </a:t>
                      </a:r>
                      <a:endParaRPr lang="en-US" sz="1000">
                        <a:effectLst/>
                        <a:latin typeface="Calibri"/>
                        <a:ea typeface="Calibri"/>
                        <a:cs typeface="Arial"/>
                      </a:endParaRPr>
                    </a:p>
                  </a:txBody>
                  <a:tcPr marL="60806" marR="60806" marT="0" marB="0"/>
                </a:tc>
                <a:extLst>
                  <a:ext uri="{0D108BD9-81ED-4DB2-BD59-A6C34878D82A}">
                    <a16:rowId xmlns:a16="http://schemas.microsoft.com/office/drawing/2014/main" val="10004"/>
                  </a:ext>
                </a:extLst>
              </a:tr>
              <a:tr h="200997">
                <a:tc gridSpan="2">
                  <a:txBody>
                    <a:bodyPr/>
                    <a:lstStyle/>
                    <a:p>
                      <a:pPr marL="0" marR="0" algn="r" rtl="1">
                        <a:lnSpc>
                          <a:spcPct val="115000"/>
                        </a:lnSpc>
                        <a:spcBef>
                          <a:spcPts val="0"/>
                        </a:spcBef>
                        <a:spcAft>
                          <a:spcPts val="0"/>
                        </a:spcAft>
                        <a:tabLst>
                          <a:tab pos="4191000" algn="l"/>
                        </a:tabLst>
                      </a:pPr>
                      <a:r>
                        <a:rPr lang="ar-AE" sz="1000">
                          <a:effectLst/>
                        </a:rPr>
                        <a:t>4</a:t>
                      </a:r>
                      <a:endParaRPr lang="en-US" sz="1000">
                        <a:effectLst/>
                        <a:latin typeface="Calibri"/>
                        <a:ea typeface="Calibri"/>
                        <a:cs typeface="Arial"/>
                      </a:endParaRPr>
                    </a:p>
                  </a:txBody>
                  <a:tcPr marL="60806" marR="60806" marT="0" marB="0"/>
                </a:tc>
                <a:tc hMerge="1">
                  <a:txBody>
                    <a:bodyPr/>
                    <a:lstStyle/>
                    <a:p>
                      <a:endParaRPr lang="en-US"/>
                    </a:p>
                  </a:txBody>
                  <a:tcPr/>
                </a:tc>
                <a:tc>
                  <a:txBody>
                    <a:bodyPr/>
                    <a:lstStyle/>
                    <a:p>
                      <a:pPr marL="0" marR="0" algn="r" rtl="1">
                        <a:lnSpc>
                          <a:spcPct val="115000"/>
                        </a:lnSpc>
                        <a:spcBef>
                          <a:spcPts val="0"/>
                        </a:spcBef>
                        <a:spcAft>
                          <a:spcPts val="0"/>
                        </a:spcAft>
                        <a:tabLst>
                          <a:tab pos="4191000" algn="l"/>
                        </a:tabLst>
                      </a:pPr>
                      <a:r>
                        <a:rPr lang="ar-AE" sz="1000">
                          <a:effectLst/>
                        </a:rPr>
                        <a:t>التحدث عن أفراد عائلته ومكان عيشه</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مع من تعيش؟ وكم عدد أفراد أسرتك؟</a:t>
                      </a:r>
                      <a:r>
                        <a:rPr lang="ar-AE" sz="1000" baseline="30000">
                          <a:effectLst/>
                        </a:rPr>
                        <a:t>(1)  </a:t>
                      </a:r>
                      <a:r>
                        <a:rPr lang="ar-AE" sz="1000">
                          <a:effectLst/>
                        </a:rPr>
                        <a:t>أين يقع منزلك؟</a:t>
                      </a:r>
                      <a:r>
                        <a:rPr lang="ar-AE" sz="1000" baseline="30000">
                          <a:effectLst/>
                        </a:rPr>
                        <a:t>(1)</a:t>
                      </a:r>
                      <a:endParaRPr lang="en-US" sz="1000">
                        <a:effectLst/>
                        <a:latin typeface="Calibri"/>
                        <a:ea typeface="Calibri"/>
                        <a:cs typeface="Arial"/>
                      </a:endParaRPr>
                    </a:p>
                  </a:txBody>
                  <a:tcPr marL="60806" marR="60806" marT="0" marB="0"/>
                </a:tc>
                <a:tc>
                  <a:txBody>
                    <a:bodyPr/>
                    <a:lstStyle/>
                    <a:p>
                      <a:pPr marL="0" marR="0" algn="ctr" rtl="1">
                        <a:lnSpc>
                          <a:spcPct val="115000"/>
                        </a:lnSpc>
                        <a:spcBef>
                          <a:spcPts val="0"/>
                        </a:spcBef>
                        <a:spcAft>
                          <a:spcPts val="0"/>
                        </a:spcAft>
                        <a:tabLst>
                          <a:tab pos="4191000" algn="l"/>
                        </a:tabLst>
                      </a:pPr>
                      <a:r>
                        <a:rPr lang="ar-AE" sz="1000">
                          <a:effectLst/>
                        </a:rPr>
                        <a:t>2</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 </a:t>
                      </a:r>
                      <a:endParaRPr lang="en-US" sz="1000">
                        <a:effectLst/>
                        <a:latin typeface="Calibri"/>
                        <a:ea typeface="Calibri"/>
                        <a:cs typeface="Arial"/>
                      </a:endParaRPr>
                    </a:p>
                  </a:txBody>
                  <a:tcPr marL="60806" marR="60806" marT="0" marB="0"/>
                </a:tc>
                <a:extLst>
                  <a:ext uri="{0D108BD9-81ED-4DB2-BD59-A6C34878D82A}">
                    <a16:rowId xmlns:a16="http://schemas.microsoft.com/office/drawing/2014/main" val="10005"/>
                  </a:ext>
                </a:extLst>
              </a:tr>
              <a:tr h="341864">
                <a:tc gridSpan="2">
                  <a:txBody>
                    <a:bodyPr/>
                    <a:lstStyle/>
                    <a:p>
                      <a:pPr marL="0" marR="0" algn="r" rtl="1">
                        <a:lnSpc>
                          <a:spcPct val="115000"/>
                        </a:lnSpc>
                        <a:spcBef>
                          <a:spcPts val="0"/>
                        </a:spcBef>
                        <a:spcAft>
                          <a:spcPts val="0"/>
                        </a:spcAft>
                        <a:tabLst>
                          <a:tab pos="4191000" algn="l"/>
                        </a:tabLst>
                      </a:pPr>
                      <a:r>
                        <a:rPr lang="ar-AE" sz="1000">
                          <a:effectLst/>
                        </a:rPr>
                        <a:t>5</a:t>
                      </a:r>
                      <a:endParaRPr lang="en-US" sz="1000">
                        <a:effectLst/>
                        <a:latin typeface="Calibri"/>
                        <a:ea typeface="Calibri"/>
                        <a:cs typeface="Arial"/>
                      </a:endParaRPr>
                    </a:p>
                  </a:txBody>
                  <a:tcPr marL="60806" marR="60806" marT="0" marB="0"/>
                </a:tc>
                <a:tc hMerge="1">
                  <a:txBody>
                    <a:bodyPr/>
                    <a:lstStyle/>
                    <a:p>
                      <a:endParaRPr lang="en-US"/>
                    </a:p>
                  </a:txBody>
                  <a:tcPr/>
                </a:tc>
                <a:tc>
                  <a:txBody>
                    <a:bodyPr/>
                    <a:lstStyle/>
                    <a:p>
                      <a:pPr marL="0" marR="0" algn="r" rtl="1">
                        <a:lnSpc>
                          <a:spcPct val="115000"/>
                        </a:lnSpc>
                        <a:spcBef>
                          <a:spcPts val="0"/>
                        </a:spcBef>
                        <a:spcAft>
                          <a:spcPts val="0"/>
                        </a:spcAft>
                        <a:tabLst>
                          <a:tab pos="4191000" algn="l"/>
                        </a:tabLst>
                      </a:pPr>
                      <a:r>
                        <a:rPr lang="ar-AE" sz="1000">
                          <a:effectLst/>
                        </a:rPr>
                        <a:t>التحدث ماذا يفعل في المواقف التالية</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اعرض له مجموعة من الصور ويعبر ما الذي ينبغي عليه قوله في تلك المواقف </a:t>
                      </a:r>
                      <a:r>
                        <a:rPr lang="ar-AE" sz="1000" baseline="30000">
                          <a:effectLst/>
                        </a:rPr>
                        <a:t>(كل موقف نص درجة)</a:t>
                      </a:r>
                      <a:endParaRPr lang="en-US" sz="1000">
                        <a:effectLst/>
                        <a:latin typeface="Calibri"/>
                        <a:ea typeface="Calibri"/>
                        <a:cs typeface="Arial"/>
                      </a:endParaRPr>
                    </a:p>
                  </a:txBody>
                  <a:tcPr marL="60806" marR="60806" marT="0" marB="0"/>
                </a:tc>
                <a:tc>
                  <a:txBody>
                    <a:bodyPr/>
                    <a:lstStyle/>
                    <a:p>
                      <a:pPr marL="0" marR="0" algn="ctr" rtl="1">
                        <a:lnSpc>
                          <a:spcPct val="115000"/>
                        </a:lnSpc>
                        <a:spcBef>
                          <a:spcPts val="0"/>
                        </a:spcBef>
                        <a:spcAft>
                          <a:spcPts val="0"/>
                        </a:spcAft>
                        <a:tabLst>
                          <a:tab pos="4191000" algn="l"/>
                        </a:tabLst>
                      </a:pPr>
                      <a:r>
                        <a:rPr lang="ar-AE" sz="1000">
                          <a:effectLst/>
                        </a:rPr>
                        <a:t>2</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 </a:t>
                      </a:r>
                      <a:endParaRPr lang="en-US" sz="1000">
                        <a:effectLst/>
                        <a:latin typeface="Calibri"/>
                        <a:ea typeface="Calibri"/>
                        <a:cs typeface="Arial"/>
                      </a:endParaRPr>
                    </a:p>
                  </a:txBody>
                  <a:tcPr marL="60806" marR="60806" marT="0" marB="0"/>
                </a:tc>
                <a:extLst>
                  <a:ext uri="{0D108BD9-81ED-4DB2-BD59-A6C34878D82A}">
                    <a16:rowId xmlns:a16="http://schemas.microsoft.com/office/drawing/2014/main" val="10006"/>
                  </a:ext>
                </a:extLst>
              </a:tr>
              <a:tr h="200997">
                <a:tc gridSpan="6">
                  <a:txBody>
                    <a:bodyPr/>
                    <a:lstStyle/>
                    <a:p>
                      <a:pPr marL="0" marR="0" algn="r" rtl="1">
                        <a:lnSpc>
                          <a:spcPct val="115000"/>
                        </a:lnSpc>
                        <a:spcBef>
                          <a:spcPts val="0"/>
                        </a:spcBef>
                        <a:spcAft>
                          <a:spcPts val="0"/>
                        </a:spcAft>
                        <a:tabLst>
                          <a:tab pos="4191000" algn="l"/>
                        </a:tabLst>
                      </a:pPr>
                      <a:r>
                        <a:rPr lang="ar-AE" sz="1000">
                          <a:effectLst/>
                        </a:rPr>
                        <a:t>الإدراك المعرفي</a:t>
                      </a:r>
                      <a:endParaRPr lang="en-US" sz="1000">
                        <a:effectLst/>
                        <a:latin typeface="Calibri"/>
                        <a:ea typeface="Calibri"/>
                        <a:cs typeface="Arial"/>
                      </a:endParaRPr>
                    </a:p>
                  </a:txBody>
                  <a:tcPr marL="60806" marR="6080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341864">
                <a:tc gridSpan="2">
                  <a:txBody>
                    <a:bodyPr/>
                    <a:lstStyle/>
                    <a:p>
                      <a:pPr marL="0" marR="0" algn="r" rtl="1">
                        <a:lnSpc>
                          <a:spcPct val="115000"/>
                        </a:lnSpc>
                        <a:spcBef>
                          <a:spcPts val="0"/>
                        </a:spcBef>
                        <a:spcAft>
                          <a:spcPts val="0"/>
                        </a:spcAft>
                        <a:tabLst>
                          <a:tab pos="4191000" algn="l"/>
                        </a:tabLst>
                      </a:pPr>
                      <a:r>
                        <a:rPr lang="ar-AE" sz="1000">
                          <a:effectLst/>
                        </a:rPr>
                        <a:t>6</a:t>
                      </a:r>
                      <a:endParaRPr lang="en-US" sz="1000">
                        <a:effectLst/>
                        <a:latin typeface="Calibri"/>
                        <a:ea typeface="Calibri"/>
                        <a:cs typeface="Arial"/>
                      </a:endParaRPr>
                    </a:p>
                  </a:txBody>
                  <a:tcPr marL="60806" marR="60806" marT="0" marB="0"/>
                </a:tc>
                <a:tc hMerge="1">
                  <a:txBody>
                    <a:bodyPr/>
                    <a:lstStyle/>
                    <a:p>
                      <a:endParaRPr lang="en-US"/>
                    </a:p>
                  </a:txBody>
                  <a:tcPr/>
                </a:tc>
                <a:tc>
                  <a:txBody>
                    <a:bodyPr/>
                    <a:lstStyle/>
                    <a:p>
                      <a:pPr marL="0" marR="0" algn="r" rtl="1">
                        <a:lnSpc>
                          <a:spcPct val="115000"/>
                        </a:lnSpc>
                        <a:spcBef>
                          <a:spcPts val="0"/>
                        </a:spcBef>
                        <a:spcAft>
                          <a:spcPts val="0"/>
                        </a:spcAft>
                        <a:tabLst>
                          <a:tab pos="4191000" algn="l"/>
                        </a:tabLst>
                      </a:pPr>
                      <a:r>
                        <a:rPr lang="ar-AE" sz="1000">
                          <a:effectLst/>
                        </a:rPr>
                        <a:t>أسئلة عامة عن الدولة</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ما اسم دولتنا التي نعيش عليها؟ </a:t>
                      </a:r>
                      <a:r>
                        <a:rPr lang="ar-AE" sz="1000" baseline="30000">
                          <a:effectLst/>
                        </a:rPr>
                        <a:t>(1) </a:t>
                      </a:r>
                      <a:r>
                        <a:rPr lang="ar-AE" sz="1000">
                          <a:effectLst/>
                        </a:rPr>
                        <a:t>نعرض له صورة رئيس الدولة و علم الإمارات و سؤاله عن ماذا يرى؟ </a:t>
                      </a:r>
                      <a:r>
                        <a:rPr lang="ar-AE" sz="1000" baseline="30000">
                          <a:effectLst/>
                        </a:rPr>
                        <a:t>(1)</a:t>
                      </a:r>
                      <a:endParaRPr lang="en-US" sz="1000">
                        <a:effectLst/>
                        <a:latin typeface="Calibri"/>
                        <a:ea typeface="Calibri"/>
                        <a:cs typeface="Arial"/>
                      </a:endParaRPr>
                    </a:p>
                  </a:txBody>
                  <a:tcPr marL="60806" marR="60806" marT="0" marB="0"/>
                </a:tc>
                <a:tc>
                  <a:txBody>
                    <a:bodyPr/>
                    <a:lstStyle/>
                    <a:p>
                      <a:pPr marL="0" marR="0" algn="ctr" rtl="1">
                        <a:lnSpc>
                          <a:spcPct val="115000"/>
                        </a:lnSpc>
                        <a:spcBef>
                          <a:spcPts val="0"/>
                        </a:spcBef>
                        <a:spcAft>
                          <a:spcPts val="0"/>
                        </a:spcAft>
                        <a:tabLst>
                          <a:tab pos="4191000" algn="l"/>
                        </a:tabLst>
                      </a:pPr>
                      <a:r>
                        <a:rPr lang="ar-AE" sz="1000">
                          <a:effectLst/>
                        </a:rPr>
                        <a:t>2</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 </a:t>
                      </a:r>
                      <a:endParaRPr lang="en-US" sz="1000">
                        <a:effectLst/>
                        <a:latin typeface="Calibri"/>
                        <a:ea typeface="Calibri"/>
                        <a:cs typeface="Arial"/>
                      </a:endParaRPr>
                    </a:p>
                  </a:txBody>
                  <a:tcPr marL="60806" marR="60806" marT="0" marB="0"/>
                </a:tc>
                <a:extLst>
                  <a:ext uri="{0D108BD9-81ED-4DB2-BD59-A6C34878D82A}">
                    <a16:rowId xmlns:a16="http://schemas.microsoft.com/office/drawing/2014/main" val="10008"/>
                  </a:ext>
                </a:extLst>
              </a:tr>
              <a:tr h="194241">
                <a:tc gridSpan="2">
                  <a:txBody>
                    <a:bodyPr/>
                    <a:lstStyle/>
                    <a:p>
                      <a:pPr marL="0" marR="0" algn="r" rtl="1">
                        <a:lnSpc>
                          <a:spcPct val="115000"/>
                        </a:lnSpc>
                        <a:spcBef>
                          <a:spcPts val="0"/>
                        </a:spcBef>
                        <a:spcAft>
                          <a:spcPts val="0"/>
                        </a:spcAft>
                        <a:tabLst>
                          <a:tab pos="4191000" algn="l"/>
                        </a:tabLst>
                      </a:pPr>
                      <a:r>
                        <a:rPr lang="ar-AE" sz="1000">
                          <a:effectLst/>
                        </a:rPr>
                        <a:t>7</a:t>
                      </a:r>
                      <a:endParaRPr lang="en-US" sz="1000">
                        <a:effectLst/>
                        <a:latin typeface="Calibri"/>
                        <a:ea typeface="Calibri"/>
                        <a:cs typeface="Arial"/>
                      </a:endParaRPr>
                    </a:p>
                  </a:txBody>
                  <a:tcPr marL="60806" marR="60806" marT="0" marB="0"/>
                </a:tc>
                <a:tc hMerge="1">
                  <a:txBody>
                    <a:bodyPr/>
                    <a:lstStyle/>
                    <a:p>
                      <a:endParaRPr lang="en-US"/>
                    </a:p>
                  </a:txBody>
                  <a:tcPr/>
                </a:tc>
                <a:tc>
                  <a:txBody>
                    <a:bodyPr/>
                    <a:lstStyle/>
                    <a:p>
                      <a:pPr marL="0" marR="0" algn="r" rtl="1">
                        <a:lnSpc>
                          <a:spcPct val="115000"/>
                        </a:lnSpc>
                        <a:spcBef>
                          <a:spcPts val="0"/>
                        </a:spcBef>
                        <a:spcAft>
                          <a:spcPts val="0"/>
                        </a:spcAft>
                        <a:tabLst>
                          <a:tab pos="4191000" algn="l"/>
                        </a:tabLst>
                      </a:pPr>
                      <a:r>
                        <a:rPr lang="ar-AE" sz="1000">
                          <a:effectLst/>
                        </a:rPr>
                        <a:t>التعرف على الوقت</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الوقت الآن نهار أم ليل؟</a:t>
                      </a:r>
                      <a:endParaRPr lang="en-US" sz="1000">
                        <a:effectLst/>
                        <a:latin typeface="Calibri"/>
                        <a:ea typeface="Calibri"/>
                        <a:cs typeface="Arial"/>
                      </a:endParaRPr>
                    </a:p>
                  </a:txBody>
                  <a:tcPr marL="60806" marR="60806" marT="0" marB="0"/>
                </a:tc>
                <a:tc>
                  <a:txBody>
                    <a:bodyPr/>
                    <a:lstStyle/>
                    <a:p>
                      <a:pPr marL="0" marR="0" algn="ctr" rtl="1">
                        <a:lnSpc>
                          <a:spcPct val="115000"/>
                        </a:lnSpc>
                        <a:spcBef>
                          <a:spcPts val="0"/>
                        </a:spcBef>
                        <a:spcAft>
                          <a:spcPts val="0"/>
                        </a:spcAft>
                        <a:tabLst>
                          <a:tab pos="4191000" algn="l"/>
                        </a:tabLst>
                      </a:pPr>
                      <a:r>
                        <a:rPr lang="ar-AE" sz="1000">
                          <a:effectLst/>
                        </a:rPr>
                        <a:t>1</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 </a:t>
                      </a:r>
                      <a:endParaRPr lang="en-US" sz="1000">
                        <a:effectLst/>
                        <a:latin typeface="Calibri"/>
                        <a:ea typeface="Calibri"/>
                        <a:cs typeface="Arial"/>
                      </a:endParaRPr>
                    </a:p>
                  </a:txBody>
                  <a:tcPr marL="60806" marR="60806" marT="0" marB="0"/>
                </a:tc>
                <a:extLst>
                  <a:ext uri="{0D108BD9-81ED-4DB2-BD59-A6C34878D82A}">
                    <a16:rowId xmlns:a16="http://schemas.microsoft.com/office/drawing/2014/main" val="10009"/>
                  </a:ext>
                </a:extLst>
              </a:tr>
              <a:tr h="200997">
                <a:tc gridSpan="2">
                  <a:txBody>
                    <a:bodyPr/>
                    <a:lstStyle/>
                    <a:p>
                      <a:pPr marL="0" marR="0" algn="r" rtl="1">
                        <a:lnSpc>
                          <a:spcPct val="115000"/>
                        </a:lnSpc>
                        <a:spcBef>
                          <a:spcPts val="0"/>
                        </a:spcBef>
                        <a:spcAft>
                          <a:spcPts val="0"/>
                        </a:spcAft>
                        <a:tabLst>
                          <a:tab pos="4191000" algn="l"/>
                        </a:tabLst>
                      </a:pPr>
                      <a:r>
                        <a:rPr lang="ar-AE" sz="1000">
                          <a:effectLst/>
                        </a:rPr>
                        <a:t>8</a:t>
                      </a:r>
                      <a:endParaRPr lang="en-US" sz="1000">
                        <a:effectLst/>
                        <a:latin typeface="Calibri"/>
                        <a:ea typeface="Calibri"/>
                        <a:cs typeface="Arial"/>
                      </a:endParaRPr>
                    </a:p>
                  </a:txBody>
                  <a:tcPr marL="60806" marR="60806" marT="0" marB="0"/>
                </a:tc>
                <a:tc hMerge="1">
                  <a:txBody>
                    <a:bodyPr/>
                    <a:lstStyle/>
                    <a:p>
                      <a:endParaRPr lang="en-US"/>
                    </a:p>
                  </a:txBody>
                  <a:tcPr/>
                </a:tc>
                <a:tc>
                  <a:txBody>
                    <a:bodyPr/>
                    <a:lstStyle/>
                    <a:p>
                      <a:pPr marL="0" marR="0" algn="r" rtl="1">
                        <a:lnSpc>
                          <a:spcPct val="115000"/>
                        </a:lnSpc>
                        <a:spcBef>
                          <a:spcPts val="0"/>
                        </a:spcBef>
                        <a:spcAft>
                          <a:spcPts val="0"/>
                        </a:spcAft>
                        <a:tabLst>
                          <a:tab pos="4191000" algn="l"/>
                        </a:tabLst>
                      </a:pPr>
                      <a:r>
                        <a:rPr lang="ar-AE" sz="1000">
                          <a:effectLst/>
                        </a:rPr>
                        <a:t>التعرف على الاشكال الأساسية</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المربع- المثلث- الدائرة</a:t>
                      </a:r>
                      <a:endParaRPr lang="en-US" sz="1000">
                        <a:effectLst/>
                        <a:latin typeface="Calibri"/>
                        <a:ea typeface="Calibri"/>
                        <a:cs typeface="Arial"/>
                      </a:endParaRPr>
                    </a:p>
                  </a:txBody>
                  <a:tcPr marL="60806" marR="60806" marT="0" marB="0"/>
                </a:tc>
                <a:tc>
                  <a:txBody>
                    <a:bodyPr/>
                    <a:lstStyle/>
                    <a:p>
                      <a:pPr marL="0" marR="0" algn="ctr" rtl="1">
                        <a:lnSpc>
                          <a:spcPct val="115000"/>
                        </a:lnSpc>
                        <a:spcBef>
                          <a:spcPts val="0"/>
                        </a:spcBef>
                        <a:spcAft>
                          <a:spcPts val="0"/>
                        </a:spcAft>
                        <a:tabLst>
                          <a:tab pos="4191000" algn="l"/>
                        </a:tabLst>
                      </a:pPr>
                      <a:r>
                        <a:rPr lang="ar-AE" sz="1000">
                          <a:effectLst/>
                        </a:rPr>
                        <a:t>1</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 </a:t>
                      </a:r>
                      <a:endParaRPr lang="en-US" sz="1000">
                        <a:effectLst/>
                        <a:latin typeface="Calibri"/>
                        <a:ea typeface="Calibri"/>
                        <a:cs typeface="Arial"/>
                      </a:endParaRPr>
                    </a:p>
                  </a:txBody>
                  <a:tcPr marL="60806" marR="60806" marT="0" marB="0"/>
                </a:tc>
                <a:extLst>
                  <a:ext uri="{0D108BD9-81ED-4DB2-BD59-A6C34878D82A}">
                    <a16:rowId xmlns:a16="http://schemas.microsoft.com/office/drawing/2014/main" val="10010"/>
                  </a:ext>
                </a:extLst>
              </a:tr>
              <a:tr h="341864">
                <a:tc gridSpan="2">
                  <a:txBody>
                    <a:bodyPr/>
                    <a:lstStyle/>
                    <a:p>
                      <a:pPr marL="0" marR="0" algn="r" rtl="1">
                        <a:lnSpc>
                          <a:spcPct val="115000"/>
                        </a:lnSpc>
                        <a:spcBef>
                          <a:spcPts val="0"/>
                        </a:spcBef>
                        <a:spcAft>
                          <a:spcPts val="0"/>
                        </a:spcAft>
                        <a:tabLst>
                          <a:tab pos="4191000" algn="l"/>
                        </a:tabLst>
                      </a:pPr>
                      <a:r>
                        <a:rPr lang="ar-AE" sz="1000">
                          <a:effectLst/>
                        </a:rPr>
                        <a:t>9</a:t>
                      </a:r>
                      <a:endParaRPr lang="en-US" sz="1000">
                        <a:effectLst/>
                        <a:latin typeface="Calibri"/>
                        <a:ea typeface="Calibri"/>
                        <a:cs typeface="Arial"/>
                      </a:endParaRPr>
                    </a:p>
                  </a:txBody>
                  <a:tcPr marL="60806" marR="60806" marT="0" marB="0"/>
                </a:tc>
                <a:tc hMerge="1">
                  <a:txBody>
                    <a:bodyPr/>
                    <a:lstStyle/>
                    <a:p>
                      <a:endParaRPr lang="en-US"/>
                    </a:p>
                  </a:txBody>
                  <a:tcPr/>
                </a:tc>
                <a:tc>
                  <a:txBody>
                    <a:bodyPr/>
                    <a:lstStyle/>
                    <a:p>
                      <a:pPr marL="0" marR="0" algn="r" rtl="1">
                        <a:lnSpc>
                          <a:spcPct val="115000"/>
                        </a:lnSpc>
                        <a:spcBef>
                          <a:spcPts val="0"/>
                        </a:spcBef>
                        <a:spcAft>
                          <a:spcPts val="0"/>
                        </a:spcAft>
                        <a:tabLst>
                          <a:tab pos="4191000" algn="l"/>
                        </a:tabLst>
                      </a:pPr>
                      <a:r>
                        <a:rPr lang="ar-AE" sz="1000">
                          <a:effectLst/>
                        </a:rPr>
                        <a:t>العد من 1-10 بالعربي أو بالإنجليزي</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هل بإمكانك أن تعد الكرات الموجودة أمامك؟/ أوهل بإمكانك العد لفظيا من 1-10؟</a:t>
                      </a:r>
                      <a:endParaRPr lang="en-US" sz="1000">
                        <a:effectLst/>
                        <a:latin typeface="Calibri"/>
                        <a:ea typeface="Calibri"/>
                        <a:cs typeface="Arial"/>
                      </a:endParaRPr>
                    </a:p>
                  </a:txBody>
                  <a:tcPr marL="60806" marR="60806" marT="0" marB="0"/>
                </a:tc>
                <a:tc>
                  <a:txBody>
                    <a:bodyPr/>
                    <a:lstStyle/>
                    <a:p>
                      <a:pPr marL="0" marR="0" algn="ctr" rtl="1">
                        <a:lnSpc>
                          <a:spcPct val="115000"/>
                        </a:lnSpc>
                        <a:spcBef>
                          <a:spcPts val="0"/>
                        </a:spcBef>
                        <a:spcAft>
                          <a:spcPts val="0"/>
                        </a:spcAft>
                        <a:tabLst>
                          <a:tab pos="4191000" algn="l"/>
                        </a:tabLst>
                      </a:pPr>
                      <a:r>
                        <a:rPr lang="ar-AE" sz="1000">
                          <a:effectLst/>
                        </a:rPr>
                        <a:t>1</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 </a:t>
                      </a:r>
                      <a:endParaRPr lang="en-US" sz="1000">
                        <a:effectLst/>
                        <a:latin typeface="Calibri"/>
                        <a:ea typeface="Calibri"/>
                        <a:cs typeface="Arial"/>
                      </a:endParaRPr>
                    </a:p>
                  </a:txBody>
                  <a:tcPr marL="60806" marR="60806" marT="0" marB="0"/>
                </a:tc>
                <a:extLst>
                  <a:ext uri="{0D108BD9-81ED-4DB2-BD59-A6C34878D82A}">
                    <a16:rowId xmlns:a16="http://schemas.microsoft.com/office/drawing/2014/main" val="10011"/>
                  </a:ext>
                </a:extLst>
              </a:tr>
              <a:tr h="341864">
                <a:tc gridSpan="2">
                  <a:txBody>
                    <a:bodyPr/>
                    <a:lstStyle/>
                    <a:p>
                      <a:pPr marL="0" marR="0" algn="r" rtl="1">
                        <a:lnSpc>
                          <a:spcPct val="115000"/>
                        </a:lnSpc>
                        <a:spcBef>
                          <a:spcPts val="0"/>
                        </a:spcBef>
                        <a:spcAft>
                          <a:spcPts val="0"/>
                        </a:spcAft>
                        <a:tabLst>
                          <a:tab pos="4191000" algn="l"/>
                        </a:tabLst>
                      </a:pPr>
                      <a:r>
                        <a:rPr lang="ar-AE" sz="1000">
                          <a:effectLst/>
                        </a:rPr>
                        <a:t>10</a:t>
                      </a:r>
                      <a:endParaRPr lang="en-US" sz="1000">
                        <a:effectLst/>
                        <a:latin typeface="Calibri"/>
                        <a:ea typeface="Calibri"/>
                        <a:cs typeface="Arial"/>
                      </a:endParaRPr>
                    </a:p>
                  </a:txBody>
                  <a:tcPr marL="60806" marR="60806" marT="0" marB="0"/>
                </a:tc>
                <a:tc hMerge="1">
                  <a:txBody>
                    <a:bodyPr/>
                    <a:lstStyle/>
                    <a:p>
                      <a:endParaRPr lang="en-US"/>
                    </a:p>
                  </a:txBody>
                  <a:tcPr/>
                </a:tc>
                <a:tc>
                  <a:txBody>
                    <a:bodyPr/>
                    <a:lstStyle/>
                    <a:p>
                      <a:pPr marL="0" marR="0" algn="r" rtl="1">
                        <a:lnSpc>
                          <a:spcPct val="115000"/>
                        </a:lnSpc>
                        <a:spcBef>
                          <a:spcPts val="0"/>
                        </a:spcBef>
                        <a:spcAft>
                          <a:spcPts val="0"/>
                        </a:spcAft>
                        <a:tabLst>
                          <a:tab pos="4191000" algn="l"/>
                        </a:tabLst>
                      </a:pPr>
                      <a:r>
                        <a:rPr lang="ar-AE" sz="1000">
                          <a:effectLst/>
                        </a:rPr>
                        <a:t>يقارن الأحجام</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ما حجم هذا الشيء هل هو كبير من صغير؟</a:t>
                      </a:r>
                      <a:endParaRPr lang="en-US" sz="1000">
                        <a:effectLst/>
                        <a:latin typeface="Calibri"/>
                        <a:ea typeface="Calibri"/>
                        <a:cs typeface="Arial"/>
                      </a:endParaRPr>
                    </a:p>
                  </a:txBody>
                  <a:tcPr marL="60806" marR="60806" marT="0" marB="0"/>
                </a:tc>
                <a:tc>
                  <a:txBody>
                    <a:bodyPr/>
                    <a:lstStyle/>
                    <a:p>
                      <a:pPr marL="0" marR="0" algn="ctr" rtl="1">
                        <a:lnSpc>
                          <a:spcPct val="115000"/>
                        </a:lnSpc>
                        <a:spcBef>
                          <a:spcPts val="0"/>
                        </a:spcBef>
                        <a:spcAft>
                          <a:spcPts val="0"/>
                        </a:spcAft>
                        <a:tabLst>
                          <a:tab pos="4191000" algn="l"/>
                        </a:tabLst>
                      </a:pPr>
                      <a:r>
                        <a:rPr lang="ar-AE" sz="1000">
                          <a:effectLst/>
                        </a:rPr>
                        <a:t>1</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 </a:t>
                      </a:r>
                      <a:endParaRPr lang="en-US" sz="1000">
                        <a:effectLst/>
                        <a:latin typeface="Calibri"/>
                        <a:ea typeface="Calibri"/>
                        <a:cs typeface="Arial"/>
                      </a:endParaRPr>
                    </a:p>
                  </a:txBody>
                  <a:tcPr marL="60806" marR="60806" marT="0" marB="0"/>
                </a:tc>
                <a:extLst>
                  <a:ext uri="{0D108BD9-81ED-4DB2-BD59-A6C34878D82A}">
                    <a16:rowId xmlns:a16="http://schemas.microsoft.com/office/drawing/2014/main" val="10012"/>
                  </a:ext>
                </a:extLst>
              </a:tr>
              <a:tr h="341864">
                <a:tc gridSpan="2">
                  <a:txBody>
                    <a:bodyPr/>
                    <a:lstStyle/>
                    <a:p>
                      <a:pPr marL="0" marR="0" algn="r" rtl="1">
                        <a:lnSpc>
                          <a:spcPct val="115000"/>
                        </a:lnSpc>
                        <a:spcBef>
                          <a:spcPts val="0"/>
                        </a:spcBef>
                        <a:spcAft>
                          <a:spcPts val="0"/>
                        </a:spcAft>
                        <a:tabLst>
                          <a:tab pos="4191000" algn="l"/>
                        </a:tabLst>
                      </a:pPr>
                      <a:r>
                        <a:rPr lang="ar-AE" sz="1000">
                          <a:effectLst/>
                        </a:rPr>
                        <a:t>11</a:t>
                      </a:r>
                      <a:endParaRPr lang="en-US" sz="1000">
                        <a:effectLst/>
                        <a:latin typeface="Calibri"/>
                        <a:ea typeface="Calibri"/>
                        <a:cs typeface="Arial"/>
                      </a:endParaRPr>
                    </a:p>
                  </a:txBody>
                  <a:tcPr marL="60806" marR="60806" marT="0" marB="0"/>
                </a:tc>
                <a:tc hMerge="1">
                  <a:txBody>
                    <a:bodyPr/>
                    <a:lstStyle/>
                    <a:p>
                      <a:endParaRPr lang="en-US"/>
                    </a:p>
                  </a:txBody>
                  <a:tcPr/>
                </a:tc>
                <a:tc>
                  <a:txBody>
                    <a:bodyPr/>
                    <a:lstStyle/>
                    <a:p>
                      <a:pPr marL="0" marR="0" algn="r" rtl="1">
                        <a:lnSpc>
                          <a:spcPct val="115000"/>
                        </a:lnSpc>
                        <a:spcBef>
                          <a:spcPts val="0"/>
                        </a:spcBef>
                        <a:spcAft>
                          <a:spcPts val="0"/>
                        </a:spcAft>
                        <a:tabLst>
                          <a:tab pos="4191000" algn="l"/>
                        </a:tabLst>
                      </a:pPr>
                      <a:r>
                        <a:rPr lang="ar-AE" sz="1000">
                          <a:effectLst/>
                        </a:rPr>
                        <a:t>التعرف على الألوان الأساسية </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أحمر- أصفر- أزرق</a:t>
                      </a:r>
                      <a:endParaRPr lang="en-US" sz="1000">
                        <a:effectLst/>
                        <a:latin typeface="Calibri"/>
                        <a:ea typeface="Calibri"/>
                        <a:cs typeface="Arial"/>
                      </a:endParaRPr>
                    </a:p>
                  </a:txBody>
                  <a:tcPr marL="60806" marR="60806" marT="0" marB="0"/>
                </a:tc>
                <a:tc>
                  <a:txBody>
                    <a:bodyPr/>
                    <a:lstStyle/>
                    <a:p>
                      <a:pPr marL="0" marR="0" algn="ctr" rtl="1">
                        <a:lnSpc>
                          <a:spcPct val="115000"/>
                        </a:lnSpc>
                        <a:spcBef>
                          <a:spcPts val="0"/>
                        </a:spcBef>
                        <a:spcAft>
                          <a:spcPts val="0"/>
                        </a:spcAft>
                        <a:tabLst>
                          <a:tab pos="4191000" algn="l"/>
                        </a:tabLst>
                      </a:pPr>
                      <a:r>
                        <a:rPr lang="ar-AE" sz="1000">
                          <a:effectLst/>
                        </a:rPr>
                        <a:t>1</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 </a:t>
                      </a:r>
                      <a:endParaRPr lang="en-US" sz="1000">
                        <a:effectLst/>
                        <a:latin typeface="Calibri"/>
                        <a:ea typeface="Calibri"/>
                        <a:cs typeface="Arial"/>
                      </a:endParaRPr>
                    </a:p>
                  </a:txBody>
                  <a:tcPr marL="60806" marR="60806" marT="0" marB="0"/>
                </a:tc>
                <a:extLst>
                  <a:ext uri="{0D108BD9-81ED-4DB2-BD59-A6C34878D82A}">
                    <a16:rowId xmlns:a16="http://schemas.microsoft.com/office/drawing/2014/main" val="10013"/>
                  </a:ext>
                </a:extLst>
              </a:tr>
              <a:tr h="341864">
                <a:tc gridSpan="2">
                  <a:txBody>
                    <a:bodyPr/>
                    <a:lstStyle/>
                    <a:p>
                      <a:pPr marL="0" marR="0" algn="r" rtl="1">
                        <a:lnSpc>
                          <a:spcPct val="115000"/>
                        </a:lnSpc>
                        <a:spcBef>
                          <a:spcPts val="0"/>
                        </a:spcBef>
                        <a:spcAft>
                          <a:spcPts val="0"/>
                        </a:spcAft>
                        <a:tabLst>
                          <a:tab pos="4191000" algn="l"/>
                        </a:tabLst>
                      </a:pPr>
                      <a:r>
                        <a:rPr lang="ar-AE" sz="1000">
                          <a:effectLst/>
                        </a:rPr>
                        <a:t>12</a:t>
                      </a:r>
                      <a:endParaRPr lang="en-US" sz="1000">
                        <a:effectLst/>
                        <a:latin typeface="Calibri"/>
                        <a:ea typeface="Calibri"/>
                        <a:cs typeface="Arial"/>
                      </a:endParaRPr>
                    </a:p>
                  </a:txBody>
                  <a:tcPr marL="60806" marR="60806" marT="0" marB="0"/>
                </a:tc>
                <a:tc hMerge="1">
                  <a:txBody>
                    <a:bodyPr/>
                    <a:lstStyle/>
                    <a:p>
                      <a:endParaRPr lang="en-US"/>
                    </a:p>
                  </a:txBody>
                  <a:tcPr/>
                </a:tc>
                <a:tc>
                  <a:txBody>
                    <a:bodyPr/>
                    <a:lstStyle/>
                    <a:p>
                      <a:pPr marL="0" marR="0" algn="r" rtl="1">
                        <a:lnSpc>
                          <a:spcPct val="115000"/>
                        </a:lnSpc>
                        <a:spcBef>
                          <a:spcPts val="0"/>
                        </a:spcBef>
                        <a:spcAft>
                          <a:spcPts val="0"/>
                        </a:spcAft>
                        <a:tabLst>
                          <a:tab pos="4191000" algn="l"/>
                        </a:tabLst>
                      </a:pPr>
                      <a:r>
                        <a:rPr lang="ar-AE" sz="1000">
                          <a:effectLst/>
                        </a:rPr>
                        <a:t>التعرف على الألوان الثانوية</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برتقالي- أخضر- أبيض- أسود</a:t>
                      </a:r>
                      <a:endParaRPr lang="en-US" sz="1000">
                        <a:effectLst/>
                        <a:latin typeface="Calibri"/>
                        <a:ea typeface="Calibri"/>
                        <a:cs typeface="Arial"/>
                      </a:endParaRPr>
                    </a:p>
                  </a:txBody>
                  <a:tcPr marL="60806" marR="60806" marT="0" marB="0"/>
                </a:tc>
                <a:tc>
                  <a:txBody>
                    <a:bodyPr/>
                    <a:lstStyle/>
                    <a:p>
                      <a:pPr marL="0" marR="0" algn="ctr" rtl="1">
                        <a:lnSpc>
                          <a:spcPct val="115000"/>
                        </a:lnSpc>
                        <a:spcBef>
                          <a:spcPts val="0"/>
                        </a:spcBef>
                        <a:spcAft>
                          <a:spcPts val="0"/>
                        </a:spcAft>
                        <a:tabLst>
                          <a:tab pos="4191000" algn="l"/>
                        </a:tabLst>
                      </a:pPr>
                      <a:r>
                        <a:rPr lang="ar-AE" sz="1000">
                          <a:effectLst/>
                        </a:rPr>
                        <a:t>1</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 </a:t>
                      </a:r>
                      <a:endParaRPr lang="en-US" sz="1000">
                        <a:effectLst/>
                        <a:latin typeface="Calibri"/>
                        <a:ea typeface="Calibri"/>
                        <a:cs typeface="Arial"/>
                      </a:endParaRPr>
                    </a:p>
                  </a:txBody>
                  <a:tcPr marL="60806" marR="60806" marT="0" marB="0"/>
                </a:tc>
                <a:extLst>
                  <a:ext uri="{0D108BD9-81ED-4DB2-BD59-A6C34878D82A}">
                    <a16:rowId xmlns:a16="http://schemas.microsoft.com/office/drawing/2014/main" val="10014"/>
                  </a:ext>
                </a:extLst>
              </a:tr>
              <a:tr h="341864">
                <a:tc gridSpan="2">
                  <a:txBody>
                    <a:bodyPr/>
                    <a:lstStyle/>
                    <a:p>
                      <a:pPr marL="0" marR="0" algn="r" rtl="1">
                        <a:lnSpc>
                          <a:spcPct val="115000"/>
                        </a:lnSpc>
                        <a:spcBef>
                          <a:spcPts val="0"/>
                        </a:spcBef>
                        <a:spcAft>
                          <a:spcPts val="0"/>
                        </a:spcAft>
                        <a:tabLst>
                          <a:tab pos="4191000" algn="l"/>
                        </a:tabLst>
                      </a:pPr>
                      <a:r>
                        <a:rPr lang="ar-AE" sz="1000">
                          <a:effectLst/>
                        </a:rPr>
                        <a:t>13</a:t>
                      </a:r>
                      <a:endParaRPr lang="en-US" sz="1000">
                        <a:effectLst/>
                        <a:latin typeface="Calibri"/>
                        <a:ea typeface="Calibri"/>
                        <a:cs typeface="Arial"/>
                      </a:endParaRPr>
                    </a:p>
                  </a:txBody>
                  <a:tcPr marL="60806" marR="60806" marT="0" marB="0"/>
                </a:tc>
                <a:tc hMerge="1">
                  <a:txBody>
                    <a:bodyPr/>
                    <a:lstStyle/>
                    <a:p>
                      <a:endParaRPr lang="en-US"/>
                    </a:p>
                  </a:txBody>
                  <a:tcPr/>
                </a:tc>
                <a:tc>
                  <a:txBody>
                    <a:bodyPr/>
                    <a:lstStyle/>
                    <a:p>
                      <a:pPr marL="0" marR="0" algn="r" rtl="1">
                        <a:lnSpc>
                          <a:spcPct val="115000"/>
                        </a:lnSpc>
                        <a:spcBef>
                          <a:spcPts val="0"/>
                        </a:spcBef>
                        <a:spcAft>
                          <a:spcPts val="0"/>
                        </a:spcAft>
                        <a:tabLst>
                          <a:tab pos="4191000" algn="l"/>
                        </a:tabLst>
                      </a:pPr>
                      <a:r>
                        <a:rPr lang="ar-AE" sz="1000">
                          <a:effectLst/>
                        </a:rPr>
                        <a:t>التعرف على الحيوانات و الفواكه</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a:effectLst/>
                        </a:rPr>
                        <a:t>الحيوانات ( جمل- ماعز- بطة- سمكة- كلب- قطة)</a:t>
                      </a:r>
                      <a:r>
                        <a:rPr lang="ar-AE" sz="1000" baseline="30000">
                          <a:effectLst/>
                        </a:rPr>
                        <a:t>(1)</a:t>
                      </a:r>
                      <a:endParaRPr lang="en-US" sz="1000">
                        <a:effectLst/>
                      </a:endParaRPr>
                    </a:p>
                    <a:p>
                      <a:pPr marL="0" marR="0" algn="r" rtl="1">
                        <a:lnSpc>
                          <a:spcPct val="115000"/>
                        </a:lnSpc>
                        <a:spcBef>
                          <a:spcPts val="0"/>
                        </a:spcBef>
                        <a:spcAft>
                          <a:spcPts val="0"/>
                        </a:spcAft>
                        <a:tabLst>
                          <a:tab pos="4191000" algn="l"/>
                        </a:tabLst>
                      </a:pPr>
                      <a:r>
                        <a:rPr lang="ar-AE" sz="1000">
                          <a:effectLst/>
                        </a:rPr>
                        <a:t>الفواكه (تفاحة- برتقال- عنب- موز)</a:t>
                      </a:r>
                      <a:r>
                        <a:rPr lang="ar-AE" sz="1000" baseline="30000">
                          <a:effectLst/>
                        </a:rPr>
                        <a:t>(1)</a:t>
                      </a:r>
                      <a:endParaRPr lang="en-US" sz="1000">
                        <a:effectLst/>
                        <a:latin typeface="Calibri"/>
                        <a:ea typeface="Calibri"/>
                        <a:cs typeface="Arial"/>
                      </a:endParaRPr>
                    </a:p>
                  </a:txBody>
                  <a:tcPr marL="60806" marR="60806" marT="0" marB="0"/>
                </a:tc>
                <a:tc>
                  <a:txBody>
                    <a:bodyPr/>
                    <a:lstStyle/>
                    <a:p>
                      <a:pPr marL="0" marR="0" algn="ctr" rtl="1">
                        <a:lnSpc>
                          <a:spcPct val="115000"/>
                        </a:lnSpc>
                        <a:spcBef>
                          <a:spcPts val="0"/>
                        </a:spcBef>
                        <a:spcAft>
                          <a:spcPts val="0"/>
                        </a:spcAft>
                        <a:tabLst>
                          <a:tab pos="4191000" algn="l"/>
                        </a:tabLst>
                      </a:pPr>
                      <a:r>
                        <a:rPr lang="ar-AE" sz="1000">
                          <a:effectLst/>
                        </a:rPr>
                        <a:t>2</a:t>
                      </a:r>
                      <a:endParaRPr lang="en-US" sz="1000">
                        <a:effectLst/>
                        <a:latin typeface="Calibri"/>
                        <a:ea typeface="Calibri"/>
                        <a:cs typeface="Arial"/>
                      </a:endParaRPr>
                    </a:p>
                  </a:txBody>
                  <a:tcPr marL="60806" marR="60806" marT="0" marB="0"/>
                </a:tc>
                <a:tc>
                  <a:txBody>
                    <a:bodyPr/>
                    <a:lstStyle/>
                    <a:p>
                      <a:pPr marL="0" marR="0" algn="r" rtl="1">
                        <a:lnSpc>
                          <a:spcPct val="115000"/>
                        </a:lnSpc>
                        <a:spcBef>
                          <a:spcPts val="0"/>
                        </a:spcBef>
                        <a:spcAft>
                          <a:spcPts val="0"/>
                        </a:spcAft>
                        <a:tabLst>
                          <a:tab pos="4191000" algn="l"/>
                        </a:tabLst>
                      </a:pPr>
                      <a:r>
                        <a:rPr lang="ar-AE" sz="1000" dirty="0">
                          <a:effectLst/>
                        </a:rPr>
                        <a:t> </a:t>
                      </a:r>
                      <a:endParaRPr lang="en-US" sz="1000" dirty="0">
                        <a:effectLst/>
                        <a:latin typeface="Calibri"/>
                        <a:ea typeface="Calibri"/>
                        <a:cs typeface="Arial"/>
                      </a:endParaRPr>
                    </a:p>
                  </a:txBody>
                  <a:tcPr marL="60806" marR="60806" marT="0" marB="0"/>
                </a:tc>
                <a:extLst>
                  <a:ext uri="{0D108BD9-81ED-4DB2-BD59-A6C34878D82A}">
                    <a16:rowId xmlns:a16="http://schemas.microsoft.com/office/drawing/2014/main" val="10015"/>
                  </a:ext>
                </a:extLst>
              </a:tr>
            </a:tbl>
          </a:graphicData>
        </a:graphic>
      </p:graphicFrame>
      <p:sp>
        <p:nvSpPr>
          <p:cNvPr id="6" name="TextBox 5"/>
          <p:cNvSpPr txBox="1"/>
          <p:nvPr/>
        </p:nvSpPr>
        <p:spPr>
          <a:xfrm>
            <a:off x="2738092" y="1262342"/>
            <a:ext cx="6400800" cy="276999"/>
          </a:xfrm>
          <a:prstGeom prst="rect">
            <a:avLst/>
          </a:prstGeom>
          <a:noFill/>
        </p:spPr>
        <p:txBody>
          <a:bodyPr wrap="square" rtlCol="0">
            <a:spAutoFit/>
          </a:bodyPr>
          <a:lstStyle/>
          <a:p>
            <a:pPr algn="ctr"/>
            <a:r>
              <a:rPr lang="ar-AE" sz="1200" b="1" dirty="0" smtClean="0">
                <a:solidFill>
                  <a:srgbClr val="FF0000"/>
                </a:solidFill>
                <a:latin typeface="Sakkal Majalla" pitchFamily="2" charset="-78"/>
                <a:cs typeface="Sakkal Majalla" pitchFamily="2" charset="-78"/>
              </a:rPr>
              <a:t>ممكن استخدام الاسئلة و طرحها على الطالب و تقييمه </a:t>
            </a:r>
            <a:endParaRPr lang="en-US" sz="1200" b="1" dirty="0">
              <a:solidFill>
                <a:srgbClr val="FF0000"/>
              </a:solidFill>
              <a:latin typeface="Sakkal Majalla" pitchFamily="2" charset="-78"/>
              <a:cs typeface="Sakkal Majalla" pitchFamily="2" charset="-78"/>
            </a:endParaRPr>
          </a:p>
        </p:txBody>
      </p:sp>
    </p:spTree>
    <p:extLst>
      <p:ext uri="{BB962C8B-B14F-4D97-AF65-F5344CB8AC3E}">
        <p14:creationId xmlns:p14="http://schemas.microsoft.com/office/powerpoint/2010/main" val="54039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667289" y="367153"/>
            <a:ext cx="4685739" cy="832104"/>
          </a:xfrm>
        </p:spPr>
        <p:txBody>
          <a:bodyPr>
            <a:normAutofit/>
          </a:bodyPr>
          <a:lstStyle/>
          <a:p>
            <a:pPr algn="ctr" rtl="1"/>
            <a:r>
              <a:rPr lang="ar-AE" sz="1600" dirty="0" smtClean="0">
                <a:latin typeface="Sakkal Majalla" panose="02000000000000000000" pitchFamily="2" charset="-78"/>
                <a:cs typeface="Sakkal Majalla" panose="02000000000000000000" pitchFamily="2" charset="-78"/>
              </a:rPr>
              <a:t>أسئلة مفتوحة </a:t>
            </a:r>
            <a:endParaRPr lang="en-US" sz="16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3074" name="Picture 2" descr="Free printable, All About Me back to school questionnaire for teachers and students to get to know each other during the first week back to school. Click on the link to download the free resource"/>
          <p:cNvPicPr>
            <a:picLocks noChangeAspect="1" noChangeArrowheads="1"/>
          </p:cNvPicPr>
          <p:nvPr/>
        </p:nvPicPr>
        <p:blipFill rotWithShape="1">
          <a:blip r:embed="rId2">
            <a:extLst>
              <a:ext uri="{28A0092B-C50C-407E-A947-70E740481C1C}">
                <a14:useLocalDpi xmlns:a14="http://schemas.microsoft.com/office/drawing/2010/main" val="0"/>
              </a:ext>
            </a:extLst>
          </a:blip>
          <a:srcRect b="7785"/>
          <a:stretch/>
        </p:blipFill>
        <p:spPr bwMode="auto">
          <a:xfrm>
            <a:off x="3971534" y="1597511"/>
            <a:ext cx="4038405" cy="4813506"/>
          </a:xfrm>
          <a:prstGeom prst="rect">
            <a:avLst/>
          </a:prstGeom>
          <a:ln>
            <a:solidFill>
              <a:schemeClr val="tx1">
                <a:lumMod val="75000"/>
                <a:lumOff val="25000"/>
              </a:schemeClr>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738092" y="1262342"/>
            <a:ext cx="6400800" cy="276999"/>
          </a:xfrm>
          <a:prstGeom prst="rect">
            <a:avLst/>
          </a:prstGeom>
          <a:noFill/>
        </p:spPr>
        <p:txBody>
          <a:bodyPr wrap="square" rtlCol="0">
            <a:spAutoFit/>
          </a:bodyPr>
          <a:lstStyle/>
          <a:p>
            <a:pPr algn="ctr"/>
            <a:r>
              <a:rPr lang="ar-AE" sz="1200" b="1" dirty="0" smtClean="0">
                <a:solidFill>
                  <a:srgbClr val="FF0000"/>
                </a:solidFill>
                <a:latin typeface="Sakkal Majalla" pitchFamily="2" charset="-78"/>
                <a:cs typeface="Sakkal Majalla" pitchFamily="2" charset="-78"/>
              </a:rPr>
              <a:t>ممكن استخدام الاسئلة و طرحها على الطالب بطريقة مبسطة و محببة.</a:t>
            </a:r>
            <a:endParaRPr lang="en-US" sz="1200" b="1" dirty="0">
              <a:solidFill>
                <a:srgbClr val="FF0000"/>
              </a:solidFill>
              <a:latin typeface="Sakkal Majalla" pitchFamily="2" charset="-78"/>
              <a:cs typeface="Sakkal Majalla" pitchFamily="2" charset="-78"/>
            </a:endParaRPr>
          </a:p>
        </p:txBody>
      </p:sp>
    </p:spTree>
    <p:extLst>
      <p:ext uri="{BB962C8B-B14F-4D97-AF65-F5344CB8AC3E}">
        <p14:creationId xmlns:p14="http://schemas.microsoft.com/office/powerpoint/2010/main" val="4116836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667289" y="367153"/>
            <a:ext cx="4685739" cy="832104"/>
          </a:xfrm>
        </p:spPr>
        <p:txBody>
          <a:bodyPr>
            <a:normAutofit/>
          </a:bodyPr>
          <a:lstStyle/>
          <a:p>
            <a:pPr algn="ctr" rtl="1"/>
            <a:r>
              <a:rPr lang="ar-AE" sz="1600" dirty="0" smtClean="0">
                <a:latin typeface="Sakkal Majalla" panose="02000000000000000000" pitchFamily="2" charset="-78"/>
                <a:cs typeface="Sakkal Majalla" panose="02000000000000000000" pitchFamily="2" charset="-78"/>
              </a:rPr>
              <a:t>دليل طرح الأسئلة  </a:t>
            </a:r>
            <a:endParaRPr lang="en-US" sz="16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4098" name="Picture 2" descr="15 Best Open Ended Questions for Preschool: Open ended questions for preschool promote creativity and courage vs just being correct."/>
          <p:cNvPicPr>
            <a:picLocks noChangeAspect="1" noChangeArrowheads="1"/>
          </p:cNvPicPr>
          <p:nvPr/>
        </p:nvPicPr>
        <p:blipFill rotWithShape="1">
          <a:blip r:embed="rId2">
            <a:extLst>
              <a:ext uri="{28A0092B-C50C-407E-A947-70E740481C1C}">
                <a14:useLocalDpi xmlns:a14="http://schemas.microsoft.com/office/drawing/2010/main" val="0"/>
              </a:ext>
            </a:extLst>
          </a:blip>
          <a:srcRect b="5394"/>
          <a:stretch/>
        </p:blipFill>
        <p:spPr bwMode="auto">
          <a:xfrm>
            <a:off x="3974320" y="1406269"/>
            <a:ext cx="3984537" cy="5202764"/>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9909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0F0A00B7A297B40A126585C06040BF9" ma:contentTypeVersion="13" ma:contentTypeDescription="Create a new document." ma:contentTypeScope="" ma:versionID="e211a196983eb4ca7a51c67aa200c8b9">
  <xsd:schema xmlns:xsd="http://www.w3.org/2001/XMLSchema" xmlns:xs="http://www.w3.org/2001/XMLSchema" xmlns:p="http://schemas.microsoft.com/office/2006/metadata/properties" xmlns:ns3="0860e916-1933-4f54-bf75-902e7a9d18bb" xmlns:ns4="c1803469-1359-4921-b8b2-4aa11e6de6e4" targetNamespace="http://schemas.microsoft.com/office/2006/metadata/properties" ma:root="true" ma:fieldsID="fbe2735384649c69160ac846166d8c23" ns3:_="" ns4:_="">
    <xsd:import namespace="0860e916-1933-4f54-bf75-902e7a9d18bb"/>
    <xsd:import namespace="c1803469-1359-4921-b8b2-4aa11e6de6e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e916-1933-4f54-bf75-902e7a9d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803469-1359-4921-b8b2-4aa11e6de6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1D1AD35-AF57-4B32-8A96-2853E34EF9CE}">
  <ds:schemaRefs>
    <ds:schemaRef ds:uri="http://schemas.microsoft.com/sharepoint/v3/contenttype/forms"/>
  </ds:schemaRefs>
</ds:datastoreItem>
</file>

<file path=customXml/itemProps2.xml><?xml version="1.0" encoding="utf-8"?>
<ds:datastoreItem xmlns:ds="http://schemas.openxmlformats.org/officeDocument/2006/customXml" ds:itemID="{85E79A6E-C66F-474D-AEC3-AC8B4C5AC1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60e916-1933-4f54-bf75-902e7a9d18bb"/>
    <ds:schemaRef ds:uri="c1803469-1359-4921-b8b2-4aa11e6de6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2EED42B-3B47-45C2-9F50-0B4533C0F1E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1803469-1359-4921-b8b2-4aa11e6de6e4"/>
    <ds:schemaRef ds:uri="http://purl.org/dc/elements/1.1/"/>
    <ds:schemaRef ds:uri="http://schemas.microsoft.com/office/2006/metadata/properties"/>
    <ds:schemaRef ds:uri="0860e916-1933-4f54-bf75-902e7a9d18b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1164</TotalTime>
  <Words>1059</Words>
  <Application>Microsoft Office PowerPoint</Application>
  <PresentationFormat>Widescreen</PresentationFormat>
  <Paragraphs>163</Paragraphs>
  <Slides>9</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Calibri Light</vt:lpstr>
      <vt:lpstr>Franklin Gothic Book</vt:lpstr>
      <vt:lpstr>Sakkal Majalla</vt:lpstr>
      <vt:lpstr>Office Theme</vt:lpstr>
      <vt:lpstr>1_Office Theme</vt:lpstr>
      <vt:lpstr> يستجيب  للأسئلة الموجه إليه </vt:lpstr>
      <vt:lpstr>PowerPoint Presentation</vt:lpstr>
      <vt:lpstr>PowerPoint Presentation</vt:lpstr>
      <vt:lpstr>الاستجابة الفعّالة</vt:lpstr>
      <vt:lpstr>اسئلة ذكاء للاطفال</vt:lpstr>
      <vt:lpstr>أنشودة فيها أسئلة عن الفواكه</vt:lpstr>
      <vt:lpstr>أسئلة عامة مقتصة من اختبار مقابلة المستجدين من إعدادي الخاص</vt:lpstr>
      <vt:lpstr>أسئلة مفتوحة </vt:lpstr>
      <vt:lpstr>دليل طرح الأسئلة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JUMAH SHUAIB MUSTAFA</cp:lastModifiedBy>
  <cp:revision>99</cp:revision>
  <dcterms:created xsi:type="dcterms:W3CDTF">2020-07-26T19:33:45Z</dcterms:created>
  <dcterms:modified xsi:type="dcterms:W3CDTF">2020-08-22T20:15:29Z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0x01010020F0A00B7A297B40A126585C06040BF9</vt:lpwstr>
  </property>
</Properties>
</file>