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2"/>
  </p:notesMasterIdLst>
  <p:sldIdLst>
    <p:sldId id="267" r:id="rId6"/>
    <p:sldId id="257" r:id="rId7"/>
    <p:sldId id="259" r:id="rId8"/>
    <p:sldId id="282" r:id="rId9"/>
    <p:sldId id="280" r:id="rId10"/>
    <p:sldId id="28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9" d="100"/>
          <a:sy n="109" d="100"/>
        </p:scale>
        <p:origin x="672"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8/23/2020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2717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27DD44-B744-42AC-B498-54EF3C6033B8}" type="slidenum">
              <a:rPr lang="en-US" smtClean="0"/>
              <a:t>4</a:t>
            </a:fld>
            <a:endParaRPr lang="en-US"/>
          </a:p>
        </p:txBody>
      </p:sp>
    </p:spTree>
    <p:extLst>
      <p:ext uri="{BB962C8B-B14F-4D97-AF65-F5344CB8AC3E}">
        <p14:creationId xmlns:p14="http://schemas.microsoft.com/office/powerpoint/2010/main" val="422443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23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23 August 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23 August 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23 August 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23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23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a:t>Click icon to add media</a:t>
            </a:r>
            <a:endParaRPr lang="en-US" noProof="0" dirty="0"/>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28569575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Text Layout 1">
    <p:spTree>
      <p:nvGrpSpPr>
        <p:cNvPr id="1" name=""/>
        <p:cNvGrpSpPr/>
        <p:nvPr/>
      </p:nvGrpSpPr>
      <p:grpSpPr>
        <a:xfrm>
          <a:off x="0" y="0"/>
          <a:ext cx="0" cy="0"/>
          <a:chOff x="0" y="0"/>
          <a:chExt cx="0" cy="0"/>
        </a:xfrm>
      </p:grpSpPr>
      <p:grpSp>
        <p:nvGrpSpPr>
          <p:cNvPr id="7" name="Graphic 16">
            <a:extLst>
              <a:ext uri="{FF2B5EF4-FFF2-40B4-BE49-F238E27FC236}">
                <a16:creationId xmlns:a16="http://schemas.microsoft.com/office/drawing/2014/main" id="{AD638337-297E-49B3-AE0F-B36EC9D01661}"/>
              </a:ext>
            </a:extLst>
          </p:cNvPr>
          <p:cNvGrpSpPr/>
          <p:nvPr userDrawn="1"/>
        </p:nvGrpSpPr>
        <p:grpSpPr>
          <a:xfrm>
            <a:off x="10962579" y="5678327"/>
            <a:ext cx="1234800" cy="1051200"/>
            <a:chOff x="5626893" y="3026568"/>
            <a:chExt cx="937260" cy="800760"/>
          </a:xfrm>
        </p:grpSpPr>
        <p:sp>
          <p:nvSpPr>
            <p:cNvPr id="8" name="Freeform: Shape 7">
              <a:extLst>
                <a:ext uri="{FF2B5EF4-FFF2-40B4-BE49-F238E27FC236}">
                  <a16:creationId xmlns:a16="http://schemas.microsoft.com/office/drawing/2014/main" id="{2FA8DCE5-120B-4D39-B899-95EBEC388DEA}"/>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9" name="Freeform: Shape 8">
              <a:extLst>
                <a:ext uri="{FF2B5EF4-FFF2-40B4-BE49-F238E27FC236}">
                  <a16:creationId xmlns:a16="http://schemas.microsoft.com/office/drawing/2014/main" id="{53F4B5D3-A813-434A-B7AA-8FEE19B9CF16}"/>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Text Placeholder 2">
            <a:extLst>
              <a:ext uri="{FF2B5EF4-FFF2-40B4-BE49-F238E27FC236}">
                <a16:creationId xmlns:a16="http://schemas.microsoft.com/office/drawing/2014/main" id="{B6DFBA5C-859C-4C16-8ECF-9FCA37E77DD4}"/>
              </a:ext>
            </a:extLst>
          </p:cNvPr>
          <p:cNvSpPr>
            <a:spLocks noGrp="1"/>
          </p:cNvSpPr>
          <p:nvPr>
            <p:ph type="body" idx="1" hasCustomPrompt="1"/>
          </p:nvPr>
        </p:nvSpPr>
        <p:spPr>
          <a:xfrm>
            <a:off x="748030" y="2442380"/>
            <a:ext cx="3913632" cy="804672"/>
          </a:xfrm>
          <a:gradFill>
            <a:gsLst>
              <a:gs pos="0">
                <a:schemeClr val="tx2"/>
              </a:gs>
              <a:gs pos="100000">
                <a:schemeClr val="tx1"/>
              </a:gs>
            </a:gsLst>
            <a:lin ang="10800000" scaled="1"/>
          </a:gradFill>
        </p:spPr>
        <p:txBody>
          <a:bodyPr lIns="144000" tIns="72000" bIns="72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DBF8466-F90A-4774-B172-0061F1A7985F}"/>
              </a:ext>
            </a:extLst>
          </p:cNvPr>
          <p:cNvSpPr>
            <a:spLocks noGrp="1"/>
          </p:cNvSpPr>
          <p:nvPr>
            <p:ph type="dt" sz="half" idx="10"/>
          </p:nvPr>
        </p:nvSpPr>
        <p:spPr/>
        <p:txBody>
          <a:bodyPr/>
          <a:lstStyle/>
          <a:p>
            <a:fld id="{D17A6D05-D16B-4603-A323-876374AD20C5}" type="datetime3">
              <a:rPr lang="en-US" noProof="0" smtClean="0"/>
              <a:t>23 August 2020</a:t>
            </a:fld>
            <a:endParaRPr lang="en-US" noProof="0" dirty="0"/>
          </a:p>
        </p:txBody>
      </p:sp>
      <p:sp>
        <p:nvSpPr>
          <p:cNvPr id="5" name="Footer Placeholder 4">
            <a:extLst>
              <a:ext uri="{FF2B5EF4-FFF2-40B4-BE49-F238E27FC236}">
                <a16:creationId xmlns:a16="http://schemas.microsoft.com/office/drawing/2014/main" id="{7BC76C28-113A-459C-BD12-125E112B10B7}"/>
              </a:ext>
            </a:extLst>
          </p:cNvPr>
          <p:cNvSpPr>
            <a:spLocks noGrp="1"/>
          </p:cNvSpPr>
          <p:nvPr>
            <p:ph type="ftr" sz="quarter" idx="11"/>
          </p:nvPr>
        </p:nvSpPr>
        <p:spPr/>
        <p:txBody>
          <a:bodyPr lIns="0"/>
          <a:lstStyle/>
          <a:p>
            <a:endParaRPr lang="en-US" noProof="0" dirty="0"/>
          </a:p>
        </p:txBody>
      </p:sp>
      <p:sp>
        <p:nvSpPr>
          <p:cNvPr id="6" name="Slide Number Placeholder 5">
            <a:extLst>
              <a:ext uri="{FF2B5EF4-FFF2-40B4-BE49-F238E27FC236}">
                <a16:creationId xmlns:a16="http://schemas.microsoft.com/office/drawing/2014/main" id="{6D51ADD0-1305-43DD-A03D-2FE3B5D0EB62}"/>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0" name="Graphic 23">
            <a:extLst>
              <a:ext uri="{FF2B5EF4-FFF2-40B4-BE49-F238E27FC236}">
                <a16:creationId xmlns:a16="http://schemas.microsoft.com/office/drawing/2014/main" id="{74E08599-4D6A-4CDA-9228-3DBD31E1E64D}"/>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1" name="Graphic 6">
            <a:extLst>
              <a:ext uri="{FF2B5EF4-FFF2-40B4-BE49-F238E27FC236}">
                <a16:creationId xmlns:a16="http://schemas.microsoft.com/office/drawing/2014/main" id="{548D0821-4E36-47CF-A7AC-8FB339F5F24A}"/>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13" name="Title 1">
            <a:extLst>
              <a:ext uri="{FF2B5EF4-FFF2-40B4-BE49-F238E27FC236}">
                <a16:creationId xmlns:a16="http://schemas.microsoft.com/office/drawing/2014/main" id="{F708432B-D626-47BC-8C1E-E5F2ADCDCE43}"/>
              </a:ext>
            </a:extLst>
          </p:cNvPr>
          <p:cNvSpPr>
            <a:spLocks noGrp="1"/>
          </p:cNvSpPr>
          <p:nvPr>
            <p:ph type="title" hasCustomPrompt="1"/>
          </p:nvPr>
        </p:nvSpPr>
        <p:spPr>
          <a:xfrm rot="-360000">
            <a:off x="846111" y="974881"/>
            <a:ext cx="3933620" cy="734415"/>
          </a:xfrm>
        </p:spPr>
        <p:txBody>
          <a:bodyPr anchor="b">
            <a:normAutofit/>
          </a:bodyPr>
          <a:lstStyle>
            <a:lvl1pPr>
              <a:defRPr sz="4000">
                <a:solidFill>
                  <a:schemeClr val="bg1"/>
                </a:solidFill>
              </a:defRPr>
            </a:lvl1pPr>
          </a:lstStyle>
          <a:p>
            <a:r>
              <a:rPr lang="en-US" noProof="0"/>
              <a:t>Text Layout 1</a:t>
            </a:r>
          </a:p>
        </p:txBody>
      </p:sp>
      <p:sp>
        <p:nvSpPr>
          <p:cNvPr id="17" name="Text Placeholder 16">
            <a:extLst>
              <a:ext uri="{FF2B5EF4-FFF2-40B4-BE49-F238E27FC236}">
                <a16:creationId xmlns:a16="http://schemas.microsoft.com/office/drawing/2014/main" id="{B8041375-FFF3-48A5-8985-52AD4D496A62}"/>
              </a:ext>
            </a:extLst>
          </p:cNvPr>
          <p:cNvSpPr>
            <a:spLocks noGrp="1"/>
          </p:cNvSpPr>
          <p:nvPr>
            <p:ph type="body" sz="quarter" idx="13"/>
          </p:nvPr>
        </p:nvSpPr>
        <p:spPr>
          <a:xfrm>
            <a:off x="808990" y="3392622"/>
            <a:ext cx="3913188" cy="2249488"/>
          </a:xfrm>
        </p:spPr>
        <p:txBody>
          <a:bodyPr>
            <a:normAutofit/>
          </a:bodyPr>
          <a:lstStyle>
            <a:lvl1pPr marL="180000" indent="-180000">
              <a:spcBef>
                <a:spcPts val="600"/>
              </a:spcBef>
              <a:buClr>
                <a:schemeClr val="accent2"/>
              </a:buClr>
              <a:defRPr sz="1600" b="0">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a:t>Edit Master text styles</a:t>
            </a:r>
          </a:p>
        </p:txBody>
      </p:sp>
      <p:grpSp>
        <p:nvGrpSpPr>
          <p:cNvPr id="19" name="Graphic 17">
            <a:extLst>
              <a:ext uri="{FF2B5EF4-FFF2-40B4-BE49-F238E27FC236}">
                <a16:creationId xmlns:a16="http://schemas.microsoft.com/office/drawing/2014/main" id="{1CF7F5A7-666B-4C97-8F1C-0930361F612E}"/>
              </a:ext>
            </a:extLst>
          </p:cNvPr>
          <p:cNvGrpSpPr/>
          <p:nvPr/>
        </p:nvGrpSpPr>
        <p:grpSpPr>
          <a:xfrm>
            <a:off x="5530724" y="0"/>
            <a:ext cx="6340653" cy="6429600"/>
            <a:chOff x="5530724" y="0"/>
            <a:chExt cx="6340653" cy="6429600"/>
          </a:xfrm>
        </p:grpSpPr>
        <p:sp>
          <p:nvSpPr>
            <p:cNvPr id="20" name="Freeform: Shape 19">
              <a:extLst>
                <a:ext uri="{FF2B5EF4-FFF2-40B4-BE49-F238E27FC236}">
                  <a16:creationId xmlns:a16="http://schemas.microsoft.com/office/drawing/2014/main" id="{E7BC95EC-0C9A-48BD-BC1E-AF1C1DA9C02C}"/>
                </a:ext>
              </a:extLst>
            </p:cNvPr>
            <p:cNvSpPr/>
            <p:nvPr/>
          </p:nvSpPr>
          <p:spPr>
            <a:xfrm>
              <a:off x="5518024" y="-12700"/>
              <a:ext cx="2287209" cy="5565543"/>
            </a:xfrm>
            <a:custGeom>
              <a:avLst/>
              <a:gdLst>
                <a:gd name="connsiteX0" fmla="*/ 1132162 w 2287209"/>
                <a:gd name="connsiteY0" fmla="*/ 5560454 h 5565543"/>
                <a:gd name="connsiteX1" fmla="*/ 2283391 w 2287209"/>
                <a:gd name="connsiteY1" fmla="*/ 12700 h 5565543"/>
                <a:gd name="connsiteX2" fmla="*/ 552736 w 2287209"/>
                <a:gd name="connsiteY2" fmla="*/ 12700 h 5565543"/>
                <a:gd name="connsiteX3" fmla="*/ 12700 w 2287209"/>
                <a:gd name="connsiteY3" fmla="*/ 5359688 h 5565543"/>
                <a:gd name="connsiteX4" fmla="*/ 1132162 w 2287209"/>
                <a:gd name="connsiteY4" fmla="*/ 5560454 h 5565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7209" h="5565543">
                  <a:moveTo>
                    <a:pt x="1132162" y="5560454"/>
                  </a:moveTo>
                  <a:lnTo>
                    <a:pt x="2283391" y="12700"/>
                  </a:lnTo>
                  <a:lnTo>
                    <a:pt x="552736" y="12700"/>
                  </a:lnTo>
                  <a:cubicBezTo>
                    <a:pt x="569255" y="560360"/>
                    <a:pt x="573067" y="2477804"/>
                    <a:pt x="12700" y="5359688"/>
                  </a:cubicBezTo>
                  <a:cubicBezTo>
                    <a:pt x="363406" y="5395267"/>
                    <a:pt x="1132162" y="5560454"/>
                    <a:pt x="1132162" y="5560454"/>
                  </a:cubicBezTo>
                  <a:close/>
                </a:path>
              </a:pathLst>
            </a:custGeom>
            <a:gradFill flip="none" rotWithShape="1">
              <a:gsLst>
                <a:gs pos="3000">
                  <a:schemeClr val="accent5">
                    <a:alpha val="6000"/>
                  </a:schemeClr>
                </a:gs>
                <a:gs pos="100000">
                  <a:schemeClr val="accent5">
                    <a:alpha val="50000"/>
                  </a:schemeClr>
                </a:gs>
              </a:gsLst>
              <a:lin ang="5880000" scaled="0"/>
              <a:tileRect/>
            </a:gradFill>
            <a:ln w="12694" cap="flat">
              <a:noFill/>
              <a:prstDash val="solid"/>
              <a:miter/>
            </a:ln>
          </p:spPr>
          <p:txBody>
            <a:bodyPr rtlCol="0" anchor="ctr"/>
            <a:lstStyle/>
            <a:p>
              <a:endParaRPr lang="en-US" noProof="0" dirty="0"/>
            </a:p>
          </p:txBody>
        </p:sp>
        <p:sp>
          <p:nvSpPr>
            <p:cNvPr id="21" name="Freeform: Shape 20">
              <a:extLst>
                <a:ext uri="{FF2B5EF4-FFF2-40B4-BE49-F238E27FC236}">
                  <a16:creationId xmlns:a16="http://schemas.microsoft.com/office/drawing/2014/main" id="{DF5F80F8-FA23-4496-B401-E10D70AC21A8}"/>
                </a:ext>
              </a:extLst>
            </p:cNvPr>
            <p:cNvSpPr/>
            <p:nvPr/>
          </p:nvSpPr>
          <p:spPr>
            <a:xfrm>
              <a:off x="5537084" y="-12700"/>
              <a:ext cx="6340653" cy="6455013"/>
            </a:xfrm>
            <a:custGeom>
              <a:avLst/>
              <a:gdLst>
                <a:gd name="connsiteX0" fmla="*/ 5080140 w 6340653"/>
                <a:gd name="connsiteY0" fmla="*/ 6446112 h 6455013"/>
                <a:gd name="connsiteX1" fmla="*/ 6334294 w 6340653"/>
                <a:gd name="connsiteY1" fmla="*/ 545112 h 6455013"/>
                <a:gd name="connsiteX2" fmla="*/ 3831070 w 6340653"/>
                <a:gd name="connsiteY2" fmla="*/ 12700 h 6455013"/>
                <a:gd name="connsiteX3" fmla="*/ 1151222 w 6340653"/>
                <a:gd name="connsiteY3" fmla="*/ 12700 h 6455013"/>
                <a:gd name="connsiteX4" fmla="*/ 12700 w 6340653"/>
                <a:gd name="connsiteY4" fmla="*/ 5369854 h 6455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0653" h="6455013">
                  <a:moveTo>
                    <a:pt x="5080140" y="6446112"/>
                  </a:moveTo>
                  <a:lnTo>
                    <a:pt x="6334294" y="545112"/>
                  </a:lnTo>
                  <a:lnTo>
                    <a:pt x="3831070" y="12700"/>
                  </a:lnTo>
                  <a:lnTo>
                    <a:pt x="1151222" y="12700"/>
                  </a:lnTo>
                  <a:lnTo>
                    <a:pt x="12700" y="5369854"/>
                  </a:lnTo>
                  <a:close/>
                </a:path>
              </a:pathLst>
            </a:custGeom>
            <a:gradFill>
              <a:gsLst>
                <a:gs pos="3000">
                  <a:schemeClr val="accent5"/>
                </a:gs>
                <a:gs pos="100000">
                  <a:schemeClr val="bg2"/>
                </a:gs>
              </a:gsLst>
              <a:lin ang="0" scaled="1"/>
            </a:gradFill>
            <a:ln w="12694" cap="flat">
              <a:noFill/>
              <a:prstDash val="solid"/>
              <a:miter/>
            </a:ln>
          </p:spPr>
          <p:txBody>
            <a:bodyPr rtlCol="0" anchor="ctr"/>
            <a:lstStyle/>
            <a:p>
              <a:endParaRPr lang="en-US" noProof="0" dirty="0"/>
            </a:p>
          </p:txBody>
        </p:sp>
        <p:sp>
          <p:nvSpPr>
            <p:cNvPr id="22" name="Freeform: Shape 21">
              <a:extLst>
                <a:ext uri="{FF2B5EF4-FFF2-40B4-BE49-F238E27FC236}">
                  <a16:creationId xmlns:a16="http://schemas.microsoft.com/office/drawing/2014/main" id="{65F2E539-DDA4-47DC-A929-17C7DB4D8C88}"/>
                </a:ext>
              </a:extLst>
            </p:cNvPr>
            <p:cNvSpPr/>
            <p:nvPr/>
          </p:nvSpPr>
          <p:spPr>
            <a:xfrm>
              <a:off x="5830609" y="-12700"/>
              <a:ext cx="5756144" cy="6150052"/>
            </a:xfrm>
            <a:custGeom>
              <a:avLst/>
              <a:gdLst>
                <a:gd name="connsiteX0" fmla="*/ 5715476 w 5756143"/>
                <a:gd name="connsiteY0" fmla="*/ 764938 h 6150052"/>
                <a:gd name="connsiteX1" fmla="*/ 4579496 w 5756143"/>
                <a:gd name="connsiteY1" fmla="*/ 6113197 h 6150052"/>
                <a:gd name="connsiteX2" fmla="*/ 43196 w 5756143"/>
                <a:gd name="connsiteY2" fmla="*/ 5150027 h 6150052"/>
                <a:gd name="connsiteX3" fmla="*/ 1134704 w 5756143"/>
                <a:gd name="connsiteY3" fmla="*/ 12700 h 6150052"/>
                <a:gd name="connsiteX4" fmla="*/ 1109290 w 5756143"/>
                <a:gd name="connsiteY4" fmla="*/ 12700 h 6150052"/>
                <a:gd name="connsiteX5" fmla="*/ 12700 w 5756143"/>
                <a:gd name="connsiteY5" fmla="*/ 5169087 h 6150052"/>
                <a:gd name="connsiteX6" fmla="*/ 4598556 w 5756143"/>
                <a:gd name="connsiteY6" fmla="*/ 6143693 h 6150052"/>
                <a:gd name="connsiteX7" fmla="*/ 5743431 w 5756143"/>
                <a:gd name="connsiteY7" fmla="*/ 757314 h 6150052"/>
                <a:gd name="connsiteX8" fmla="*/ 5745972 w 5756143"/>
                <a:gd name="connsiteY8" fmla="*/ 744607 h 6150052"/>
                <a:gd name="connsiteX9" fmla="*/ 2299910 w 5756143"/>
                <a:gd name="connsiteY9" fmla="*/ 12700 h 6150052"/>
                <a:gd name="connsiteX10" fmla="*/ 2177925 w 5756143"/>
                <a:gd name="connsiteY10" fmla="*/ 12700 h 6150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56143" h="6150052">
                  <a:moveTo>
                    <a:pt x="5715476" y="764938"/>
                  </a:moveTo>
                  <a:lnTo>
                    <a:pt x="4579496" y="6113197"/>
                  </a:lnTo>
                  <a:lnTo>
                    <a:pt x="43196" y="5150027"/>
                  </a:lnTo>
                  <a:lnTo>
                    <a:pt x="1134704" y="12700"/>
                  </a:lnTo>
                  <a:lnTo>
                    <a:pt x="1109290" y="12700"/>
                  </a:lnTo>
                  <a:lnTo>
                    <a:pt x="12700" y="5169087"/>
                  </a:lnTo>
                  <a:lnTo>
                    <a:pt x="4598556" y="6143693"/>
                  </a:lnTo>
                  <a:lnTo>
                    <a:pt x="5743431" y="757314"/>
                  </a:lnTo>
                  <a:lnTo>
                    <a:pt x="5745972" y="744607"/>
                  </a:lnTo>
                  <a:lnTo>
                    <a:pt x="2299910" y="12700"/>
                  </a:lnTo>
                  <a:lnTo>
                    <a:pt x="2177925" y="12700"/>
                  </a:lnTo>
                  <a:close/>
                </a:path>
              </a:pathLst>
            </a:custGeom>
            <a:solidFill>
              <a:schemeClr val="bg1"/>
            </a:solidFill>
            <a:ln w="12694" cap="flat">
              <a:noFill/>
              <a:prstDash val="solid"/>
              <a:miter/>
            </a:ln>
          </p:spPr>
          <p:txBody>
            <a:bodyPr rtlCol="0" anchor="ctr"/>
            <a:lstStyle/>
            <a:p>
              <a:endParaRPr lang="en-US" noProof="0" dirty="0"/>
            </a:p>
          </p:txBody>
        </p:sp>
      </p:grpSp>
      <p:sp>
        <p:nvSpPr>
          <p:cNvPr id="24" name="Picture Placeholder 23">
            <a:extLst>
              <a:ext uri="{FF2B5EF4-FFF2-40B4-BE49-F238E27FC236}">
                <a16:creationId xmlns:a16="http://schemas.microsoft.com/office/drawing/2014/main" id="{76641E2E-882B-485E-AD7C-2BC054BEA520}"/>
              </a:ext>
            </a:extLst>
          </p:cNvPr>
          <p:cNvSpPr>
            <a:spLocks noGrp="1"/>
          </p:cNvSpPr>
          <p:nvPr>
            <p:ph type="pic" sz="quarter" idx="14"/>
          </p:nvPr>
        </p:nvSpPr>
        <p:spPr>
          <a:xfrm rot="720000">
            <a:off x="6384187" y="209524"/>
            <a:ext cx="4647699" cy="5472101"/>
          </a:xfrm>
          <a:custGeom>
            <a:avLst/>
            <a:gdLst>
              <a:gd name="connsiteX0" fmla="*/ 0 w 4643879"/>
              <a:gd name="connsiteY0" fmla="*/ 5462044 h 5462044"/>
              <a:gd name="connsiteX1" fmla="*/ 1160970 w 4643879"/>
              <a:gd name="connsiteY1" fmla="*/ 0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1026146 w 4643879"/>
              <a:gd name="connsiteY2" fmla="*/ 8068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11990 w 4643879"/>
              <a:gd name="connsiteY1" fmla="*/ 13839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4634592 w 4643879"/>
              <a:gd name="connsiteY4" fmla="*/ 5460922 h 5462044"/>
              <a:gd name="connsiteX5" fmla="*/ 0 w 4643879"/>
              <a:gd name="connsiteY5" fmla="*/ 5462044 h 546204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72101 h 5472101"/>
              <a:gd name="connsiteX1" fmla="*/ 8345 w 4647218"/>
              <a:gd name="connsiteY1" fmla="*/ 21518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0 w 4647218"/>
              <a:gd name="connsiteY0" fmla="*/ 5472101 h 5472101"/>
              <a:gd name="connsiteX1" fmla="*/ 5908 w 4647218"/>
              <a:gd name="connsiteY1" fmla="*/ 22456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38412 w 4647699"/>
              <a:gd name="connsiteY4" fmla="*/ 5465839 h 5472101"/>
              <a:gd name="connsiteX5" fmla="*/ 481 w 4647699"/>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43537 w 4647699"/>
              <a:gd name="connsiteY4" fmla="*/ 5464749 h 5472101"/>
              <a:gd name="connsiteX5" fmla="*/ 481 w 4647699"/>
              <a:gd name="connsiteY5" fmla="*/ 5472101 h 5472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7699" h="5472101">
                <a:moveTo>
                  <a:pt x="481" y="5472101"/>
                </a:moveTo>
                <a:cubicBezTo>
                  <a:pt x="4478" y="3656033"/>
                  <a:pt x="-2747" y="2037289"/>
                  <a:pt x="1250" y="221221"/>
                </a:cubicBezTo>
                <a:lnTo>
                  <a:pt x="1049359" y="0"/>
                </a:lnTo>
                <a:lnTo>
                  <a:pt x="4647699" y="4917"/>
                </a:lnTo>
                <a:cubicBezTo>
                  <a:pt x="4644603" y="1825224"/>
                  <a:pt x="4646633" y="3644442"/>
                  <a:pt x="4643537" y="5464749"/>
                </a:cubicBezTo>
                <a:lnTo>
                  <a:pt x="481" y="5472101"/>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Tree>
    <p:extLst>
      <p:ext uri="{BB962C8B-B14F-4D97-AF65-F5344CB8AC3E}">
        <p14:creationId xmlns:p14="http://schemas.microsoft.com/office/powerpoint/2010/main" val="2344084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23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23 August 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23 August 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23 August 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23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23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23 August 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23 August 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 id="2147483676" r:id="rId13"/>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Gq1q9sRhgu8" TargetMode="External"/><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hyperlink" Target="https://youtu.be/hW2DDGX7Tcc"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p:txBody>
          <a:bodyPr>
            <a:normAutofit/>
          </a:bodyPr>
          <a:lstStyle/>
          <a:p>
            <a:pPr algn="ctr" rtl="1"/>
            <a:r>
              <a:rPr lang="ar-AE" sz="2800" dirty="0">
                <a:latin typeface="Sakkal Majalla" panose="02000000000000000000" pitchFamily="2" charset="-78"/>
                <a:cs typeface="Sakkal Majalla" panose="02000000000000000000" pitchFamily="2" charset="-78"/>
              </a:rPr>
              <a:t>ينفذ أمرين مركبين بشكل لفظي </a:t>
            </a:r>
          </a:p>
        </p:txBody>
      </p:sp>
      <p:sp>
        <p:nvSpPr>
          <p:cNvPr id="3" name="TextBox 2"/>
          <p:cNvSpPr txBox="1"/>
          <p:nvPr/>
        </p:nvSpPr>
        <p:spPr>
          <a:xfrm rot="721943">
            <a:off x="7959682" y="5031174"/>
            <a:ext cx="3051149" cy="707886"/>
          </a:xfrm>
          <a:prstGeom prst="rect">
            <a:avLst/>
          </a:prstGeom>
          <a:noFill/>
        </p:spPr>
        <p:txBody>
          <a:bodyPr wrap="square" rtlCol="0">
            <a:spAutoFit/>
          </a:bodyPr>
          <a:lstStyle/>
          <a:p>
            <a:pPr algn="ctr" rtl="1"/>
            <a:r>
              <a:rPr lang="ar-AE" sz="2000" dirty="0" smtClean="0">
                <a:solidFill>
                  <a:schemeClr val="bg1"/>
                </a:solidFill>
                <a:latin typeface="Sakkal Majalla" panose="02000000000000000000" pitchFamily="2" charset="-78"/>
                <a:cs typeface="Sakkal Majalla" panose="02000000000000000000" pitchFamily="2" charset="-78"/>
              </a:rPr>
              <a:t>«اتباع التعليمات»</a:t>
            </a:r>
          </a:p>
          <a:p>
            <a:pPr algn="ctr" rtl="1"/>
            <a:r>
              <a:rPr lang="ar-AE" sz="2000" dirty="0" smtClean="0">
                <a:solidFill>
                  <a:schemeClr val="bg1"/>
                </a:solidFill>
                <a:latin typeface="Sakkal Majalla" panose="02000000000000000000" pitchFamily="2" charset="-78"/>
                <a:cs typeface="Sakkal Majalla" panose="02000000000000000000" pitchFamily="2" charset="-78"/>
              </a:rPr>
              <a:t>إعداد: موزة سعيد مبارك عايد الكتبي</a:t>
            </a:r>
            <a:endParaRPr lang="en-US" sz="2000" dirty="0">
              <a:solidFill>
                <a:schemeClr val="bg1"/>
              </a:solidFill>
              <a:latin typeface="Sakkal Majalla" panose="02000000000000000000" pitchFamily="2" charset="-78"/>
              <a:cs typeface="Sakkal Majalla" panose="02000000000000000000" pitchFamily="2" charset="-78"/>
            </a:endParaRPr>
          </a:p>
        </p:txBody>
      </p:sp>
      <p:pic>
        <p:nvPicPr>
          <p:cNvPr id="4" name="Picture 3"/>
          <p:cNvPicPr>
            <a:picLocks noChangeAspect="1"/>
          </p:cNvPicPr>
          <p:nvPr/>
        </p:nvPicPr>
        <p:blipFill>
          <a:blip r:embed="rId2">
            <a:clrChange>
              <a:clrFrom>
                <a:srgbClr val="FFFCFF"/>
              </a:clrFrom>
              <a:clrTo>
                <a:srgbClr val="FFFCFF">
                  <a:alpha val="0"/>
                </a:srgbClr>
              </a:clrTo>
            </a:clrChange>
            <a:extLst>
              <a:ext uri="{28A0092B-C50C-407E-A947-70E740481C1C}">
                <a14:useLocalDpi xmlns:a14="http://schemas.microsoft.com/office/drawing/2010/main" val="0"/>
              </a:ext>
            </a:extLst>
          </a:blip>
          <a:stretch>
            <a:fillRect/>
          </a:stretch>
        </p:blipFill>
        <p:spPr>
          <a:xfrm rot="798864">
            <a:off x="9695101" y="503793"/>
            <a:ext cx="1124804" cy="971217"/>
          </a:xfrm>
          <a:prstGeom prst="rect">
            <a:avLst/>
          </a:prstGeom>
        </p:spPr>
      </p:pic>
      <p:pic>
        <p:nvPicPr>
          <p:cNvPr id="7" name="Picture Placeholder 6"/>
          <p:cNvPicPr>
            <a:picLocks noGrp="1" noChangeAspect="1"/>
          </p:cNvPicPr>
          <p:nvPr>
            <p:ph type="pic" sz="quarter" idx="15"/>
          </p:nvPr>
        </p:nvPicPr>
        <p:blipFill>
          <a:blip r:embed="rId3">
            <a:extLst>
              <a:ext uri="{28A0092B-C50C-407E-A947-70E740481C1C}">
                <a14:useLocalDpi xmlns:a14="http://schemas.microsoft.com/office/drawing/2010/main" val="0"/>
              </a:ext>
            </a:extLst>
          </a:blip>
          <a:srcRect l="10922" r="10922"/>
          <a:stretch>
            <a:fillRect/>
          </a:stretch>
        </p:blipFill>
        <p:spPr/>
      </p:pic>
    </p:spTree>
    <p:extLst>
      <p:ext uri="{BB962C8B-B14F-4D97-AF65-F5344CB8AC3E}">
        <p14:creationId xmlns:p14="http://schemas.microsoft.com/office/powerpoint/2010/main" val="2243528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752497186"/>
              </p:ext>
            </p:extLst>
          </p:nvPr>
        </p:nvGraphicFramePr>
        <p:xfrm>
          <a:off x="154004" y="224444"/>
          <a:ext cx="11906451" cy="6512174"/>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46249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smtClean="0">
                          <a:latin typeface="Sakkal Majalla" panose="02000000000000000000" pitchFamily="2" charset="-78"/>
                          <a:cs typeface="Sakkal Majalla" panose="02000000000000000000" pitchFamily="2" charset="-78"/>
                        </a:rPr>
                        <a:t>المراجعة:</a:t>
                      </a:r>
                      <a:r>
                        <a:rPr lang="ar-AE" sz="1200" b="1" baseline="0" dirty="0" smtClean="0">
                          <a:latin typeface="Sakkal Majalla" panose="02000000000000000000" pitchFamily="2" charset="-78"/>
                          <a:cs typeface="Sakkal Majalla" panose="02000000000000000000" pitchFamily="2" charset="-78"/>
                        </a:rPr>
                        <a:t> </a:t>
                      </a:r>
                      <a:r>
                        <a:rPr lang="ar-AE" sz="1200" b="1" dirty="0" smtClean="0">
                          <a:latin typeface="Sakkal Majalla" panose="02000000000000000000" pitchFamily="2" charset="-78"/>
                          <a:cs typeface="Sakkal Majalla" panose="02000000000000000000" pitchFamily="2" charset="-78"/>
                        </a:rPr>
                        <a:t>أ</a:t>
                      </a:r>
                      <a:r>
                        <a:rPr lang="ar-AE" sz="1200" b="1" dirty="0">
                          <a:latin typeface="Sakkal Majalla" panose="02000000000000000000" pitchFamily="2" charset="-78"/>
                          <a:cs typeface="Sakkal Majalla" panose="02000000000000000000" pitchFamily="2" charset="-78"/>
                        </a:rPr>
                        <a:t>.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AE" sz="1200" b="1" dirty="0" smtClean="0">
                          <a:latin typeface="Sakkal Majalla" panose="02000000000000000000" pitchFamily="2" charset="-78"/>
                          <a:cs typeface="Sakkal Majalla" panose="02000000000000000000" pitchFamily="2" charset="-78"/>
                        </a:rPr>
                        <a:t>: موزة سعيد الكتبي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1" fontAlgn="ctr"/>
                      <a:r>
                        <a:rPr lang="ar-AE" sz="1200" b="1" i="0" u="none" strike="noStrike" dirty="0" smtClean="0">
                          <a:solidFill>
                            <a:srgbClr val="000000"/>
                          </a:solidFill>
                          <a:effectLst/>
                          <a:latin typeface="Sakkal Majalla" panose="02000000000000000000" pitchFamily="2" charset="-78"/>
                          <a:cs typeface="Sakkal Majalla" panose="02000000000000000000" pitchFamily="2" charset="-78"/>
                        </a:rPr>
                        <a:t>ينفذ أمرين مركبين بشكل لفظي </a:t>
                      </a:r>
                      <a:endParaRPr lang="en-US" sz="1200" b="1" i="0" u="none" strike="noStrike" dirty="0" smtClean="0">
                        <a:solidFill>
                          <a:srgbClr val="000000"/>
                        </a:solidFill>
                        <a:effectLst/>
                        <a:latin typeface="Sakkal Majalla" panose="02000000000000000000" pitchFamily="2" charset="-78"/>
                        <a:cs typeface="Sakkal Majalla" panose="02000000000000000000" pitchFamily="2" charset="-78"/>
                      </a:endParaRPr>
                    </a:p>
                    <a:p>
                      <a:pPr marL="0" marR="0" lvl="0" indent="0" algn="r" defTabSz="914400" rtl="1" eaLnBrk="1" fontAlgn="ctr" latinLnBrk="0" hangingPunct="1">
                        <a:lnSpc>
                          <a:spcPct val="100000"/>
                        </a:lnSpc>
                        <a:spcBef>
                          <a:spcPts val="0"/>
                        </a:spcBef>
                        <a:spcAft>
                          <a:spcPts val="0"/>
                        </a:spcAft>
                        <a:buClrTx/>
                        <a:buSzTx/>
                        <a:buFontTx/>
                        <a:buNone/>
                        <a:tabLst/>
                        <a:defRPr/>
                      </a:pP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رقم الهدف :(</a:t>
                      </a:r>
                      <a:r>
                        <a:rPr lang="en-US" sz="1200" b="1" i="0" u="none" strike="noStrike" smtClean="0">
                          <a:solidFill>
                            <a:srgbClr val="FF0000"/>
                          </a:solidFill>
                          <a:effectLst/>
                          <a:latin typeface="Sakkal Majalla" panose="02000000000000000000" pitchFamily="2" charset="-78"/>
                          <a:cs typeface="Sakkal Majalla" panose="02000000000000000000" pitchFamily="2" charset="-78"/>
                        </a:rPr>
                        <a:t>282</a:t>
                      </a:r>
                      <a:r>
                        <a:rPr lang="ar-AE" sz="1200" b="1" i="0" u="none" strike="noStrike" baseline="0" smtClean="0">
                          <a:solidFill>
                            <a:srgbClr val="FF0000"/>
                          </a:solidFill>
                          <a:effectLst/>
                          <a:latin typeface="Sakkal Majalla" panose="02000000000000000000" pitchFamily="2" charset="-78"/>
                          <a:cs typeface="Sakkal Majalla" panose="02000000000000000000" pitchFamily="2" charset="-78"/>
                        </a:rPr>
                        <a:t>)</a:t>
                      </a:r>
                      <a:r>
                        <a:rPr lang="ar-AE" sz="1200" b="1" i="0" u="none" strike="noStrike" smtClean="0">
                          <a:solidFill>
                            <a:srgbClr val="FF0000"/>
                          </a:solidFill>
                          <a:effectLst/>
                          <a:latin typeface="Sakkal Majalla" panose="02000000000000000000" pitchFamily="2" charset="-78"/>
                          <a:cs typeface="Sakkal Majalla" panose="02000000000000000000" pitchFamily="2" charset="-78"/>
                        </a:rPr>
                        <a:t>  </a:t>
                      </a:r>
                    </a:p>
                    <a:p>
                      <a:pPr algn="r" rtl="1" fontAlgn="ctr"/>
                      <a:endParaRPr lang="ar-AE" sz="1200" b="1" i="0" u="none" strike="noStrike" dirty="0" smtClean="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r>
                        <a:rPr lang="ar-AE" sz="1200" b="1" dirty="0" smtClean="0">
                          <a:latin typeface="Sakkal Majalla" panose="02000000000000000000" pitchFamily="2" charset="-78"/>
                          <a:cs typeface="Sakkal Majalla" panose="02000000000000000000" pitchFamily="2" charset="-78"/>
                        </a:rPr>
                        <a:t>: 5-6 سنوات</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متوسطة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endParaRPr lang="ar-AE" sz="1400" b="1" dirty="0" smtClean="0">
                        <a:solidFill>
                          <a:srgbClr val="FF0000"/>
                        </a:solidFill>
                        <a:latin typeface="Sakkal Majalla" panose="02000000000000000000" pitchFamily="2" charset="-78"/>
                        <a:cs typeface="Sakkal Majalla" panose="02000000000000000000" pitchFamily="2" charset="-78"/>
                      </a:endParaRPr>
                    </a:p>
                    <a:p>
                      <a:pPr algn="r" rtl="1"/>
                      <a:r>
                        <a:rPr lang="ar-AE" sz="1400" b="1" dirty="0" smtClean="0">
                          <a:solidFill>
                            <a:srgbClr val="FF0000"/>
                          </a:solidFill>
                          <a:latin typeface="Sakkal Majalla" panose="02000000000000000000" pitchFamily="2" charset="-78"/>
                          <a:cs typeface="Sakkal Majalla" panose="02000000000000000000" pitchFamily="2" charset="-78"/>
                        </a:rPr>
                        <a:t>درس اتباع التعليمات </a:t>
                      </a:r>
                      <a:endParaRPr lang="ar-AE" sz="1400" b="1" dirty="0">
                        <a:solidFill>
                          <a:srgbClr val="FF0000"/>
                        </a:solidFill>
                        <a:latin typeface="Sakkal Majalla" panose="02000000000000000000" pitchFamily="2" charset="-78"/>
                        <a:cs typeface="Sakkal Majalla" panose="02000000000000000000" pitchFamily="2" charset="-78"/>
                      </a:endParaRPr>
                    </a:p>
                    <a:p>
                      <a:pPr algn="r" rtl="1"/>
                      <a:r>
                        <a:rPr lang="ar-AE" sz="1200" b="1" baseline="0" dirty="0" smtClean="0">
                          <a:solidFill>
                            <a:schemeClr val="tx1"/>
                          </a:solidFill>
                          <a:latin typeface="Sakkal Majalla" pitchFamily="2" charset="-78"/>
                          <a:cs typeface="Sakkal Majalla" pitchFamily="2" charset="-78"/>
                        </a:rPr>
                        <a:t>كانت هند تساعد أمها في اعداد الكعكة. فقالت الأم: اذهبي يا هند واحضري بيضتان ثم ضعيها في وعاء. كانت هند سريعة و انجزت العمل. بعدها قالت لها الأم: عليك بالخلط يا هند و أنا ساضيف المكونات. فقامت هند بالخلط إلى أن انتهوا من تحضير العجينة. قالت الأم: الآن احضر ي صحن الكعك ثم قومي بغسله جيداً. و تم انجاز كل شيء فشكرت الأم هند قائلةً: شكراً يا هند فلقد اتبعتي تعليماتي جيداً وساعدتيني كثيراً في اعداد الكعكة ولم تتعبيني. فرحت هند وقالت: عفواً يا أمي فهذا  واجبي أن اساعدك و علينا اتباع التعليمات لانجاز العمل بشكل ممتاز. </a:t>
                      </a: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endParaRPr lang="ar-AE" sz="1200" b="1" baseline="0" dirty="0" smtClean="0">
                        <a:solidFill>
                          <a:schemeClr val="tx1"/>
                        </a:solidFill>
                        <a:latin typeface="Sakkal Majalla" pitchFamily="2" charset="-78"/>
                        <a:cs typeface="Sakkal Majalla" pitchFamily="2" charset="-78"/>
                      </a:endParaRPr>
                    </a:p>
                    <a:p>
                      <a:pPr algn="r" rtl="1"/>
                      <a:r>
                        <a:rPr lang="ar-AE" sz="1200" b="1" baseline="0" dirty="0" smtClean="0">
                          <a:solidFill>
                            <a:schemeClr val="tx1"/>
                          </a:solidFill>
                          <a:latin typeface="Sakkal Majalla" pitchFamily="2" charset="-78"/>
                          <a:cs typeface="Sakkal Majalla" pitchFamily="2" charset="-78"/>
                        </a:rPr>
                        <a:t>بعد قراءة القصة ومتابعة الفيديو، ممكن سؤال الطالب عدة أسئلة مثل:</a:t>
                      </a:r>
                    </a:p>
                    <a:p>
                      <a:pPr marL="228600" indent="-228600" algn="r" rtl="1">
                        <a:buFont typeface="+mj-lt"/>
                        <a:buAutoNum type="arabicPeriod"/>
                      </a:pPr>
                      <a:r>
                        <a:rPr lang="ar-AE" sz="1200" b="1" baseline="0" dirty="0" smtClean="0">
                          <a:solidFill>
                            <a:schemeClr val="tx1"/>
                          </a:solidFill>
                          <a:latin typeface="Sakkal Majalla" pitchFamily="2" charset="-78"/>
                          <a:cs typeface="Sakkal Majalla" pitchFamily="2" charset="-78"/>
                        </a:rPr>
                        <a:t>إذا طلب منا شخص كبير أو والدينا أمراً هل نسمع الكلام أم لا نسمع؟</a:t>
                      </a:r>
                    </a:p>
                    <a:p>
                      <a:pPr marL="228600" indent="-228600" algn="r" rtl="1">
                        <a:buFont typeface="+mj-lt"/>
                        <a:buAutoNum type="arabicPeriod"/>
                      </a:pPr>
                      <a:r>
                        <a:rPr lang="ar-AE" sz="1200" b="1" baseline="0" dirty="0" smtClean="0">
                          <a:solidFill>
                            <a:schemeClr val="tx1"/>
                          </a:solidFill>
                          <a:latin typeface="Sakkal Majalla" pitchFamily="2" charset="-78"/>
                          <a:cs typeface="Sakkal Majalla" pitchFamily="2" charset="-78"/>
                        </a:rPr>
                        <a:t>إذا سمعنا الكلام ماذا نستفيد؟</a:t>
                      </a:r>
                    </a:p>
                    <a:p>
                      <a:pPr marL="228600" indent="-228600" algn="r" rtl="1">
                        <a:buFont typeface="+mj-lt"/>
                        <a:buAutoNum type="arabicPeriod"/>
                      </a:pPr>
                      <a:r>
                        <a:rPr lang="ar-AE" sz="1200" b="1" baseline="0" dirty="0" smtClean="0">
                          <a:solidFill>
                            <a:schemeClr val="tx1"/>
                          </a:solidFill>
                          <a:latin typeface="Sakkal Majalla" pitchFamily="2" charset="-78"/>
                          <a:cs typeface="Sakkal Majalla" pitchFamily="2" charset="-78"/>
                        </a:rPr>
                        <a:t>هل تسمع كلام و الديك يا بطل؟ ماذا تشعر بعدها؟</a:t>
                      </a:r>
                    </a:p>
                    <a:p>
                      <a:pPr algn="r" rtl="1"/>
                      <a:endParaRPr lang="ar-AE" sz="1200" b="1" baseline="0" dirty="0">
                        <a:latin typeface="Sakkal Majalla" panose="02000000000000000000" pitchFamily="2" charset="-78"/>
                        <a:cs typeface="Sakkal Majalla" panose="02000000000000000000" pitchFamily="2" charset="-78"/>
                      </a:endParaRPr>
                    </a:p>
                    <a:p>
                      <a:pPr algn="r" rtl="1"/>
                      <a:r>
                        <a:rPr lang="ar-AE" sz="1400" b="1" u="sng" baseline="0" dirty="0" smtClean="0">
                          <a:solidFill>
                            <a:srgbClr val="FF0000"/>
                          </a:solidFill>
                          <a:latin typeface="Sakkal Majalla" panose="02000000000000000000" pitchFamily="2" charset="-78"/>
                          <a:cs typeface="Sakkal Majalla" panose="02000000000000000000" pitchFamily="2" charset="-78"/>
                        </a:rPr>
                        <a:t>الأنشطة </a:t>
                      </a:r>
                      <a:r>
                        <a:rPr lang="ar-AE" sz="1400" b="1" u="sng" baseline="0" dirty="0">
                          <a:solidFill>
                            <a:srgbClr val="FF0000"/>
                          </a:solidFill>
                          <a:latin typeface="Sakkal Majalla" panose="02000000000000000000" pitchFamily="2" charset="-78"/>
                          <a:cs typeface="Sakkal Majalla" panose="02000000000000000000" pitchFamily="2" charset="-78"/>
                        </a:rPr>
                        <a:t>الصفية: </a:t>
                      </a:r>
                      <a:endParaRPr lang="en-US" sz="1400" b="1" u="sng" baseline="0" dirty="0">
                        <a:solidFill>
                          <a:srgbClr val="FF0000"/>
                        </a:solidFill>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en-US" sz="1200" b="1" u="none" baseline="0" dirty="0" smtClean="0">
                          <a:latin typeface="Sakkal Majalla" panose="02000000000000000000" pitchFamily="2" charset="-78"/>
                          <a:cs typeface="Sakkal Majalla" panose="02000000000000000000" pitchFamily="2" charset="-78"/>
                        </a:rPr>
                        <a:t> </a:t>
                      </a:r>
                      <a:r>
                        <a:rPr lang="ar-AE" sz="1200" b="1" u="none" baseline="0" dirty="0" smtClean="0">
                          <a:latin typeface="Sakkal Majalla" panose="02000000000000000000" pitchFamily="2" charset="-78"/>
                          <a:cs typeface="Sakkal Majalla" panose="02000000000000000000" pitchFamily="2" charset="-78"/>
                        </a:rPr>
                        <a:t>تلوين حسب التعليمات (ممكن البدأ بأمرين في التلوين وممكن انجازه خلال أيام من العمل على حسب مستوى استجابة الطالب).</a:t>
                      </a:r>
                      <a:endParaRPr lang="en-US" sz="1200" b="1" u="none" baseline="0" dirty="0" smtClean="0">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رسم حسب التعليمات.</a:t>
                      </a: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عمل تمرينات حركية و طلب من الطالب عمل أمرين (كالقفز خمس مرات ثم الوقوف على رجل واحدة والعد إلى 10).</a:t>
                      </a: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عمل بطاقات متنوعة يصدر فيها أوامر مختلفة و يختار الطالب بطاقتين و يقوم بتنفيذها.</a:t>
                      </a:r>
                    </a:p>
                    <a:p>
                      <a:pPr marL="228600" indent="-228600" algn="r" rtl="1">
                        <a:buFont typeface="+mj-lt"/>
                        <a:buAutoNum type="arabicPeriod"/>
                      </a:pPr>
                      <a:r>
                        <a:rPr lang="ar-AE" sz="1200" b="1" u="none" baseline="0" dirty="0" smtClean="0">
                          <a:latin typeface="Sakkal Majalla" panose="02000000000000000000" pitchFamily="2" charset="-78"/>
                          <a:cs typeface="Sakkal Majalla" panose="02000000000000000000" pitchFamily="2" charset="-78"/>
                        </a:rPr>
                        <a:t>استخدام مهارات مختلفة في الكتابة أو القراءة</a:t>
                      </a:r>
                      <a:r>
                        <a:rPr lang="en-US" sz="1200" b="1" u="none" baseline="0" dirty="0" smtClean="0">
                          <a:latin typeface="Sakkal Majalla" panose="02000000000000000000" pitchFamily="2" charset="-78"/>
                          <a:cs typeface="Sakkal Majalla" panose="02000000000000000000" pitchFamily="2" charset="-78"/>
                        </a:rPr>
                        <a:t> </a:t>
                      </a:r>
                      <a:r>
                        <a:rPr lang="ar-AE" sz="1200" b="1" u="none" baseline="0" dirty="0" smtClean="0">
                          <a:latin typeface="Sakkal Majalla" panose="02000000000000000000" pitchFamily="2" charset="-78"/>
                          <a:cs typeface="Sakkal Majalla" panose="02000000000000000000" pitchFamily="2" charset="-78"/>
                        </a:rPr>
                        <a:t> في اصدار أمرين مركبين (مثل: اكتب اسمك ثم عد من 1-10).</a:t>
                      </a:r>
                    </a:p>
                    <a:p>
                      <a:pPr marL="228600" indent="-228600" algn="r" rtl="1">
                        <a:buFont typeface="+mj-lt"/>
                        <a:buAutoNum type="arabicPeriod"/>
                      </a:pPr>
                      <a:endParaRPr lang="ar-AE" sz="1200" b="1" u="none" baseline="0" dirty="0" smtClean="0">
                        <a:latin typeface="Sakkal Majalla" panose="02000000000000000000" pitchFamily="2" charset="-78"/>
                        <a:cs typeface="Sakkal Majalla" panose="02000000000000000000" pitchFamily="2" charset="-78"/>
                      </a:endParaRPr>
                    </a:p>
                    <a:p>
                      <a:pPr marL="0" indent="0" algn="r" rtl="1">
                        <a:buFont typeface="+mj-lt"/>
                        <a:buNone/>
                      </a:pPr>
                      <a:endParaRPr lang="ar-AE" sz="1200" b="1" u="none" baseline="0" dirty="0" smtClean="0">
                        <a:latin typeface="Sakkal Majalla" panose="02000000000000000000" pitchFamily="2" charset="-78"/>
                        <a:cs typeface="Sakkal Majalla" panose="02000000000000000000" pitchFamily="2" charset="-78"/>
                      </a:endParaRPr>
                    </a:p>
                    <a:p>
                      <a:pPr marL="228600" indent="-228600" algn="r" rtl="1">
                        <a:buFont typeface="+mj-lt"/>
                        <a:buAutoNum type="arabicPeriod" startAt="4"/>
                      </a:pPr>
                      <a:endParaRPr lang="ar-AE" sz="1200" b="1" u="none" baseline="0" dirty="0" smtClean="0">
                        <a:latin typeface="Sakkal Majalla" panose="02000000000000000000" pitchFamily="2" charset="-78"/>
                        <a:cs typeface="Sakkal Majalla" panose="02000000000000000000" pitchFamily="2" charset="-78"/>
                      </a:endParaRPr>
                    </a:p>
                    <a:p>
                      <a:pPr marL="0" indent="0" algn="r" rtl="1">
                        <a:buFont typeface="+mj-lt"/>
                        <a:buNone/>
                      </a:pPr>
                      <a:endParaRPr lang="ar-AE" sz="1200" b="1" u="none" baseline="0" dirty="0" smtClean="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dirty="0">
                          <a:latin typeface="Sakkal Majalla" panose="02000000000000000000" pitchFamily="2" charset="-78"/>
                          <a:cs typeface="Sakkal Majalla" panose="02000000000000000000" pitchFamily="2" charset="-78"/>
                        </a:rPr>
                        <a:t>كتاب</a:t>
                      </a:r>
                      <a:r>
                        <a:rPr lang="ar-AE" sz="14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23 August 2020</a:t>
            </a:fld>
            <a:endParaRPr lang="en-GB" dirty="0"/>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sp>
        <p:nvSpPr>
          <p:cNvPr id="10" name="TextBox 9"/>
          <p:cNvSpPr txBox="1"/>
          <p:nvPr/>
        </p:nvSpPr>
        <p:spPr>
          <a:xfrm>
            <a:off x="7274333" y="2216795"/>
            <a:ext cx="1726632" cy="307777"/>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AE" sz="1400" b="1" i="0" u="none" strike="noStrike" kern="1200" cap="none" spc="0" normalizeH="0" baseline="0" noProof="0" dirty="0" smtClean="0">
                <a:ln>
                  <a:noFill/>
                </a:ln>
                <a:solidFill>
                  <a:srgbClr val="FF0000"/>
                </a:solidFill>
                <a:effectLst/>
                <a:uLnTx/>
                <a:uFillTx/>
                <a:latin typeface="Arial" panose="020B0604020202020204" pitchFamily="34" charset="0"/>
                <a:ea typeface="+mn-ea"/>
                <a:cs typeface="Arial" panose="020B0604020202020204" pitchFamily="34" charset="0"/>
              </a:rPr>
              <a:t>بر الوالدين </a:t>
            </a:r>
            <a:endParaRPr kumimoji="0" lang="en-GB"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p:txBody>
      </p:sp>
      <p:sp>
        <p:nvSpPr>
          <p:cNvPr id="12" name="Rounded Rectangle 11"/>
          <p:cNvSpPr/>
          <p:nvPr/>
        </p:nvSpPr>
        <p:spPr>
          <a:xfrm>
            <a:off x="6052540" y="2639350"/>
            <a:ext cx="4170217" cy="60148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13" name="TextBox 12"/>
          <p:cNvSpPr txBox="1"/>
          <p:nvPr/>
        </p:nvSpPr>
        <p:spPr>
          <a:xfrm>
            <a:off x="6188605" y="2822322"/>
            <a:ext cx="3898087" cy="307777"/>
          </a:xfrm>
          <a:prstGeom prst="rect">
            <a:avLst/>
          </a:prstGeom>
          <a:solidFill>
            <a:schemeClr val="accent4">
              <a:lumMod val="20000"/>
              <a:lumOff val="80000"/>
            </a:schemeClr>
          </a:solidFill>
        </p:spPr>
        <p:txBody>
          <a:bodyPr wrap="square" rtlCol="0">
            <a:spAutoFit/>
          </a:bodyPr>
          <a:lstStyle/>
          <a:p>
            <a:pPr lvl="0" algn="ctr">
              <a:defRPr/>
            </a:pPr>
            <a:r>
              <a:rPr lang="en-US" sz="1400" dirty="0">
                <a:solidFill>
                  <a:prstClr val="black"/>
                </a:solidFill>
                <a:latin typeface="Sakkal Majalla" panose="02000000000000000000" pitchFamily="2" charset="-78"/>
                <a:cs typeface="Sakkal Majalla" panose="02000000000000000000" pitchFamily="2" charset="-78"/>
                <a:hlinkClick r:id="rId3"/>
              </a:rPr>
              <a:t>https://</a:t>
            </a:r>
            <a:r>
              <a:rPr lang="en-US" sz="1400" dirty="0" smtClean="0">
                <a:solidFill>
                  <a:prstClr val="black"/>
                </a:solidFill>
                <a:latin typeface="Sakkal Majalla" panose="02000000000000000000" pitchFamily="2" charset="-78"/>
                <a:cs typeface="Sakkal Majalla" panose="02000000000000000000" pitchFamily="2" charset="-78"/>
                <a:hlinkClick r:id="rId3"/>
              </a:rPr>
              <a:t>youtu.be/Gq1q9sRhgu8</a:t>
            </a:r>
            <a:r>
              <a:rPr lang="ar-AE" sz="1400" dirty="0" smtClean="0">
                <a:solidFill>
                  <a:prstClr val="black"/>
                </a:solidFill>
                <a:latin typeface="Sakkal Majalla" panose="02000000000000000000" pitchFamily="2" charset="-78"/>
                <a:cs typeface="Sakkal Majalla" panose="02000000000000000000" pitchFamily="2" charset="-78"/>
              </a:rPr>
              <a:t> </a:t>
            </a:r>
            <a:endParaRPr lang="en-US" sz="1400" dirty="0">
              <a:solidFill>
                <a:prstClr val="black"/>
              </a:solidFill>
              <a:latin typeface="Sakkal Majalla" panose="02000000000000000000" pitchFamily="2" charset="-78"/>
              <a:cs typeface="Sakkal Majalla" panose="02000000000000000000" pitchFamily="2" charset="-78"/>
            </a:endParaRPr>
          </a:p>
        </p:txBody>
      </p:sp>
      <p:pic>
        <p:nvPicPr>
          <p:cNvPr id="3074" name="Picture 2" descr="These are task cards that show and describe a physical activity on each card.  The tasks are simple enough for elementary or preschool students but still help them to get moving and stretching.  They would be great for a brain break or when practicing following direction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4586" y="3240839"/>
            <a:ext cx="1067640" cy="160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3076" name="Picture 4" descr="This activity could be adapted to use at stations when French 1s are practicing with prepositions of location (sur, sous, dans, à...)"/>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4586" y="4930114"/>
            <a:ext cx="1067640" cy="1325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3078" name="Picture 6" descr="Visual supports can be used to assist those who struggle with understanding or expressing language. You can use objects, photographs, drawings, or written words. Here are some examples and tips to use in your classroom."/>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514405" y="4930114"/>
            <a:ext cx="1067640" cy="1325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3815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654504071"/>
              </p:ext>
            </p:extLst>
          </p:nvPr>
        </p:nvGraphicFramePr>
        <p:xfrm>
          <a:off x="220976" y="560051"/>
          <a:ext cx="11804073" cy="5377715"/>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2817961">
                <a:tc>
                  <a:txBody>
                    <a:bodyPr/>
                    <a:lstStyle/>
                    <a:p>
                      <a:pPr algn="r" rtl="1"/>
                      <a:r>
                        <a:rPr lang="ar-AE" sz="1200" b="1" u="none" baseline="0" dirty="0">
                          <a:solidFill>
                            <a:srgbClr val="FF0000"/>
                          </a:solidFill>
                          <a:latin typeface="Sakkal Majalla" panose="02000000000000000000" pitchFamily="2" charset="-78"/>
                          <a:cs typeface="Sakkal Majalla" panose="02000000000000000000" pitchFamily="2" charset="-78"/>
                        </a:rPr>
                        <a:t>الحصة الدراسية:</a:t>
                      </a:r>
                      <a:endParaRPr lang="ar-AE" sz="1200" b="1" u="none" baseline="0" dirty="0">
                        <a:latin typeface="Sakkal Majalla" panose="02000000000000000000" pitchFamily="2" charset="-78"/>
                        <a:cs typeface="Sakkal Majalla" panose="02000000000000000000" pitchFamily="2" charset="-78"/>
                      </a:endParaRPr>
                    </a:p>
                    <a:p>
                      <a:pPr algn="r" rtl="1" fontAlgn="ctr"/>
                      <a:r>
                        <a:rPr lang="ar-AE" sz="1200" b="1" u="none" baseline="0" dirty="0">
                          <a:latin typeface="Sakkal Majalla" panose="02000000000000000000" pitchFamily="2" charset="-78"/>
                          <a:cs typeface="Sakkal Majalla" panose="02000000000000000000" pitchFamily="2" charset="-78"/>
                        </a:rPr>
                        <a:t> </a:t>
                      </a:r>
                      <a:r>
                        <a:rPr lang="ar-AE" sz="1200" b="1" u="none" baseline="0" dirty="0">
                          <a:solidFill>
                            <a:schemeClr val="tx1"/>
                          </a:solidFill>
                          <a:latin typeface="Sakkal Majalla" panose="02000000000000000000" pitchFamily="2" charset="-78"/>
                          <a:cs typeface="Sakkal Majalla" panose="02000000000000000000" pitchFamily="2" charset="-78"/>
                        </a:rPr>
                        <a:t>الهدف الرئيسي هو أن </a:t>
                      </a:r>
                      <a:r>
                        <a:rPr lang="ar-AE" sz="1200" b="1" i="0" u="none" strike="noStrike" dirty="0" smtClean="0">
                          <a:solidFill>
                            <a:srgbClr val="000000"/>
                          </a:solidFill>
                          <a:effectLst/>
                          <a:latin typeface="Sakkal Majalla" panose="02000000000000000000" pitchFamily="2" charset="-78"/>
                          <a:cs typeface="Sakkal Majalla" panose="02000000000000000000" pitchFamily="2" charset="-78"/>
                        </a:rPr>
                        <a:t>ينفذ الطالب أمرين مركبين بشكل لفظي. </a:t>
                      </a: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أهداف </a:t>
                      </a:r>
                      <a:r>
                        <a:rPr lang="ar-AE" sz="1200" b="1" u="none" baseline="0" dirty="0">
                          <a:solidFill>
                            <a:schemeClr val="tx1"/>
                          </a:solidFill>
                          <a:latin typeface="Sakkal Majalla" panose="02000000000000000000" pitchFamily="2" charset="-78"/>
                          <a:cs typeface="Sakkal Majalla" panose="02000000000000000000" pitchFamily="2" charset="-78"/>
                        </a:rPr>
                        <a:t>أخرى: </a:t>
                      </a:r>
                      <a:r>
                        <a:rPr lang="ar-AE" sz="1200" b="1" u="none" baseline="0" dirty="0" smtClean="0">
                          <a:solidFill>
                            <a:schemeClr val="tx1"/>
                          </a:solidFill>
                          <a:latin typeface="Sakkal Majalla" panose="02000000000000000000" pitchFamily="2" charset="-78"/>
                          <a:cs typeface="Sakkal Majalla" panose="02000000000000000000" pitchFamily="2" charset="-78"/>
                        </a:rPr>
                        <a:t>تعلم اتباع التعليمات و الأوامر المطلوبة. زيادة قوة التركيز  و الانتباه لدى الطالب، غرس قيم أخلاقية في نفس الطالب.</a:t>
                      </a:r>
                      <a:endParaRPr lang="ar-AE" sz="1200" b="1" u="none" baseline="0" dirty="0">
                        <a:solidFill>
                          <a:schemeClr val="tx1"/>
                        </a:solidFill>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 </a:t>
                      </a:r>
                      <a:r>
                        <a:rPr lang="ar-AE" sz="1200" b="1" u="none" baseline="0" dirty="0">
                          <a:solidFill>
                            <a:schemeClr val="tx1"/>
                          </a:solidFill>
                          <a:latin typeface="Sakkal Majalla" panose="02000000000000000000" pitchFamily="2" charset="-78"/>
                          <a:cs typeface="Sakkal Majalla" panose="02000000000000000000" pitchFamily="2" charset="-78"/>
                        </a:rPr>
                        <a:t>تشغيل الفيديو الخاص بالدرس.</a:t>
                      </a: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تنفيذ </a:t>
                      </a:r>
                      <a:r>
                        <a:rPr lang="ar-AE" sz="1200" b="1" u="none" baseline="0" dirty="0">
                          <a:solidFill>
                            <a:schemeClr val="tx1"/>
                          </a:solidFill>
                          <a:latin typeface="Sakkal Majalla" panose="02000000000000000000" pitchFamily="2" charset="-78"/>
                          <a:cs typeface="Sakkal Majalla" panose="02000000000000000000" pitchFamily="2" charset="-78"/>
                        </a:rPr>
                        <a:t>التمارين والأنشطة الصفية داخل الغرفة الصفية </a:t>
                      </a:r>
                      <a:r>
                        <a:rPr lang="ar-AE" sz="1200" b="1" u="none" baseline="0" dirty="0" smtClean="0">
                          <a:solidFill>
                            <a:schemeClr val="tx1"/>
                          </a:solidFill>
                          <a:latin typeface="Sakkal Majalla" panose="02000000000000000000" pitchFamily="2" charset="-78"/>
                          <a:cs typeface="Sakkal Majalla" panose="02000000000000000000" pitchFamily="2" charset="-78"/>
                        </a:rPr>
                        <a:t>عمليا و كتابيا.</a:t>
                      </a: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للمعلم حرية ابتكار أنشطة اضافية. </a:t>
                      </a:r>
                    </a:p>
                    <a:p>
                      <a:pPr marL="0" indent="0" algn="r" rtl="1">
                        <a:buNone/>
                      </a:pPr>
                      <a:r>
                        <a:rPr lang="ar-AE" sz="1200" b="1" u="none" baseline="0" dirty="0" smtClean="0">
                          <a:solidFill>
                            <a:srgbClr val="FF0000"/>
                          </a:solidFill>
                          <a:latin typeface="Sakkal Majalla" panose="02000000000000000000" pitchFamily="2" charset="-78"/>
                          <a:cs typeface="Sakkal Majalla" panose="02000000000000000000" pitchFamily="2" charset="-78"/>
                        </a:rPr>
                        <a:t>النشاط </a:t>
                      </a:r>
                      <a:r>
                        <a:rPr lang="ar-AE" sz="1200" b="1" u="none" baseline="0" dirty="0">
                          <a:solidFill>
                            <a:srgbClr val="FF0000"/>
                          </a:solidFill>
                          <a:latin typeface="Sakkal Majalla" panose="02000000000000000000" pitchFamily="2" charset="-78"/>
                          <a:cs typeface="Sakkal Majalla" panose="02000000000000000000" pitchFamily="2" charset="-78"/>
                        </a:rPr>
                        <a:t>الرياضي  </a:t>
                      </a:r>
                    </a:p>
                    <a:p>
                      <a:pPr algn="r" rtl="1"/>
                      <a:r>
                        <a:rPr lang="ar-AE" sz="1200" b="1" u="none" baseline="0" dirty="0">
                          <a:solidFill>
                            <a:schemeClr val="tx1"/>
                          </a:solidFill>
                          <a:latin typeface="Sakkal Majalla" panose="02000000000000000000" pitchFamily="2" charset="-78"/>
                          <a:cs typeface="Sakkal Majalla" panose="02000000000000000000" pitchFamily="2" charset="-78"/>
                        </a:rPr>
                        <a:t>ان يقوم </a:t>
                      </a:r>
                      <a:r>
                        <a:rPr lang="ar-AE" sz="1200" b="1" u="none" baseline="0" dirty="0" smtClean="0">
                          <a:solidFill>
                            <a:schemeClr val="tx1"/>
                          </a:solidFill>
                          <a:latin typeface="Sakkal Majalla" panose="02000000000000000000" pitchFamily="2" charset="-78"/>
                          <a:cs typeface="Sakkal Majalla" panose="02000000000000000000" pitchFamily="2" charset="-78"/>
                        </a:rPr>
                        <a:t>الطالب  مع المعلم بأداء حركات و اتباع الرقصات على أغنية (اتبعني) .</a:t>
                      </a:r>
                    </a:p>
                    <a:p>
                      <a:pPr algn="r" rtl="1"/>
                      <a:r>
                        <a:rPr lang="ar-AE" sz="1200" b="1" u="none" baseline="0" dirty="0" smtClean="0">
                          <a:solidFill>
                            <a:srgbClr val="FF0000"/>
                          </a:solidFill>
                          <a:latin typeface="Sakkal Majalla" panose="02000000000000000000" pitchFamily="2" charset="-78"/>
                          <a:cs typeface="Sakkal Majalla" panose="02000000000000000000" pitchFamily="2" charset="-78"/>
                        </a:rPr>
                        <a:t>النشاط </a:t>
                      </a:r>
                      <a:r>
                        <a:rPr lang="ar-AE" sz="1200" b="1" u="none" baseline="0" dirty="0">
                          <a:solidFill>
                            <a:srgbClr val="FF0000"/>
                          </a:solidFill>
                          <a:latin typeface="Sakkal Majalla" panose="02000000000000000000" pitchFamily="2" charset="-78"/>
                          <a:cs typeface="Sakkal Majalla" panose="02000000000000000000" pitchFamily="2" charset="-78"/>
                        </a:rPr>
                        <a:t>الفني: </a:t>
                      </a: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القيام بعرض مسرحي تقوم فيه الدمى اتباع التعليمات أو الأوامر المركبة من الدمى الآخرى. ثم طلب المعلم من الطالب أن يصدر أمر مركب لتقوم به الدمى.</a:t>
                      </a:r>
                    </a:p>
                    <a:p>
                      <a:pPr algn="r" rtl="1"/>
                      <a:r>
                        <a:rPr lang="ar-AE" sz="1200" b="1" u="none" baseline="0" dirty="0" smtClean="0">
                          <a:solidFill>
                            <a:srgbClr val="FF0000"/>
                          </a:solidFill>
                          <a:latin typeface="Sakkal Majalla" panose="02000000000000000000" pitchFamily="2" charset="-78"/>
                          <a:cs typeface="Sakkal Majalla" panose="02000000000000000000" pitchFamily="2" charset="-78"/>
                        </a:rPr>
                        <a:t>النشاط </a:t>
                      </a:r>
                      <a:r>
                        <a:rPr lang="ar-AE" sz="1200" b="1" u="none" baseline="0" dirty="0">
                          <a:solidFill>
                            <a:srgbClr val="FF0000"/>
                          </a:solidFill>
                          <a:latin typeface="Sakkal Majalla" panose="02000000000000000000" pitchFamily="2" charset="-78"/>
                          <a:cs typeface="Sakkal Majalla" panose="02000000000000000000" pitchFamily="2" charset="-78"/>
                        </a:rPr>
                        <a:t>الموسيقى:</a:t>
                      </a: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يقوم مثلا بالعزف على ألة معينة بعدما نتهي من نشاط معين (عدم ايجاد أناشيد مناسبة للدرس لكن إن توفر لا مانع من استخدامه ما دام يخدم الدرس).</a:t>
                      </a:r>
                      <a:endParaRPr lang="ar-AE" sz="1200" b="1" u="none" baseline="0" dirty="0">
                        <a:solidFill>
                          <a:schemeClr val="tx1"/>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algn="r" rtl="1"/>
                      <a:r>
                        <a:rPr lang="ar-AE" sz="1200" b="1" dirty="0" smtClean="0">
                          <a:latin typeface="Sakkal Majalla" panose="02000000000000000000" pitchFamily="2" charset="-78"/>
                          <a:cs typeface="Sakkal Majalla" panose="02000000000000000000" pitchFamily="2" charset="-78"/>
                        </a:rPr>
                        <a:t>اكتب للطفل وعلى دفتر واجباته بعض المهمات / التمرينات واطلب اليه تنفيذها في</a:t>
                      </a:r>
                      <a:r>
                        <a:rPr lang="ar-AE" sz="1200" b="1" baseline="0" dirty="0" smtClean="0">
                          <a:latin typeface="Sakkal Majalla" panose="02000000000000000000" pitchFamily="2" charset="-78"/>
                          <a:cs typeface="Sakkal Majalla" panose="02000000000000000000" pitchFamily="2" charset="-78"/>
                        </a:rPr>
                        <a:t> المنزل بمساعدة ولي الأمر  </a:t>
                      </a:r>
                      <a:r>
                        <a:rPr lang="ar-AE" sz="1200" b="1" dirty="0" smtClean="0">
                          <a:latin typeface="Sakkal Majalla" panose="02000000000000000000" pitchFamily="2" charset="-78"/>
                          <a:cs typeface="Sakkal Majalla" panose="02000000000000000000" pitchFamily="2" charset="-78"/>
                        </a:rPr>
                        <a:t>و يجب</a:t>
                      </a:r>
                      <a:r>
                        <a:rPr lang="ar-AE" sz="1200" b="1" baseline="0" dirty="0" smtClean="0">
                          <a:latin typeface="Sakkal Majalla" panose="02000000000000000000" pitchFamily="2" charset="-78"/>
                          <a:cs typeface="Sakkal Majalla" panose="02000000000000000000" pitchFamily="2" charset="-78"/>
                        </a:rPr>
                        <a:t> ت</a:t>
                      </a:r>
                      <a:r>
                        <a:rPr lang="ar-AE" sz="1200" b="1" dirty="0" smtClean="0">
                          <a:latin typeface="Sakkal Majalla" panose="02000000000000000000" pitchFamily="2" charset="-78"/>
                          <a:cs typeface="Sakkal Majalla" panose="02000000000000000000" pitchFamily="2" charset="-78"/>
                        </a:rPr>
                        <a:t>عزز كل خطوة قام بتنفيذها من قبل ولي الأمر .</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236523">
                <a:tc>
                  <a:txBody>
                    <a:bodyPr/>
                    <a:lstStyle/>
                    <a:p>
                      <a:pPr algn="r" rtl="1"/>
                      <a:r>
                        <a:rPr lang="ar-AE" sz="1200" b="1" baseline="0" dirty="0">
                          <a:latin typeface="Sakkal Majalla" panose="02000000000000000000" pitchFamily="2" charset="-78"/>
                          <a:cs typeface="Sakkal Majalla" panose="02000000000000000000" pitchFamily="2" charset="-78"/>
                        </a:rPr>
                        <a:t>مجموعة تدريبات على الأيباد تتضمن:</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baseline="0" dirty="0" smtClean="0">
                          <a:latin typeface="Sakkal Majalla" panose="02000000000000000000" pitchFamily="2" charset="-78"/>
                          <a:cs typeface="Sakkal Majalla" panose="02000000000000000000" pitchFamily="2" charset="-78"/>
                        </a:rPr>
                        <a:t>مشاهدة الفيديوهات التعليمية.</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baseline="0" dirty="0" smtClean="0">
                          <a:latin typeface="Sakkal Majalla" panose="02000000000000000000" pitchFamily="2" charset="-78"/>
                          <a:cs typeface="Sakkal Majalla" panose="02000000000000000000" pitchFamily="2" charset="-78"/>
                        </a:rPr>
                        <a:t>ألعاب التلوين حسب المطلوب.</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baseline="0" dirty="0" smtClean="0">
                          <a:latin typeface="Sakkal Majalla" panose="02000000000000000000" pitchFamily="2" charset="-78"/>
                          <a:cs typeface="Sakkal Majalla" panose="02000000000000000000" pitchFamily="2" charset="-78"/>
                        </a:rPr>
                        <a:t>ألعاب التركيز التي تتطلب اتباع التعليمات.</a:t>
                      </a: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200" b="1" baseline="0"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الكترونية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متوسط : </a:t>
                      </a:r>
                      <a:r>
                        <a:rPr lang="ar-AE" sz="1200" b="1" i="0" u="none" strike="noStrike" dirty="0" smtClean="0">
                          <a:solidFill>
                            <a:srgbClr val="000000"/>
                          </a:solidFill>
                          <a:effectLst/>
                          <a:latin typeface="Sakkal Majalla" panose="02000000000000000000" pitchFamily="2" charset="-78"/>
                          <a:cs typeface="Sakkal Majalla" panose="02000000000000000000" pitchFamily="2" charset="-78"/>
                        </a:rPr>
                        <a:t>ينفذ الطالب أمر واحد من الأمرين المركبين بشكل لفظي. </a:t>
                      </a:r>
                      <a:r>
                        <a:rPr lang="ar-AE" sz="1200" b="1" i="0" u="none" strike="noStrike" baseline="0" dirty="0" smtClean="0">
                          <a:solidFill>
                            <a:srgbClr val="000000"/>
                          </a:solidFill>
                          <a:effectLst/>
                          <a:latin typeface="Sakkal Majalla" panose="02000000000000000000" pitchFamily="2" charset="-78"/>
                          <a:cs typeface="Sakkal Majalla" panose="02000000000000000000" pitchFamily="2" charset="-78"/>
                        </a:rPr>
                        <a:t>  </a:t>
                      </a:r>
                      <a:r>
                        <a:rPr lang="ar-AE" sz="1200" b="1" baseline="0" dirty="0" smtClean="0">
                          <a:latin typeface="Sakkal Majalla" panose="02000000000000000000" pitchFamily="2" charset="-78"/>
                          <a:cs typeface="Sakkal Majalla" panose="02000000000000000000" pitchFamily="2" charset="-78"/>
                        </a:rPr>
                        <a:t>جيد</a:t>
                      </a:r>
                      <a:r>
                        <a:rPr lang="ar-AE" sz="1200" b="1" baseline="0" dirty="0">
                          <a:latin typeface="Sakkal Majalla" panose="02000000000000000000" pitchFamily="2" charset="-78"/>
                          <a:cs typeface="Sakkal Majalla" panose="02000000000000000000" pitchFamily="2" charset="-78"/>
                        </a:rPr>
                        <a:t>: </a:t>
                      </a:r>
                      <a:r>
                        <a:rPr lang="ar-AE" sz="1200" b="1" i="0" u="none" strike="noStrike" dirty="0" smtClean="0">
                          <a:solidFill>
                            <a:srgbClr val="000000"/>
                          </a:solidFill>
                          <a:effectLst/>
                          <a:latin typeface="Sakkal Majalla" panose="02000000000000000000" pitchFamily="2" charset="-78"/>
                          <a:cs typeface="Sakkal Majalla" panose="02000000000000000000" pitchFamily="2" charset="-78"/>
                        </a:rPr>
                        <a:t>ينفذ الطالب أمرين مركبين بشكل لفظي</a:t>
                      </a:r>
                      <a:r>
                        <a:rPr lang="ar-AE" sz="1200" b="1" i="0" u="none" strike="noStrike" baseline="0" dirty="0" smtClean="0">
                          <a:solidFill>
                            <a:srgbClr val="000000"/>
                          </a:solidFill>
                          <a:effectLst/>
                          <a:latin typeface="Sakkal Majalla" panose="02000000000000000000" pitchFamily="2" charset="-78"/>
                          <a:cs typeface="Sakkal Majalla" panose="02000000000000000000" pitchFamily="2" charset="-78"/>
                        </a:rPr>
                        <a:t> مع تذكيره بالأمر المطلوب    </a:t>
                      </a:r>
                      <a:r>
                        <a:rPr lang="ar-AE" sz="1200" b="1" baseline="0" dirty="0" smtClean="0">
                          <a:latin typeface="Sakkal Majalla" panose="02000000000000000000" pitchFamily="2" charset="-78"/>
                          <a:cs typeface="Sakkal Majalla" panose="02000000000000000000" pitchFamily="2" charset="-78"/>
                        </a:rPr>
                        <a:t>مرتفع</a:t>
                      </a:r>
                      <a:r>
                        <a:rPr lang="ar-AE" sz="1200" b="1" baseline="0" dirty="0">
                          <a:latin typeface="Sakkal Majalla" panose="02000000000000000000" pitchFamily="2" charset="-78"/>
                          <a:cs typeface="Sakkal Majalla" panose="02000000000000000000" pitchFamily="2" charset="-78"/>
                        </a:rPr>
                        <a:t>: </a:t>
                      </a:r>
                      <a:r>
                        <a:rPr lang="ar-AE" sz="1200" b="1" i="0" u="none" strike="noStrike" dirty="0" smtClean="0">
                          <a:solidFill>
                            <a:srgbClr val="000000"/>
                          </a:solidFill>
                          <a:effectLst/>
                          <a:latin typeface="Sakkal Majalla" panose="02000000000000000000" pitchFamily="2" charset="-78"/>
                          <a:cs typeface="Sakkal Majalla" panose="02000000000000000000" pitchFamily="2" charset="-78"/>
                        </a:rPr>
                        <a:t>ينفذ الطالب أمرين مركبين بشكل لفظي بعد اصدار الأمر لمرة و احدة.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4" name="TextBox 3"/>
          <p:cNvSpPr txBox="1"/>
          <p:nvPr/>
        </p:nvSpPr>
        <p:spPr>
          <a:xfrm>
            <a:off x="1034032" y="1277621"/>
            <a:ext cx="3507741" cy="307777"/>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smtClean="0">
                <a:solidFill>
                  <a:srgbClr val="FF0000"/>
                </a:solidFill>
                <a:latin typeface="Arial" panose="020B0604020202020204" pitchFamily="34" charset="0"/>
                <a:cs typeface="Arial" panose="020B0604020202020204" pitchFamily="34" charset="0"/>
              </a:rPr>
              <a:t>أنشودة اتبعني</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ounded Rectangle 4"/>
          <p:cNvSpPr/>
          <p:nvPr/>
        </p:nvSpPr>
        <p:spPr>
          <a:xfrm>
            <a:off x="859014" y="1710500"/>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6" name="Rectangle 5"/>
          <p:cNvSpPr/>
          <p:nvPr/>
        </p:nvSpPr>
        <p:spPr>
          <a:xfrm>
            <a:off x="1761820" y="1734323"/>
            <a:ext cx="2052165" cy="307777"/>
          </a:xfrm>
          <a:prstGeom prst="rect">
            <a:avLst/>
          </a:prstGeom>
        </p:spPr>
        <p:txBody>
          <a:bodyPr wrap="none">
            <a:spAutoFit/>
          </a:bodyPr>
          <a:lstStyle/>
          <a:p>
            <a:pPr lvl="0" algn="ctr" rtl="1">
              <a:defRPr/>
            </a:pPr>
            <a:r>
              <a:rPr lang="en-US" sz="1400" dirty="0">
                <a:solidFill>
                  <a:schemeClr val="accent1">
                    <a:lumMod val="50000"/>
                  </a:schemeClr>
                </a:solidFill>
                <a:latin typeface="Sakkal Majalla" pitchFamily="2" charset="-78"/>
                <a:cs typeface="Sakkal Majalla" pitchFamily="2" charset="-78"/>
                <a:hlinkClick r:id="rId3"/>
              </a:rPr>
              <a:t>https://</a:t>
            </a:r>
            <a:r>
              <a:rPr lang="en-US" sz="1400" dirty="0" smtClean="0">
                <a:solidFill>
                  <a:schemeClr val="accent1">
                    <a:lumMod val="50000"/>
                  </a:schemeClr>
                </a:solidFill>
                <a:latin typeface="Sakkal Majalla" pitchFamily="2" charset="-78"/>
                <a:cs typeface="Sakkal Majalla" pitchFamily="2" charset="-78"/>
                <a:hlinkClick r:id="rId3"/>
              </a:rPr>
              <a:t>youtu.be/hW2DDGX7Tcc</a:t>
            </a:r>
            <a:r>
              <a:rPr lang="ar-AE" sz="1400" dirty="0" smtClean="0">
                <a:solidFill>
                  <a:schemeClr val="accent1">
                    <a:lumMod val="50000"/>
                  </a:schemeClr>
                </a:solidFill>
                <a:latin typeface="Sakkal Majalla" pitchFamily="2" charset="-78"/>
                <a:cs typeface="Sakkal Majalla" pitchFamily="2" charset="-78"/>
              </a:rPr>
              <a:t> </a:t>
            </a:r>
            <a:endParaRPr lang="ar-SA" sz="1400" dirty="0">
              <a:solidFill>
                <a:schemeClr val="accent1">
                  <a:lumMod val="50000"/>
                </a:schemeClr>
              </a:solidFill>
              <a:latin typeface="Sakkal Majalla" pitchFamily="2" charset="-78"/>
              <a:cs typeface="Sakkal Majalla" pitchFamily="2" charset="-78"/>
            </a:endParaRPr>
          </a:p>
        </p:txBody>
      </p:sp>
      <p:sp>
        <p:nvSpPr>
          <p:cNvPr id="10" name="Date Placeholder 9"/>
          <p:cNvSpPr>
            <a:spLocks noGrp="1"/>
          </p:cNvSpPr>
          <p:nvPr>
            <p:ph type="dt" sz="half" idx="10"/>
          </p:nvPr>
        </p:nvSpPr>
        <p:spPr/>
        <p:txBody>
          <a:bodyPr/>
          <a:lstStyle/>
          <a:p>
            <a:fld id="{DFA59B4A-862E-4296-9049-49655D5CFC94}" type="datetime3">
              <a:rPr lang="en-US" smtClean="0"/>
              <a:t>23 August 2020</a:t>
            </a:fld>
            <a:endParaRPr lang="en-GB"/>
          </a:p>
        </p:txBody>
      </p:sp>
      <p:sp>
        <p:nvSpPr>
          <p:cNvPr id="11" name="Slide Number Placeholder 10"/>
          <p:cNvSpPr>
            <a:spLocks noGrp="1"/>
          </p:cNvSpPr>
          <p:nvPr>
            <p:ph type="sldNum" sz="quarter" idx="12"/>
          </p:nvPr>
        </p:nvSpPr>
        <p:spPr/>
        <p:txBody>
          <a:bodyPr/>
          <a:lstStyle/>
          <a:p>
            <a:fld id="{60F9F505-338F-4A63-8E60-F3E66EC2060F}" type="slidenum">
              <a:rPr lang="en-GB" smtClean="0"/>
              <a:t>3</a:t>
            </a:fld>
            <a:endParaRPr lang="en-GB"/>
          </a:p>
        </p:txBody>
      </p:sp>
    </p:spTree>
    <p:extLst>
      <p:ext uri="{BB962C8B-B14F-4D97-AF65-F5344CB8AC3E}">
        <p14:creationId xmlns:p14="http://schemas.microsoft.com/office/powerpoint/2010/main" val="12743763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9195BEB-A072-45D8-848D-E8CA744F9022}"/>
              </a:ext>
            </a:extLst>
          </p:cNvPr>
          <p:cNvSpPr>
            <a:spLocks noGrp="1"/>
          </p:cNvSpPr>
          <p:nvPr>
            <p:ph type="title"/>
          </p:nvPr>
        </p:nvSpPr>
        <p:spPr/>
        <p:txBody>
          <a:bodyPr/>
          <a:lstStyle/>
          <a:p>
            <a:pPr algn="ctr" rtl="1"/>
            <a:r>
              <a:rPr lang="ar-AE" sz="1600" b="1" dirty="0" smtClean="0">
                <a:latin typeface="Sakkal Majalla" panose="02000000000000000000" pitchFamily="2" charset="-78"/>
                <a:cs typeface="Sakkal Majalla" panose="02000000000000000000" pitchFamily="2" charset="-78"/>
              </a:rPr>
              <a:t>التعليمات اللفظية</a:t>
            </a:r>
            <a:endParaRPr lang="en-US" b="1" dirty="0">
              <a:latin typeface="Sakkal Majalla" panose="02000000000000000000" pitchFamily="2" charset="-78"/>
              <a:cs typeface="Sakkal Majalla" panose="02000000000000000000" pitchFamily="2" charset="-78"/>
            </a:endParaRPr>
          </a:p>
        </p:txBody>
      </p:sp>
      <p:sp>
        <p:nvSpPr>
          <p:cNvPr id="2" name="Text Placeholder 1">
            <a:extLst>
              <a:ext uri="{FF2B5EF4-FFF2-40B4-BE49-F238E27FC236}">
                <a16:creationId xmlns:a16="http://schemas.microsoft.com/office/drawing/2014/main" id="{6587D558-5792-4FF7-9111-65F4C874C61B}"/>
              </a:ext>
            </a:extLst>
          </p:cNvPr>
          <p:cNvSpPr>
            <a:spLocks noGrp="1"/>
          </p:cNvSpPr>
          <p:nvPr>
            <p:ph type="body" idx="1"/>
          </p:nvPr>
        </p:nvSpPr>
        <p:spPr/>
        <p:txBody>
          <a:bodyPr>
            <a:normAutofit/>
          </a:bodyPr>
          <a:lstStyle/>
          <a:p>
            <a:pPr algn="r" rtl="1"/>
            <a:r>
              <a:rPr lang="ar-AE" sz="1400" dirty="0" smtClean="0">
                <a:latin typeface="Sakkal Majalla" panose="02000000000000000000" pitchFamily="2" charset="-78"/>
                <a:cs typeface="Sakkal Majalla" panose="02000000000000000000" pitchFamily="2" charset="-78"/>
              </a:rPr>
              <a:t>نقاط مهمة:</a:t>
            </a:r>
            <a:endParaRPr lang="en-US" sz="1400" dirty="0">
              <a:latin typeface="Sakkal Majalla" panose="02000000000000000000" pitchFamily="2" charset="-78"/>
              <a:cs typeface="Sakkal Majalla" panose="02000000000000000000" pitchFamily="2" charset="-78"/>
            </a:endParaRPr>
          </a:p>
        </p:txBody>
      </p:sp>
      <p:sp>
        <p:nvSpPr>
          <p:cNvPr id="6" name="Text Placeholder 5">
            <a:extLst>
              <a:ext uri="{FF2B5EF4-FFF2-40B4-BE49-F238E27FC236}">
                <a16:creationId xmlns:a16="http://schemas.microsoft.com/office/drawing/2014/main" id="{FE58025A-9737-434D-AE90-0CC9E7990286}"/>
              </a:ext>
            </a:extLst>
          </p:cNvPr>
          <p:cNvSpPr>
            <a:spLocks noGrp="1"/>
          </p:cNvSpPr>
          <p:nvPr>
            <p:ph type="body" sz="quarter" idx="13"/>
          </p:nvPr>
        </p:nvSpPr>
        <p:spPr>
          <a:xfrm>
            <a:off x="776474" y="3392622"/>
            <a:ext cx="3945704" cy="2553532"/>
          </a:xfrm>
        </p:spPr>
        <p:txBody>
          <a:bodyPr>
            <a:noAutofit/>
          </a:bodyPr>
          <a:lstStyle/>
          <a:p>
            <a:pPr algn="r" rtl="1"/>
            <a:r>
              <a:rPr lang="ar-AE" sz="1050" b="1" dirty="0">
                <a:latin typeface="Sakkal Majalla" panose="02000000000000000000" pitchFamily="2" charset="-78"/>
                <a:cs typeface="Sakkal Majalla" panose="02000000000000000000" pitchFamily="2" charset="-78"/>
              </a:rPr>
              <a:t>درب </a:t>
            </a:r>
            <a:r>
              <a:rPr lang="ar-AE" sz="1050" b="1" dirty="0" smtClean="0">
                <a:latin typeface="Sakkal Majalla" panose="02000000000000000000" pitchFamily="2" charset="-78"/>
                <a:cs typeface="Sakkal Majalla" panose="02000000000000000000" pitchFamily="2" charset="-78"/>
              </a:rPr>
              <a:t>الطالب على </a:t>
            </a:r>
            <a:r>
              <a:rPr lang="ar-AE" sz="1050" b="1" dirty="0">
                <a:latin typeface="Sakkal Majalla" panose="02000000000000000000" pitchFamily="2" charset="-78"/>
                <a:cs typeface="Sakkal Majalla" panose="02000000000000000000" pitchFamily="2" charset="-78"/>
              </a:rPr>
              <a:t>إطاعة طلبات وأوامر الكبار . ضمن النظام المؤسسي والعلاقات مع الآخرين</a:t>
            </a:r>
          </a:p>
          <a:p>
            <a:pPr algn="r" rtl="1"/>
            <a:r>
              <a:rPr lang="ar-AE" sz="1050" b="1" dirty="0" smtClean="0">
                <a:latin typeface="Sakkal Majalla" panose="02000000000000000000" pitchFamily="2" charset="-78"/>
                <a:cs typeface="Sakkal Majalla" panose="02000000000000000000" pitchFamily="2" charset="-78"/>
              </a:rPr>
              <a:t>كافئ </a:t>
            </a:r>
            <a:r>
              <a:rPr lang="ar-AE" sz="1050" b="1" dirty="0">
                <a:latin typeface="Sakkal Majalla" panose="02000000000000000000" pitchFamily="2" charset="-78"/>
                <a:cs typeface="Sakkal Majalla" panose="02000000000000000000" pitchFamily="2" charset="-78"/>
              </a:rPr>
              <a:t>وعزز </a:t>
            </a:r>
            <a:r>
              <a:rPr lang="ar-AE" sz="1050" b="1" dirty="0" smtClean="0">
                <a:latin typeface="Sakkal Majalla" panose="02000000000000000000" pitchFamily="2" charset="-78"/>
                <a:cs typeface="Sakkal Majalla" panose="02000000000000000000" pitchFamily="2" charset="-78"/>
              </a:rPr>
              <a:t>الطالب </a:t>
            </a:r>
            <a:r>
              <a:rPr lang="ar-AE" sz="1050" b="1" dirty="0">
                <a:latin typeface="Sakkal Majalla" panose="02000000000000000000" pitchFamily="2" charset="-78"/>
                <a:cs typeface="Sakkal Majalla" panose="02000000000000000000" pitchFamily="2" charset="-78"/>
              </a:rPr>
              <a:t>المستجيب للتعليمات اللفظية .</a:t>
            </a:r>
          </a:p>
          <a:p>
            <a:pPr algn="r" rtl="1"/>
            <a:r>
              <a:rPr lang="ar-AE" sz="1050" b="1" dirty="0" smtClean="0">
                <a:latin typeface="Sakkal Majalla" panose="02000000000000000000" pitchFamily="2" charset="-78"/>
                <a:cs typeface="Sakkal Majalla" panose="02000000000000000000" pitchFamily="2" charset="-78"/>
              </a:rPr>
              <a:t> افس</a:t>
            </a:r>
            <a:r>
              <a:rPr lang="ar-AE" sz="1050" b="1" dirty="0">
                <a:latin typeface="Sakkal Majalla" panose="02000000000000000000" pitchFamily="2" charset="-78"/>
                <a:cs typeface="Sakkal Majalla" panose="02000000000000000000" pitchFamily="2" charset="-78"/>
              </a:rPr>
              <a:t>ح</a:t>
            </a:r>
            <a:r>
              <a:rPr lang="ar-AE" sz="1050" b="1" dirty="0" smtClean="0">
                <a:latin typeface="Sakkal Majalla" panose="02000000000000000000" pitchFamily="2" charset="-78"/>
                <a:cs typeface="Sakkal Majalla" panose="02000000000000000000" pitchFamily="2" charset="-78"/>
              </a:rPr>
              <a:t> </a:t>
            </a:r>
            <a:r>
              <a:rPr lang="ar-AE" sz="1050" b="1" dirty="0">
                <a:latin typeface="Sakkal Majalla" panose="02000000000000000000" pitchFamily="2" charset="-78"/>
                <a:cs typeface="Sakkal Majalla" panose="02000000000000000000" pitchFamily="2" charset="-78"/>
              </a:rPr>
              <a:t>المجال للطفل لـسمـاع والإصغـاء للأمـر وتأكـد من ذلك بالطلب اليه لإعادة المطلوب منه .</a:t>
            </a:r>
          </a:p>
          <a:p>
            <a:pPr algn="r" rtl="1"/>
            <a:r>
              <a:rPr lang="ar-AE" sz="1050" b="1" dirty="0" smtClean="0">
                <a:latin typeface="Sakkal Majalla" panose="02000000000000000000" pitchFamily="2" charset="-78"/>
                <a:cs typeface="Sakkal Majalla" panose="02000000000000000000" pitchFamily="2" charset="-78"/>
              </a:rPr>
              <a:t>اجعل طالباً يراقب </a:t>
            </a:r>
            <a:r>
              <a:rPr lang="ar-AE" sz="1050" b="1" dirty="0">
                <a:latin typeface="Sakkal Majalla" panose="02000000000000000000" pitchFamily="2" charset="-78"/>
                <a:cs typeface="Sakkal Majalla" panose="02000000000000000000" pitchFamily="2" charset="-78"/>
              </a:rPr>
              <a:t>أمرًا بسيًطا أُعطي </a:t>
            </a:r>
            <a:r>
              <a:rPr lang="ar-AE" sz="1050" b="1" dirty="0" smtClean="0">
                <a:latin typeface="Sakkal Majalla" panose="02000000000000000000" pitchFamily="2" charset="-78"/>
                <a:cs typeface="Sakkal Majalla" panose="02000000000000000000" pitchFamily="2" charset="-78"/>
              </a:rPr>
              <a:t>لطالب آخـر </a:t>
            </a:r>
            <a:r>
              <a:rPr lang="ar-AE" sz="1050" b="1" dirty="0">
                <a:latin typeface="Sakkal Majalla" panose="02000000000000000000" pitchFamily="2" charset="-78"/>
                <a:cs typeface="Sakkal Majalla" panose="02000000000000000000" pitchFamily="2" charset="-78"/>
              </a:rPr>
              <a:t>مـن أقـرانـه </a:t>
            </a:r>
            <a:r>
              <a:rPr lang="ar-AE" sz="1050" b="1" dirty="0" smtClean="0">
                <a:latin typeface="Sakkal Majalla" panose="02000000000000000000" pitchFamily="2" charset="-78"/>
                <a:cs typeface="Sakkal Majalla" panose="02000000000000000000" pitchFamily="2" charset="-78"/>
              </a:rPr>
              <a:t>أو أصدقائه وقـام </a:t>
            </a:r>
            <a:r>
              <a:rPr lang="ar-AE" sz="1050" b="1" dirty="0">
                <a:latin typeface="Sakkal Majalla" panose="02000000000000000000" pitchFamily="2" charset="-78"/>
                <a:cs typeface="Sakkal Majalla" panose="02000000000000000000" pitchFamily="2" charset="-78"/>
              </a:rPr>
              <a:t>بتنفيـذه واجعـل </a:t>
            </a:r>
            <a:r>
              <a:rPr lang="ar-AE" sz="1050" b="1" dirty="0" smtClean="0">
                <a:latin typeface="Sakkal Majalla" panose="02000000000000000000" pitchFamily="2" charset="-78"/>
                <a:cs typeface="Sakkal Majalla" panose="02000000000000000000" pitchFamily="2" charset="-78"/>
              </a:rPr>
              <a:t>الطالب الأول </a:t>
            </a:r>
            <a:r>
              <a:rPr lang="ar-AE" sz="1050" b="1" dirty="0">
                <a:latin typeface="Sakkal Majalla" panose="02000000000000000000" pitchFamily="2" charset="-78"/>
                <a:cs typeface="Sakkal Majalla" panose="02000000000000000000" pitchFamily="2" charset="-78"/>
              </a:rPr>
              <a:t>يقلد ما نفذه </a:t>
            </a:r>
            <a:r>
              <a:rPr lang="ar-AE" sz="1050" b="1" dirty="0" smtClean="0">
                <a:latin typeface="Sakkal Majalla" panose="02000000000000000000" pitchFamily="2" charset="-78"/>
                <a:cs typeface="Sakkal Majalla" panose="02000000000000000000" pitchFamily="2" charset="-78"/>
              </a:rPr>
              <a:t>الطالب الثاني </a:t>
            </a:r>
            <a:r>
              <a:rPr lang="ar-AE" sz="1050" b="1" dirty="0">
                <a:latin typeface="Sakkal Majalla" panose="02000000000000000000" pitchFamily="2" charset="-78"/>
                <a:cs typeface="Sakkal Majalla" panose="02000000000000000000" pitchFamily="2" charset="-78"/>
              </a:rPr>
              <a:t>وعزز </a:t>
            </a:r>
            <a:r>
              <a:rPr lang="ar-AE" sz="1050" b="1" dirty="0" smtClean="0">
                <a:latin typeface="Sakkal Majalla" panose="02000000000000000000" pitchFamily="2" charset="-78"/>
                <a:cs typeface="Sakkal Majalla" panose="02000000000000000000" pitchFamily="2" charset="-78"/>
              </a:rPr>
              <a:t>الطالب المنفذ </a:t>
            </a:r>
            <a:r>
              <a:rPr lang="ar-AE" sz="1050" b="1" dirty="0">
                <a:latin typeface="Sakkal Majalla" panose="02000000000000000000" pitchFamily="2" charset="-78"/>
                <a:cs typeface="Sakkal Majalla" panose="02000000000000000000" pitchFamily="2" charset="-78"/>
              </a:rPr>
              <a:t>للأمر .</a:t>
            </a:r>
          </a:p>
          <a:p>
            <a:pPr algn="r" rtl="1"/>
            <a:r>
              <a:rPr lang="ar-AE" sz="1050" b="1" dirty="0" smtClean="0">
                <a:latin typeface="Sakkal Majalla" panose="02000000000000000000" pitchFamily="2" charset="-78"/>
                <a:cs typeface="Sakkal Majalla" panose="02000000000000000000" pitchFamily="2" charset="-78"/>
              </a:rPr>
              <a:t>درب الطالب عـلى </a:t>
            </a:r>
            <a:r>
              <a:rPr lang="ar-AE" sz="1050" b="1" dirty="0">
                <a:latin typeface="Sakkal Majalla" panose="02000000000000000000" pitchFamily="2" charset="-78"/>
                <a:cs typeface="Sakkal Majalla" panose="02000000000000000000" pitchFamily="2" charset="-78"/>
              </a:rPr>
              <a:t>متابعـة وتنفيـذ الأوامـر اللفظية البسيطة وعززه بالإطراء عليـه حـال التنفيـذ.</a:t>
            </a:r>
          </a:p>
          <a:p>
            <a:pPr algn="r" rtl="1"/>
            <a:r>
              <a:rPr lang="ar-AE" sz="1050" b="1" dirty="0" smtClean="0">
                <a:latin typeface="Sakkal Majalla" panose="02000000000000000000" pitchFamily="2" charset="-78"/>
                <a:cs typeface="Sakkal Majalla" panose="02000000000000000000" pitchFamily="2" charset="-78"/>
              </a:rPr>
              <a:t>خلال </a:t>
            </a:r>
            <a:r>
              <a:rPr lang="ar-AE" sz="1050" b="1" dirty="0">
                <a:latin typeface="Sakkal Majalla" panose="02000000000000000000" pitchFamily="2" charset="-78"/>
                <a:cs typeface="Sakkal Majalla" panose="02000000000000000000" pitchFamily="2" charset="-78"/>
              </a:rPr>
              <a:t>جلسـة التدريب أو الحصـة التدريبية اعمل على إيجاد تعليمات يتوجب على </a:t>
            </a:r>
            <a:r>
              <a:rPr lang="ar-AE" sz="1050" b="1" dirty="0" smtClean="0">
                <a:latin typeface="Sakkal Majalla" panose="02000000000000000000" pitchFamily="2" charset="-78"/>
                <a:cs typeface="Sakkal Majalla" panose="02000000000000000000" pitchFamily="2" charset="-78"/>
              </a:rPr>
              <a:t>الطالب اتباعهـا </a:t>
            </a:r>
            <a:r>
              <a:rPr lang="ar-AE" sz="1050" b="1" dirty="0">
                <a:latin typeface="Sakkal Majalla" panose="02000000000000000000" pitchFamily="2" charset="-78"/>
                <a:cs typeface="Sakkal Majalla" panose="02000000000000000000" pitchFamily="2" charset="-78"/>
              </a:rPr>
              <a:t>وامـنـح </a:t>
            </a:r>
            <a:r>
              <a:rPr lang="ar-AE" sz="1050" b="1" dirty="0" smtClean="0">
                <a:latin typeface="Sakkal Majalla" panose="02000000000000000000" pitchFamily="2" charset="-78"/>
                <a:cs typeface="Sakkal Majalla" panose="02000000000000000000" pitchFamily="2" charset="-78"/>
              </a:rPr>
              <a:t>الطالب" </a:t>
            </a:r>
            <a:r>
              <a:rPr lang="ar-AE" sz="1050" b="1" dirty="0">
                <a:latin typeface="Sakkal Majalla" panose="02000000000000000000" pitchFamily="2" charset="-78"/>
                <a:cs typeface="Sakkal Majalla" panose="02000000000000000000" pitchFamily="2" charset="-78"/>
              </a:rPr>
              <a:t>نـجـمـة " تطبـع إما عـلى جبينـه أو عـلى كتابـه </a:t>
            </a:r>
            <a:r>
              <a:rPr lang="ar-AE" sz="1050" b="1" dirty="0" smtClean="0">
                <a:latin typeface="Sakkal Majalla" panose="02000000000000000000" pitchFamily="2" charset="-78"/>
                <a:cs typeface="Sakkal Majalla" panose="02000000000000000000" pitchFamily="2" charset="-78"/>
              </a:rPr>
              <a:t>أو  </a:t>
            </a:r>
            <a:r>
              <a:rPr lang="ar-AE" sz="1050" b="1" dirty="0">
                <a:latin typeface="Sakkal Majalla" panose="02000000000000000000" pitchFamily="2" charset="-78"/>
                <a:cs typeface="Sakkal Majalla" panose="02000000000000000000" pitchFamily="2" charset="-78"/>
              </a:rPr>
              <a:t>دفتـره حـال إتمامـه لكـل مهمـة مهـمـا كانـت صـغـيـرة </a:t>
            </a:r>
            <a:r>
              <a:rPr lang="ar-AE" sz="1050" b="1" dirty="0" smtClean="0">
                <a:latin typeface="Sakkal Majalla" panose="02000000000000000000" pitchFamily="2" charset="-78"/>
                <a:cs typeface="Sakkal Majalla" panose="02000000000000000000" pitchFamily="2" charset="-78"/>
              </a:rPr>
              <a:t> (</a:t>
            </a:r>
            <a:r>
              <a:rPr lang="ar-AE" sz="1050" b="1" dirty="0">
                <a:latin typeface="Sakkal Majalla" panose="02000000000000000000" pitchFamily="2" charset="-78"/>
                <a:cs typeface="Sakkal Majalla" panose="02000000000000000000" pitchFamily="2" charset="-78"/>
              </a:rPr>
              <a:t>مع مراعاة التعزيز وملاءمته لقدرة وعمر المتدرب).</a:t>
            </a:r>
          </a:p>
          <a:p>
            <a:pPr algn="r" rtl="1"/>
            <a:r>
              <a:rPr lang="ar-AE" sz="1050" b="1" smtClean="0">
                <a:latin typeface="Sakkal Majalla" panose="02000000000000000000" pitchFamily="2" charset="-78"/>
                <a:cs typeface="Sakkal Majalla" panose="02000000000000000000" pitchFamily="2" charset="-78"/>
              </a:rPr>
              <a:t>شجـع الطالب عـلى </a:t>
            </a:r>
            <a:r>
              <a:rPr lang="ar-AE" sz="1050" b="1" dirty="0">
                <a:latin typeface="Sakkal Majalla" panose="02000000000000000000" pitchFamily="2" charset="-78"/>
                <a:cs typeface="Sakkal Majalla" panose="02000000000000000000" pitchFamily="2" charset="-78"/>
              </a:rPr>
              <a:t>الـنظـر مباشـرة إليك كمـدرب / مـعلـم </a:t>
            </a:r>
            <a:r>
              <a:rPr lang="en-US" sz="1050" b="1" dirty="0">
                <a:latin typeface="Sakkal Majalla" panose="02000000000000000000" pitchFamily="2" charset="-78"/>
                <a:cs typeface="Sakkal Majalla" panose="02000000000000000000" pitchFamily="2" charset="-78"/>
              </a:rPr>
              <a:t>Eye contact </a:t>
            </a:r>
            <a:r>
              <a:rPr lang="ar-AE" sz="1050" b="1" dirty="0" smtClean="0">
                <a:latin typeface="Sakkal Majalla" panose="02000000000000000000" pitchFamily="2" charset="-78"/>
                <a:cs typeface="Sakkal Majalla" panose="02000000000000000000" pitchFamily="2" charset="-78"/>
              </a:rPr>
              <a:t> وراقـب </a:t>
            </a:r>
            <a:r>
              <a:rPr lang="ar-AE" sz="1050" b="1" dirty="0">
                <a:latin typeface="Sakkal Majalla" panose="02000000000000000000" pitchFamily="2" charset="-78"/>
                <a:cs typeface="Sakkal Majalla" panose="02000000000000000000" pitchFamily="2" charset="-78"/>
              </a:rPr>
              <a:t>تفـاعلات وعلامـات مشاركـتـه وانتباهـه لمتابعـة تعليماتـك اللفـظـيــة مباشــرة </a:t>
            </a:r>
            <a:r>
              <a:rPr lang="ar-AE" sz="1050" b="1" dirty="0" smtClean="0">
                <a:latin typeface="Sakkal Majalla" panose="02000000000000000000" pitchFamily="2" charset="-78"/>
                <a:cs typeface="Sakkal Majalla" panose="02000000000000000000" pitchFamily="2" charset="-78"/>
              </a:rPr>
              <a:t>وحافـظ </a:t>
            </a:r>
            <a:r>
              <a:rPr lang="ar-AE" sz="1050" b="1" dirty="0">
                <a:latin typeface="Sakkal Majalla" panose="02000000000000000000" pitchFamily="2" charset="-78"/>
                <a:cs typeface="Sakkal Majalla" panose="02000000000000000000" pitchFamily="2" charset="-78"/>
              </a:rPr>
              <a:t>عـلى استـمـراريـة هـذا التواصـل والتتابـع . ولا تجعلـه يغفـل أو يشـت أثنـاء سـرد ملاحظاتـك لـه.</a:t>
            </a:r>
          </a:p>
          <a:p>
            <a:pPr algn="r" rtl="1"/>
            <a:r>
              <a:rPr lang="ar-AE" sz="1050" b="1" dirty="0" smtClean="0">
                <a:latin typeface="Sakkal Majalla" panose="02000000000000000000" pitchFamily="2" charset="-78"/>
                <a:cs typeface="Sakkal Majalla" panose="02000000000000000000" pitchFamily="2" charset="-78"/>
              </a:rPr>
              <a:t> </a:t>
            </a:r>
            <a:r>
              <a:rPr lang="ar-AE" sz="1050" b="1" dirty="0">
                <a:latin typeface="Sakkal Majalla" panose="02000000000000000000" pitchFamily="2" charset="-78"/>
                <a:cs typeface="Sakkal Majalla" panose="02000000000000000000" pitchFamily="2" charset="-78"/>
              </a:rPr>
              <a:t>أبلغ </a:t>
            </a:r>
            <a:r>
              <a:rPr lang="ar-AE" sz="1050" b="1" dirty="0" smtClean="0">
                <a:latin typeface="Sakkal Majalla" panose="02000000000000000000" pitchFamily="2" charset="-78"/>
                <a:cs typeface="Sakkal Majalla" panose="02000000000000000000" pitchFamily="2" charset="-78"/>
              </a:rPr>
              <a:t>الطالب أنـه </a:t>
            </a:r>
            <a:r>
              <a:rPr lang="ar-AE" sz="1050" b="1" dirty="0">
                <a:latin typeface="Sakkal Majalla" panose="02000000000000000000" pitchFamily="2" charset="-78"/>
                <a:cs typeface="Sakkal Majalla" panose="02000000000000000000" pitchFamily="2" charset="-78"/>
              </a:rPr>
              <a:t>حال الإصغـاء👂 الجيد </a:t>
            </a:r>
            <a:r>
              <a:rPr lang="ar-AE" sz="1050" b="1" dirty="0" smtClean="0">
                <a:latin typeface="Sakkal Majalla" panose="02000000000000000000" pitchFamily="2" charset="-78"/>
                <a:cs typeface="Sakkal Majalla" panose="02000000000000000000" pitchFamily="2" charset="-78"/>
              </a:rPr>
              <a:t>له </a:t>
            </a:r>
            <a:r>
              <a:rPr lang="ar-AE" sz="1050" b="1" dirty="0">
                <a:latin typeface="Sakkal Majalla" panose="02000000000000000000" pitchFamily="2" charset="-78"/>
                <a:cs typeface="Sakkal Majalla" panose="02000000000000000000" pitchFamily="2" charset="-78"/>
              </a:rPr>
              <a:t>لأي منهمـا وتفهم وتـنفيـذ المـطـلـوب ، سيمـنـح </a:t>
            </a:r>
            <a:r>
              <a:rPr lang="ar-AE" sz="1050" b="1" dirty="0" smtClean="0">
                <a:latin typeface="Sakkal Majalla" panose="02000000000000000000" pitchFamily="2" charset="-78"/>
                <a:cs typeface="Sakkal Majalla" panose="02000000000000000000" pitchFamily="2" charset="-78"/>
              </a:rPr>
              <a:t>الطالب وقتًا </a:t>
            </a:r>
            <a:r>
              <a:rPr lang="ar-AE" sz="1050" b="1" dirty="0">
                <a:latin typeface="Sakkal Majalla" panose="02000000000000000000" pitchFamily="2" charset="-78"/>
                <a:cs typeface="Sakkal Majalla" panose="02000000000000000000" pitchFamily="2" charset="-78"/>
              </a:rPr>
              <a:t>ممـيزًا للقيـام بأي نشـاط يرغـبـون بـه ، كاللعـب الخارجـي ، الـرســم ، التلـويــن ، مشــاهــدة صــور ، وقـت حـر لاستعـمـال الكـومبيـوتـر ، أو آلـة مـوسيقيـة محببـة ،أو إعـطـاءه قـطعـة شوكولاته </a:t>
            </a:r>
            <a:r>
              <a:rPr lang="ar-AE" sz="1050" b="1" dirty="0" smtClean="0">
                <a:latin typeface="Sakkal Majalla" panose="02000000000000000000" pitchFamily="2" charset="-78"/>
                <a:cs typeface="Sakkal Majalla" panose="02000000000000000000" pitchFamily="2" charset="-78"/>
              </a:rPr>
              <a:t>..الخ </a:t>
            </a:r>
            <a:r>
              <a:rPr lang="ar-AE" sz="1050" b="1" dirty="0">
                <a:latin typeface="Sakkal Majalla" panose="02000000000000000000" pitchFamily="2" charset="-78"/>
                <a:cs typeface="Sakkal Majalla" panose="02000000000000000000" pitchFamily="2" charset="-78"/>
              </a:rPr>
              <a:t>. </a:t>
            </a:r>
          </a:p>
          <a:p>
            <a:pPr algn="r" rtl="1"/>
            <a:endParaRPr lang="ar-AE" sz="1050" b="1"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03E8D56A-2615-403F-A09F-BC30DF1EE768}"/>
              </a:ext>
            </a:extLst>
          </p:cNvPr>
          <p:cNvSpPr>
            <a:spLocks noGrp="1"/>
          </p:cNvSpPr>
          <p:nvPr>
            <p:ph type="sldNum" sz="quarter" idx="12"/>
          </p:nvPr>
        </p:nvSpPr>
        <p:spPr/>
        <p:txBody>
          <a:bodyPr/>
          <a:lstStyle/>
          <a:p>
            <a:fld id="{98C0CDE5-970C-4CC4-BF43-0DA127E73E82}" type="slidenum">
              <a:rPr lang="en-US" smtClean="0"/>
              <a:pPr/>
              <a:t>4</a:t>
            </a:fld>
            <a:endParaRPr lang="en-US" dirty="0"/>
          </a:p>
        </p:txBody>
      </p:sp>
      <p:sp>
        <p:nvSpPr>
          <p:cNvPr id="7" name="Date Placeholder 6"/>
          <p:cNvSpPr>
            <a:spLocks noGrp="1"/>
          </p:cNvSpPr>
          <p:nvPr>
            <p:ph type="dt" sz="half" idx="10"/>
          </p:nvPr>
        </p:nvSpPr>
        <p:spPr/>
        <p:txBody>
          <a:bodyPr/>
          <a:lstStyle/>
          <a:p>
            <a:fld id="{5B15B7AE-9453-41D7-AC83-A2E65FBBCAE4}" type="datetime3">
              <a:rPr lang="en-US" noProof="0" smtClean="0"/>
              <a:t>23 August 2020</a:t>
            </a:fld>
            <a:endParaRPr lang="en-US" noProof="0" dirty="0"/>
          </a:p>
        </p:txBody>
      </p:sp>
      <p:pic>
        <p:nvPicPr>
          <p:cNvPr id="9" name="Picture Placeholder 8"/>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t="10745" b="34426"/>
          <a:stretch/>
        </p:blipFill>
        <p:spPr>
          <a:xfrm rot="720000">
            <a:off x="6384524" y="209560"/>
            <a:ext cx="4647699" cy="5468866"/>
          </a:xfrm>
        </p:spPr>
      </p:pic>
    </p:spTree>
    <p:extLst>
      <p:ext uri="{BB962C8B-B14F-4D97-AF65-F5344CB8AC3E}">
        <p14:creationId xmlns:p14="http://schemas.microsoft.com/office/powerpoint/2010/main" val="3673505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67289" y="367153"/>
            <a:ext cx="4685739" cy="832104"/>
          </a:xfrm>
        </p:spPr>
        <p:txBody>
          <a:bodyPr>
            <a:normAutofit/>
          </a:bodyPr>
          <a:lstStyle/>
          <a:p>
            <a:pPr algn="ctr" rtl="1"/>
            <a:r>
              <a:rPr lang="ar-AE" sz="1600" dirty="0" smtClean="0">
                <a:latin typeface="Sakkal Majalla" panose="02000000000000000000" pitchFamily="2" charset="-78"/>
                <a:cs typeface="Sakkal Majalla" panose="02000000000000000000" pitchFamily="2" charset="-78"/>
              </a:rPr>
              <a:t>ارسم حسب المطلوب</a:t>
            </a: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2050" name="Picture 2" descr="Printable Positional Words Worksheets"/>
          <p:cNvPicPr>
            <a:picLocks noChangeAspect="1" noChangeArrowheads="1"/>
          </p:cNvPicPr>
          <p:nvPr/>
        </p:nvPicPr>
        <p:blipFill rotWithShape="1">
          <a:blip r:embed="rId2">
            <a:extLst>
              <a:ext uri="{28A0092B-C50C-407E-A947-70E740481C1C}">
                <a14:useLocalDpi xmlns:a14="http://schemas.microsoft.com/office/drawing/2010/main" val="0"/>
              </a:ext>
            </a:extLst>
          </a:blip>
          <a:srcRect l="4631" t="13655" r="5805" b="5295"/>
          <a:stretch/>
        </p:blipFill>
        <p:spPr bwMode="auto">
          <a:xfrm>
            <a:off x="2176171" y="2005035"/>
            <a:ext cx="3454422" cy="4071385"/>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3398232" y="1210685"/>
            <a:ext cx="5158303" cy="276999"/>
          </a:xfrm>
          <a:prstGeom prst="rect">
            <a:avLst/>
          </a:prstGeom>
          <a:noFill/>
        </p:spPr>
        <p:txBody>
          <a:bodyPr wrap="square" rtlCol="0">
            <a:spAutoFit/>
          </a:bodyPr>
          <a:lstStyle/>
          <a:p>
            <a:pPr algn="r" rtl="1"/>
            <a:r>
              <a:rPr lang="ar-AE" sz="1200" dirty="0" smtClean="0">
                <a:solidFill>
                  <a:srgbClr val="FF0000"/>
                </a:solidFill>
                <a:latin typeface="Sakkal Majalla" pitchFamily="2" charset="-78"/>
                <a:cs typeface="Sakkal Majalla" pitchFamily="2" charset="-78"/>
              </a:rPr>
              <a:t>ملاحظة: ممكن استخدام نفس النشاط في أيام متفرقة كل يوم أمرين وهكذا حسب مستوى الطالب ومقدار استجابته .</a:t>
            </a:r>
            <a:endParaRPr lang="en-US" sz="1200" dirty="0">
              <a:solidFill>
                <a:srgbClr val="FF0000"/>
              </a:solidFill>
              <a:latin typeface="Sakkal Majalla" pitchFamily="2" charset="-78"/>
              <a:cs typeface="Sakkal Majalla" pitchFamily="2" charset="-78"/>
            </a:endParaRPr>
          </a:p>
        </p:txBody>
      </p:sp>
      <p:pic>
        <p:nvPicPr>
          <p:cNvPr id="2052" name="Picture 4" descr="Smilies Follow Directions Worksheet – Have Fun Teaching"/>
          <p:cNvPicPr>
            <a:picLocks noChangeAspect="1" noChangeArrowheads="1"/>
          </p:cNvPicPr>
          <p:nvPr/>
        </p:nvPicPr>
        <p:blipFill rotWithShape="1">
          <a:blip r:embed="rId3">
            <a:extLst>
              <a:ext uri="{28A0092B-C50C-407E-A947-70E740481C1C}">
                <a14:useLocalDpi xmlns:a14="http://schemas.microsoft.com/office/drawing/2010/main" val="0"/>
              </a:ext>
            </a:extLst>
          </a:blip>
          <a:srcRect l="7313" t="18064" r="6865" b="7771"/>
          <a:stretch/>
        </p:blipFill>
        <p:spPr bwMode="auto">
          <a:xfrm>
            <a:off x="6117864" y="2005035"/>
            <a:ext cx="3448156" cy="4071385"/>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6836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67289" y="367153"/>
            <a:ext cx="4685739" cy="832104"/>
          </a:xfrm>
        </p:spPr>
        <p:txBody>
          <a:bodyPr>
            <a:normAutofit/>
          </a:bodyPr>
          <a:lstStyle/>
          <a:p>
            <a:pPr algn="ctr" rtl="1"/>
            <a:r>
              <a:rPr lang="ar-AE" sz="1600" dirty="0" smtClean="0">
                <a:latin typeface="Sakkal Majalla" panose="02000000000000000000" pitchFamily="2" charset="-78"/>
                <a:cs typeface="Sakkal Majalla" panose="02000000000000000000" pitchFamily="2" charset="-78"/>
              </a:rPr>
              <a:t>اتباع التعليمات خلال التلوين </a:t>
            </a:r>
            <a:endParaRPr lang="en-US" sz="1600"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1026" name="Picture 2" descr="Follow Directions Worksheet Kindergarten A Pumpkin House Shape Worksheet"/>
          <p:cNvPicPr>
            <a:picLocks noChangeAspect="1" noChangeArrowheads="1"/>
          </p:cNvPicPr>
          <p:nvPr/>
        </p:nvPicPr>
        <p:blipFill rotWithShape="1">
          <a:blip r:embed="rId2">
            <a:extLst>
              <a:ext uri="{28A0092B-C50C-407E-A947-70E740481C1C}">
                <a14:useLocalDpi xmlns:a14="http://schemas.microsoft.com/office/drawing/2010/main" val="0"/>
              </a:ext>
            </a:extLst>
          </a:blip>
          <a:srcRect l="-28" t="3891" r="28" b="5947"/>
          <a:stretch/>
        </p:blipFill>
        <p:spPr bwMode="auto">
          <a:xfrm>
            <a:off x="2284376" y="1731740"/>
            <a:ext cx="3415183" cy="3990935"/>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398232" y="1210685"/>
            <a:ext cx="5158303" cy="276999"/>
          </a:xfrm>
          <a:prstGeom prst="rect">
            <a:avLst/>
          </a:prstGeom>
          <a:noFill/>
        </p:spPr>
        <p:txBody>
          <a:bodyPr wrap="square" rtlCol="0">
            <a:spAutoFit/>
          </a:bodyPr>
          <a:lstStyle/>
          <a:p>
            <a:pPr algn="r" rtl="1"/>
            <a:r>
              <a:rPr lang="ar-AE" sz="1200" dirty="0" smtClean="0">
                <a:solidFill>
                  <a:srgbClr val="FF0000"/>
                </a:solidFill>
                <a:latin typeface="Sakkal Majalla" pitchFamily="2" charset="-78"/>
                <a:cs typeface="Sakkal Majalla" pitchFamily="2" charset="-78"/>
              </a:rPr>
              <a:t>ملاحظة: ممكن استخدام نفس النشاط في أيام متفرقة كل يوم أمرين وهكذا حسب مستوى الطالب ومقدار استجابته .</a:t>
            </a:r>
            <a:endParaRPr lang="en-US" sz="1200" dirty="0">
              <a:solidFill>
                <a:srgbClr val="FF0000"/>
              </a:solidFill>
              <a:latin typeface="Sakkal Majalla" pitchFamily="2" charset="-78"/>
              <a:cs typeface="Sakkal Majalla" pitchFamily="2" charset="-78"/>
            </a:endParaRPr>
          </a:p>
        </p:txBody>
      </p:sp>
      <p:pic>
        <p:nvPicPr>
          <p:cNvPr id="1028" name="Picture 4" descr="1st Grade Reading Worksheets - Best Coloring Pages For Kids"/>
          <p:cNvPicPr>
            <a:picLocks noChangeAspect="1" noChangeArrowheads="1"/>
          </p:cNvPicPr>
          <p:nvPr/>
        </p:nvPicPr>
        <p:blipFill rotWithShape="1">
          <a:blip r:embed="rId3">
            <a:extLst>
              <a:ext uri="{28A0092B-C50C-407E-A947-70E740481C1C}">
                <a14:useLocalDpi xmlns:a14="http://schemas.microsoft.com/office/drawing/2010/main" val="0"/>
              </a:ext>
            </a:extLst>
          </a:blip>
          <a:srcRect l="5550" t="6700" r="4424" b="6887"/>
          <a:stretch/>
        </p:blipFill>
        <p:spPr bwMode="auto">
          <a:xfrm>
            <a:off x="6124946" y="1731739"/>
            <a:ext cx="3165963" cy="3990935"/>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9909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60e916-1933-4f54-bf75-902e7a9d18bb"/>
    <ds:schemaRef ds:uri="c1803469-1359-4921-b8b2-4aa11e6de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EED42B-3B47-45C2-9F50-0B4533C0F1E3}">
  <ds:schemaRefs>
    <ds:schemaRef ds:uri="c1803469-1359-4921-b8b2-4aa11e6de6e4"/>
    <ds:schemaRef ds:uri="http://purl.org/dc/elements/1.1/"/>
    <ds:schemaRef ds:uri="http://schemas.microsoft.com/office/2006/metadata/properties"/>
    <ds:schemaRef ds:uri="0860e916-1933-4f54-bf75-902e7a9d18bb"/>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B1D1AD35-AF57-4B32-8A96-2853E34EF9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1124</TotalTime>
  <Words>825</Words>
  <Application>Microsoft Office PowerPoint</Application>
  <PresentationFormat>Widescreen</PresentationFormat>
  <Paragraphs>91</Paragraphs>
  <Slides>6</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Arial</vt:lpstr>
      <vt:lpstr>Calibri</vt:lpstr>
      <vt:lpstr>Calibri Light</vt:lpstr>
      <vt:lpstr>Franklin Gothic Book</vt:lpstr>
      <vt:lpstr>Sakkal Majalla</vt:lpstr>
      <vt:lpstr>Office Theme</vt:lpstr>
      <vt:lpstr>1_Office Theme</vt:lpstr>
      <vt:lpstr>ينفذ أمرين مركبين بشكل لفظي </vt:lpstr>
      <vt:lpstr>PowerPoint Presentation</vt:lpstr>
      <vt:lpstr>PowerPoint Presentation</vt:lpstr>
      <vt:lpstr>التعليمات اللفظية</vt:lpstr>
      <vt:lpstr>ارسم حسب المطلوب</vt:lpstr>
      <vt:lpstr>اتباع التعليمات خلال التلوين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JUMAH SHUAIB MUSTAFA</cp:lastModifiedBy>
  <cp:revision>92</cp:revision>
  <dcterms:created xsi:type="dcterms:W3CDTF">2020-07-26T19:33:45Z</dcterms:created>
  <dcterms:modified xsi:type="dcterms:W3CDTF">2020-08-22T20:15:43Z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