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75" r:id="rId7"/>
    <p:sldId id="258" r:id="rId8"/>
    <p:sldId id="259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73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mWOuyTxb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owsCIXCvIk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2qNSLHm2F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b="1" i="0" u="none" strike="noStrike" dirty="0"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يصنف 4 أشكال هندسية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1157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 /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نعيمة سالم البلوشي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يصنف 4 أشكال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هندسية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325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العمرية:4-5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المتوسطة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الأصدقاء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اتفق الأصدقاء الثلاثة (الدائرة ، المربع ، المستطيل ) في يوم جميل ومشمس بالخروج للغابة للعب والمرح معا.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فدخل عليهم صديق جميل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أسمه المثلث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يريد مشاركتهم اللعب فرفضوا ذلك، فتركهم حزينًا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b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فجأة شعرت الأشكال بتغير الجو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قالت الدائرة :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”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انظروا إن الجو يتغير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” 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المربع : "سوف تمطر "</a:t>
                      </a:r>
                    </a:p>
                    <a:p>
                      <a:pPr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المستطيل: " يجب أن نبني بيتا يحمينا من المطر.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تعاون الأصدقاء فكان المربع البيت  ، الدائرة شكلت النوافذ ،أما المستطيل أصبح الباب،  لكن المنزل تبلل بالماء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،</a:t>
                      </a:r>
                      <a:r>
                        <a:rPr lang="ar-S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فقال الأصدقاء الثلاثة لا بد من سقف يحمينا من المطر ، فما الحل  يا أصدقاء ؟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إنه المثلث… هو الحل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.....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فهو الوحيد القادر على مساعدتنا 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b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فذهب إليه الأصدقاء الثلاثة واعتذروا مما فعلوه، وقبل المثلث اعتذارهم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وكان هو  السقف الذي يحميهم من المطر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الإشارة إلى الأشكال الهندسية قي محيط الفصل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تركيب قصاصات ورقية بالاشكال الهندية لعمل المنزل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استكمال الرسم بما يناسبها من الأشكال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عرض أنشودة الأشكال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B705073-6F34-4DFB-906D-F32797DC003B}"/>
              </a:ext>
            </a:extLst>
          </p:cNvPr>
          <p:cNvSpPr/>
          <p:nvPr/>
        </p:nvSpPr>
        <p:spPr>
          <a:xfrm>
            <a:off x="6424566" y="4754832"/>
            <a:ext cx="838200" cy="7905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D8868B-7FCB-4E9A-A487-8C7A58B73636}"/>
              </a:ext>
            </a:extLst>
          </p:cNvPr>
          <p:cNvSpPr/>
          <p:nvPr/>
        </p:nvSpPr>
        <p:spPr>
          <a:xfrm>
            <a:off x="2202430" y="4708781"/>
            <a:ext cx="928528" cy="7812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B516F6-C863-4816-A006-2C8D2AF49C0C}"/>
              </a:ext>
            </a:extLst>
          </p:cNvPr>
          <p:cNvSpPr/>
          <p:nvPr/>
        </p:nvSpPr>
        <p:spPr>
          <a:xfrm>
            <a:off x="3724335" y="4708781"/>
            <a:ext cx="1335104" cy="741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FA695C5-FAD0-4E72-9DC3-5C56FD1EB863}"/>
              </a:ext>
            </a:extLst>
          </p:cNvPr>
          <p:cNvSpPr/>
          <p:nvPr/>
        </p:nvSpPr>
        <p:spPr>
          <a:xfrm>
            <a:off x="584200" y="4043680"/>
            <a:ext cx="838200" cy="753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790F40-1A5D-456D-BF67-BCD1E485E82A}"/>
              </a:ext>
            </a:extLst>
          </p:cNvPr>
          <p:cNvSpPr/>
          <p:nvPr/>
        </p:nvSpPr>
        <p:spPr>
          <a:xfrm>
            <a:off x="888952" y="4432155"/>
            <a:ext cx="17272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8435252-29C5-4775-AE53-7A7FDE31996D}"/>
              </a:ext>
            </a:extLst>
          </p:cNvPr>
          <p:cNvSpPr/>
          <p:nvPr/>
        </p:nvSpPr>
        <p:spPr>
          <a:xfrm flipH="1">
            <a:off x="1148080" y="4168197"/>
            <a:ext cx="172720" cy="1825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434FE87-A8C8-46A2-91FB-9AC0DA176A15}"/>
              </a:ext>
            </a:extLst>
          </p:cNvPr>
          <p:cNvSpPr/>
          <p:nvPr/>
        </p:nvSpPr>
        <p:spPr>
          <a:xfrm flipH="1">
            <a:off x="670560" y="4168197"/>
            <a:ext cx="172720" cy="1825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9B3366CF-9713-4162-BAA3-B6C3668DE6E0}"/>
              </a:ext>
            </a:extLst>
          </p:cNvPr>
          <p:cNvSpPr/>
          <p:nvPr/>
        </p:nvSpPr>
        <p:spPr>
          <a:xfrm>
            <a:off x="5261281" y="4849779"/>
            <a:ext cx="743284" cy="60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6B1C2E7C-2977-4BDF-A90F-39D99259BB52}"/>
              </a:ext>
            </a:extLst>
          </p:cNvPr>
          <p:cNvSpPr/>
          <p:nvPr/>
        </p:nvSpPr>
        <p:spPr>
          <a:xfrm>
            <a:off x="584200" y="3423313"/>
            <a:ext cx="838200" cy="600682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2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38972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Arial" panose="020B0604020202020204" pitchFamily="34" charset="0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أنشودة الأشكال</a:t>
                      </a:r>
                    </a:p>
                    <a:p>
                      <a:pPr marL="228600" indent="-228600" algn="r" rtl="1">
                        <a:buFont typeface="Arial" panose="020B0604020202020204" pitchFamily="34" charset="0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فديو توضيحي للأشكال الهندسية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97440" y="2756247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الأشكال 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20AF3-0409-4087-808B-A42C04363AE7}"/>
              </a:ext>
            </a:extLst>
          </p:cNvPr>
          <p:cNvSpPr txBox="1"/>
          <p:nvPr/>
        </p:nvSpPr>
        <p:spPr>
          <a:xfrm>
            <a:off x="1504739" y="2756246"/>
            <a:ext cx="170518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فيديو توضيحي للأشكال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FA09C276-0350-45F9-B248-315F01AC30DD}"/>
              </a:ext>
            </a:extLst>
          </p:cNvPr>
          <p:cNvSpPr/>
          <p:nvPr/>
        </p:nvSpPr>
        <p:spPr>
          <a:xfrm>
            <a:off x="6108092" y="3674197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697C72-A2A8-4965-B9EA-BF6CBDBC4317}"/>
              </a:ext>
            </a:extLst>
          </p:cNvPr>
          <p:cNvSpPr txBox="1"/>
          <p:nvPr/>
        </p:nvSpPr>
        <p:spPr>
          <a:xfrm>
            <a:off x="6729412" y="3753433"/>
            <a:ext cx="376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none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https://youtu.be/xmWOuyTxb60</a:t>
            </a:r>
            <a:endParaRPr lang="ar-AE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/>
          </a:p>
        </p:txBody>
      </p:sp>
      <p:sp>
        <p:nvSpPr>
          <p:cNvPr id="11" name="Rounded Rectangle 1">
            <a:extLst>
              <a:ext uri="{FF2B5EF4-FFF2-40B4-BE49-F238E27FC236}">
                <a16:creationId xmlns:a16="http://schemas.microsoft.com/office/drawing/2014/main" id="{27F08F77-C6FB-4A53-B667-3996A8510091}"/>
              </a:ext>
            </a:extLst>
          </p:cNvPr>
          <p:cNvSpPr/>
          <p:nvPr/>
        </p:nvSpPr>
        <p:spPr>
          <a:xfrm>
            <a:off x="468458" y="3674197"/>
            <a:ext cx="4420700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B322F6-0776-49B7-BC52-99DBCF51EBC9}"/>
              </a:ext>
            </a:extLst>
          </p:cNvPr>
          <p:cNvSpPr txBox="1"/>
          <p:nvPr/>
        </p:nvSpPr>
        <p:spPr>
          <a:xfrm>
            <a:off x="593699" y="3753432"/>
            <a:ext cx="4170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u="none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4"/>
              </a:rPr>
              <a:t>https://www.youtube.com/watch?v=owsCIXCvIko</a:t>
            </a:r>
            <a:endParaRPr lang="ar-AE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963889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يصنف 4 أشكال هندسية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1. أن يستطيع الطالب رسم  الأشكال الهندسية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أن يشكل الأشكال الهندسية مثل عمل شكل مخروطي 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بالجري على شكل الأشكال ( الجري بشكل مستطيل)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بعمل مجسمات للأشكال الهندسية بأستخدام الصلصال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يتعرف الطالب على الأدوات الموسيقية ذات الأشكال الهندسية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وأوراق العمل لمشاركة الطالب بتنفيذها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الإشارة للأشكال كما هو موضح في الفيديو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التوصيل بين الأشكال المتشابهة.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يشير الطالب للأشكال   جيد: أن يميز الطالب بين الأشكال مع ذكر اسم الشكل بصوت مسموع  مرتفع: ان يتمكن الطالب من رسم الأشكال وتميزها مع ذكر اسم الشكل بصوت عالي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A7768E9A-4C50-4CD8-B19E-D5C228D5DC25}"/>
              </a:ext>
            </a:extLst>
          </p:cNvPr>
          <p:cNvSpPr/>
          <p:nvPr/>
        </p:nvSpPr>
        <p:spPr>
          <a:xfrm>
            <a:off x="5038174" y="4824363"/>
            <a:ext cx="4420700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965F53-5001-406B-A897-88EA8B592452}"/>
              </a:ext>
            </a:extLst>
          </p:cNvPr>
          <p:cNvSpPr txBox="1"/>
          <p:nvPr/>
        </p:nvSpPr>
        <p:spPr>
          <a:xfrm>
            <a:off x="5163415" y="4903598"/>
            <a:ext cx="4170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800" b="1" u="none" baseline="0" dirty="0"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https://www.youtube.com/watch?v=i2qNSLHm2F0</a:t>
            </a:r>
            <a:endParaRPr lang="ar-AE" sz="1800" b="1" u="none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4C69CF-AFC4-401B-97EF-CA799E4E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137B1D4-41F7-4ECC-9E1D-5A6CCE424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0" y="1498600"/>
            <a:ext cx="3053080" cy="46189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B51C5F3-143C-448D-9A93-1F17362822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057" y="1498599"/>
            <a:ext cx="3053067" cy="458022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D877B92-BE66-433A-A526-66B2DC6E8FC9}"/>
              </a:ext>
            </a:extLst>
          </p:cNvPr>
          <p:cNvSpPr txBox="1"/>
          <p:nvPr/>
        </p:nvSpPr>
        <p:spPr>
          <a:xfrm>
            <a:off x="985049" y="1609487"/>
            <a:ext cx="2682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dirty="0"/>
              <a:t>أنا امرر القلم لأكون الشكل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A518354-59F0-4ED0-A99F-85E7BA33F51C}"/>
              </a:ext>
            </a:extLst>
          </p:cNvPr>
          <p:cNvGrpSpPr/>
          <p:nvPr/>
        </p:nvGrpSpPr>
        <p:grpSpPr>
          <a:xfrm>
            <a:off x="7397596" y="1737360"/>
            <a:ext cx="3411220" cy="4618990"/>
            <a:chOff x="3726180" y="1276112"/>
            <a:chExt cx="3411220" cy="461899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6F32330-CD23-4F99-A1BC-AC063C223F29}"/>
                </a:ext>
              </a:extLst>
            </p:cNvPr>
            <p:cNvGrpSpPr/>
            <p:nvPr/>
          </p:nvGrpSpPr>
          <p:grpSpPr>
            <a:xfrm>
              <a:off x="3726180" y="1276112"/>
              <a:ext cx="3411220" cy="4618990"/>
              <a:chOff x="7447280" y="1609487"/>
              <a:chExt cx="3411220" cy="4618990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C0FCAD37-36F7-4361-919D-AF32E8005B85}"/>
                  </a:ext>
                </a:extLst>
              </p:cNvPr>
              <p:cNvGrpSpPr/>
              <p:nvPr/>
            </p:nvGrpSpPr>
            <p:grpSpPr>
              <a:xfrm>
                <a:off x="7447280" y="1609487"/>
                <a:ext cx="3411220" cy="4618990"/>
                <a:chOff x="6847840" y="1609487"/>
                <a:chExt cx="3411220" cy="4618990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2F374C20-8BB9-447B-97BC-3844200FE36C}"/>
                    </a:ext>
                  </a:extLst>
                </p:cNvPr>
                <p:cNvSpPr/>
                <p:nvPr/>
              </p:nvSpPr>
              <p:spPr>
                <a:xfrm>
                  <a:off x="7112000" y="1609487"/>
                  <a:ext cx="3108960" cy="461899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F58CE84-BF26-46F0-AEC0-A806552C7B00}"/>
                    </a:ext>
                  </a:extLst>
                </p:cNvPr>
                <p:cNvSpPr txBox="1"/>
                <p:nvPr/>
              </p:nvSpPr>
              <p:spPr>
                <a:xfrm>
                  <a:off x="6847840" y="1859280"/>
                  <a:ext cx="341122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ar-AE" dirty="0"/>
                    <a:t>أكمل الرسم بوضع الشكل المناسب</a:t>
                  </a:r>
                  <a:endParaRPr lang="en-US" dirty="0"/>
                </a:p>
              </p:txBody>
            </p:sp>
            <p:pic>
              <p:nvPicPr>
                <p:cNvPr id="3" name="Picture 2">
                  <a:extLst>
                    <a:ext uri="{FF2B5EF4-FFF2-40B4-BE49-F238E27FC236}">
                      <a16:creationId xmlns:a16="http://schemas.microsoft.com/office/drawing/2014/main" id="{44DE7918-D6DA-4938-A5CF-E73D1E26F1F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73897" y="4044927"/>
                  <a:ext cx="1785164" cy="2135873"/>
                </a:xfrm>
                <a:prstGeom prst="rect">
                  <a:avLst/>
                </a:prstGeom>
              </p:spPr>
            </p:pic>
            <p:pic>
              <p:nvPicPr>
                <p:cNvPr id="8" name="Picture 7">
                  <a:extLst>
                    <a:ext uri="{FF2B5EF4-FFF2-40B4-BE49-F238E27FC236}">
                      <a16:creationId xmlns:a16="http://schemas.microsoft.com/office/drawing/2014/main" id="{C1759C4A-CCA8-4CDF-9521-54CE1BE461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85505" y="2269977"/>
                  <a:ext cx="2396695" cy="1569835"/>
                </a:xfrm>
                <a:prstGeom prst="rect">
                  <a:avLst/>
                </a:prstGeom>
              </p:spPr>
            </p:pic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3D90DCBF-AA73-403D-BA23-D1AA35661BA8}"/>
                    </a:ext>
                  </a:extLst>
                </p:cNvPr>
                <p:cNvSpPr/>
                <p:nvPr/>
              </p:nvSpPr>
              <p:spPr>
                <a:xfrm>
                  <a:off x="7982610" y="3141765"/>
                  <a:ext cx="486183" cy="58189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22F1A833-6D43-4335-B614-AE0D4C1EDFD4}"/>
                    </a:ext>
                  </a:extLst>
                </p:cNvPr>
                <p:cNvSpPr/>
                <p:nvPr/>
              </p:nvSpPr>
              <p:spPr>
                <a:xfrm>
                  <a:off x="8942298" y="3141986"/>
                  <a:ext cx="486183" cy="6978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E9C2D0B-045F-4C00-A460-835C8919CA1B}"/>
                  </a:ext>
                </a:extLst>
              </p:cNvPr>
              <p:cNvCxnSpPr/>
              <p:nvPr/>
            </p:nvCxnSpPr>
            <p:spPr>
              <a:xfrm>
                <a:off x="7788755" y="4013380"/>
                <a:ext cx="291368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4B2C5356-B203-44E5-B884-4198D63DFEEF}"/>
                </a:ext>
              </a:extLst>
            </p:cNvPr>
            <p:cNvSpPr/>
            <p:nvPr/>
          </p:nvSpPr>
          <p:spPr>
            <a:xfrm rot="10800000">
              <a:off x="4964430" y="4599438"/>
              <a:ext cx="934720" cy="1151220"/>
            </a:xfrm>
            <a:prstGeom prst="triangle">
              <a:avLst>
                <a:gd name="adj" fmla="val 6338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423</Words>
  <Application>Microsoft Office PowerPoint</Application>
  <PresentationFormat>Widescreen</PresentationFormat>
  <Paragraphs>84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1_Office Theme</vt:lpstr>
      <vt:lpstr> يصنف 4 أشكال هندسية</vt:lpstr>
      <vt:lpstr>PowerPoint Presentation</vt:lpstr>
      <vt:lpstr>PowerPoint Presentation</vt:lpstr>
      <vt:lpstr>PowerPoint Presentation</vt:lpstr>
      <vt:lpstr>أوراق 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45</cp:revision>
  <dcterms:created xsi:type="dcterms:W3CDTF">2020-07-26T19:33:45Z</dcterms:created>
  <dcterms:modified xsi:type="dcterms:W3CDTF">2020-08-22T20:10:33Z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