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handoutMasterIdLst>
    <p:handoutMasterId r:id="rId8"/>
  </p:handoutMasterIdLst>
  <p:sldIdLst>
    <p:sldId id="260" r:id="rId2"/>
    <p:sldId id="261" r:id="rId3"/>
    <p:sldId id="263" r:id="rId4"/>
    <p:sldId id="265" r:id="rId5"/>
    <p:sldId id="272" r:id="rId6"/>
    <p:sldId id="27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0" clrIdx="0">
    <p:extLst>
      <p:ext uri="{19B8F6BF-5375-455C-9EA6-DF929625EA0E}">
        <p15:presenceInfo xmlns:p15="http://schemas.microsoft.com/office/powerpoint/2012/main" userId="h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notesViewPr>
    <p:cSldViewPr snapToGrid="0">
      <p:cViewPr varScale="1">
        <p:scale>
          <a:sx n="55" d="100"/>
          <a:sy n="55" d="100"/>
        </p:scale>
        <p:origin x="289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FBB69DE-2B22-4356-823D-D9DCF7ECB0DB}" type="datetimeFigureOut">
              <a:rPr lang="en-US" smtClean="0"/>
              <a:t>8/23/2020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4561E2A-1B84-4321-BF45-6FE16DF8F4AB}" type="slidenum">
              <a:rPr lang="en-US" smtClean="0"/>
              <a:t>‹#›</a:t>
            </a:fld>
            <a:endParaRPr lang="en-US"/>
          </a:p>
        </p:txBody>
      </p:sp>
    </p:spTree>
    <p:extLst>
      <p:ext uri="{BB962C8B-B14F-4D97-AF65-F5344CB8AC3E}">
        <p14:creationId xmlns:p14="http://schemas.microsoft.com/office/powerpoint/2010/main" val="408839406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6D5BED-AA08-410F-A95A-3BA51D38364E}"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E269E-F562-4F43-8CF2-6841138F7228}" type="slidenum">
              <a:rPr lang="en-US" smtClean="0"/>
              <a:t>‹#›</a:t>
            </a:fld>
            <a:endParaRPr lang="en-US"/>
          </a:p>
        </p:txBody>
      </p:sp>
    </p:spTree>
    <p:extLst>
      <p:ext uri="{BB962C8B-B14F-4D97-AF65-F5344CB8AC3E}">
        <p14:creationId xmlns:p14="http://schemas.microsoft.com/office/powerpoint/2010/main" val="2215390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6D5BED-AA08-410F-A95A-3BA51D38364E}"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E269E-F562-4F43-8CF2-6841138F7228}" type="slidenum">
              <a:rPr lang="en-US" smtClean="0"/>
              <a:t>‹#›</a:t>
            </a:fld>
            <a:endParaRPr lang="en-US"/>
          </a:p>
        </p:txBody>
      </p:sp>
    </p:spTree>
    <p:extLst>
      <p:ext uri="{BB962C8B-B14F-4D97-AF65-F5344CB8AC3E}">
        <p14:creationId xmlns:p14="http://schemas.microsoft.com/office/powerpoint/2010/main" val="2941382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6D5BED-AA08-410F-A95A-3BA51D38364E}"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E269E-F562-4F43-8CF2-6841138F7228}" type="slidenum">
              <a:rPr lang="en-US" smtClean="0"/>
              <a:t>‹#›</a:t>
            </a:fld>
            <a:endParaRPr lang="en-US"/>
          </a:p>
        </p:txBody>
      </p:sp>
    </p:spTree>
    <p:extLst>
      <p:ext uri="{BB962C8B-B14F-4D97-AF65-F5344CB8AC3E}">
        <p14:creationId xmlns:p14="http://schemas.microsoft.com/office/powerpoint/2010/main" val="3970511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6D5BED-AA08-410F-A95A-3BA51D38364E}"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E269E-F562-4F43-8CF2-6841138F7228}" type="slidenum">
              <a:rPr lang="en-US" smtClean="0"/>
              <a:t>‹#›</a:t>
            </a:fld>
            <a:endParaRPr lang="en-US"/>
          </a:p>
        </p:txBody>
      </p:sp>
    </p:spTree>
    <p:extLst>
      <p:ext uri="{BB962C8B-B14F-4D97-AF65-F5344CB8AC3E}">
        <p14:creationId xmlns:p14="http://schemas.microsoft.com/office/powerpoint/2010/main" val="3858977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6D5BED-AA08-410F-A95A-3BA51D38364E}"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E269E-F562-4F43-8CF2-6841138F7228}" type="slidenum">
              <a:rPr lang="en-US" smtClean="0"/>
              <a:t>‹#›</a:t>
            </a:fld>
            <a:endParaRPr lang="en-US"/>
          </a:p>
        </p:txBody>
      </p:sp>
    </p:spTree>
    <p:extLst>
      <p:ext uri="{BB962C8B-B14F-4D97-AF65-F5344CB8AC3E}">
        <p14:creationId xmlns:p14="http://schemas.microsoft.com/office/powerpoint/2010/main" val="1147585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6D5BED-AA08-410F-A95A-3BA51D38364E}"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E269E-F562-4F43-8CF2-6841138F7228}" type="slidenum">
              <a:rPr lang="en-US" smtClean="0"/>
              <a:t>‹#›</a:t>
            </a:fld>
            <a:endParaRPr lang="en-US"/>
          </a:p>
        </p:txBody>
      </p:sp>
    </p:spTree>
    <p:extLst>
      <p:ext uri="{BB962C8B-B14F-4D97-AF65-F5344CB8AC3E}">
        <p14:creationId xmlns:p14="http://schemas.microsoft.com/office/powerpoint/2010/main" val="134467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6D5BED-AA08-410F-A95A-3BA51D38364E}" type="datetimeFigureOut">
              <a:rPr lang="en-US" smtClean="0"/>
              <a:t>8/23/2020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EE269E-F562-4F43-8CF2-6841138F7228}" type="slidenum">
              <a:rPr lang="en-US" smtClean="0"/>
              <a:t>‹#›</a:t>
            </a:fld>
            <a:endParaRPr lang="en-US"/>
          </a:p>
        </p:txBody>
      </p:sp>
    </p:spTree>
    <p:extLst>
      <p:ext uri="{BB962C8B-B14F-4D97-AF65-F5344CB8AC3E}">
        <p14:creationId xmlns:p14="http://schemas.microsoft.com/office/powerpoint/2010/main" val="3031561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6D5BED-AA08-410F-A95A-3BA51D38364E}" type="datetimeFigureOut">
              <a:rPr lang="en-US" smtClean="0"/>
              <a:t>8/23/2020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EE269E-F562-4F43-8CF2-6841138F7228}" type="slidenum">
              <a:rPr lang="en-US" smtClean="0"/>
              <a:t>‹#›</a:t>
            </a:fld>
            <a:endParaRPr lang="en-US"/>
          </a:p>
        </p:txBody>
      </p:sp>
    </p:spTree>
    <p:extLst>
      <p:ext uri="{BB962C8B-B14F-4D97-AF65-F5344CB8AC3E}">
        <p14:creationId xmlns:p14="http://schemas.microsoft.com/office/powerpoint/2010/main" val="305904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D5BED-AA08-410F-A95A-3BA51D38364E}" type="datetimeFigureOut">
              <a:rPr lang="en-US" smtClean="0"/>
              <a:t>8/23/2020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EE269E-F562-4F43-8CF2-6841138F7228}" type="slidenum">
              <a:rPr lang="en-US" smtClean="0"/>
              <a:t>‹#›</a:t>
            </a:fld>
            <a:endParaRPr lang="en-US"/>
          </a:p>
        </p:txBody>
      </p:sp>
    </p:spTree>
    <p:extLst>
      <p:ext uri="{BB962C8B-B14F-4D97-AF65-F5344CB8AC3E}">
        <p14:creationId xmlns:p14="http://schemas.microsoft.com/office/powerpoint/2010/main" val="620537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6D5BED-AA08-410F-A95A-3BA51D38364E}"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E269E-F562-4F43-8CF2-6841138F7228}" type="slidenum">
              <a:rPr lang="en-US" smtClean="0"/>
              <a:t>‹#›</a:t>
            </a:fld>
            <a:endParaRPr lang="en-US"/>
          </a:p>
        </p:txBody>
      </p:sp>
    </p:spTree>
    <p:extLst>
      <p:ext uri="{BB962C8B-B14F-4D97-AF65-F5344CB8AC3E}">
        <p14:creationId xmlns:p14="http://schemas.microsoft.com/office/powerpoint/2010/main" val="1289457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6D5BED-AA08-410F-A95A-3BA51D38364E}"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E269E-F562-4F43-8CF2-6841138F7228}" type="slidenum">
              <a:rPr lang="en-US" smtClean="0"/>
              <a:t>‹#›</a:t>
            </a:fld>
            <a:endParaRPr lang="en-US"/>
          </a:p>
        </p:txBody>
      </p:sp>
    </p:spTree>
    <p:extLst>
      <p:ext uri="{BB962C8B-B14F-4D97-AF65-F5344CB8AC3E}">
        <p14:creationId xmlns:p14="http://schemas.microsoft.com/office/powerpoint/2010/main" val="4291159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D5BED-AA08-410F-A95A-3BA51D38364E}" type="datetimeFigureOut">
              <a:rPr lang="en-US" smtClean="0"/>
              <a:t>8/23/2020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E269E-F562-4F43-8CF2-6841138F7228}" type="slidenum">
              <a:rPr lang="en-US" smtClean="0"/>
              <a:t>‹#›</a:t>
            </a:fld>
            <a:endParaRPr lang="en-US"/>
          </a:p>
        </p:txBody>
      </p:sp>
    </p:spTree>
    <p:extLst>
      <p:ext uri="{BB962C8B-B14F-4D97-AF65-F5344CB8AC3E}">
        <p14:creationId xmlns:p14="http://schemas.microsoft.com/office/powerpoint/2010/main" val="386772354"/>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fif"/><Relationship Id="rId1" Type="http://schemas.openxmlformats.org/officeDocument/2006/relationships/slideLayout" Target="../slideLayouts/slideLayout7.xml"/><Relationship Id="rId4" Type="http://schemas.openxmlformats.org/officeDocument/2006/relationships/image" Target="../media/image3.jfif"/></Relationships>
</file>

<file path=ppt/slides/_rels/slide2.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image" Target="../media/image4.jfif"/><Relationship Id="rId1" Type="http://schemas.openxmlformats.org/officeDocument/2006/relationships/slideLayout" Target="../slideLayouts/slideLayout7.xml"/><Relationship Id="rId4" Type="http://schemas.openxmlformats.org/officeDocument/2006/relationships/image" Target="../media/image6.jfif"/></Relationships>
</file>

<file path=ppt/slides/_rels/slide3.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9.png"/><Relationship Id="rId5" Type="http://schemas.microsoft.com/office/2007/relationships/hdphoto" Target="../media/hdphoto2.wdp"/><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fif"/><Relationship Id="rId1" Type="http://schemas.openxmlformats.org/officeDocument/2006/relationships/slideLayout" Target="../slideLayouts/slideLayout7.xml"/><Relationship Id="rId4" Type="http://schemas.microsoft.com/office/2007/relationships/hdphoto" Target="../media/hdphoto5.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76739054"/>
              </p:ext>
            </p:extLst>
          </p:nvPr>
        </p:nvGraphicFramePr>
        <p:xfrm>
          <a:off x="349045" y="422787"/>
          <a:ext cx="11493910" cy="6121209"/>
        </p:xfrm>
        <a:graphic>
          <a:graphicData uri="http://schemas.openxmlformats.org/drawingml/2006/table">
            <a:tbl>
              <a:tblPr firstRow="1" bandRow="1">
                <a:tableStyleId>{5940675A-B579-460E-94D1-54222C63F5DA}</a:tableStyleId>
              </a:tblPr>
              <a:tblGrid>
                <a:gridCol w="4810757">
                  <a:extLst>
                    <a:ext uri="{9D8B030D-6E8A-4147-A177-3AD203B41FA5}">
                      <a16:colId xmlns:a16="http://schemas.microsoft.com/office/drawing/2014/main" val="20000"/>
                    </a:ext>
                  </a:extLst>
                </a:gridCol>
                <a:gridCol w="2892016">
                  <a:extLst>
                    <a:ext uri="{9D8B030D-6E8A-4147-A177-3AD203B41FA5}">
                      <a16:colId xmlns:a16="http://schemas.microsoft.com/office/drawing/2014/main" val="20001"/>
                    </a:ext>
                  </a:extLst>
                </a:gridCol>
                <a:gridCol w="2410014">
                  <a:extLst>
                    <a:ext uri="{9D8B030D-6E8A-4147-A177-3AD203B41FA5}">
                      <a16:colId xmlns:a16="http://schemas.microsoft.com/office/drawing/2014/main" val="20002"/>
                    </a:ext>
                  </a:extLst>
                </a:gridCol>
                <a:gridCol w="1381123">
                  <a:extLst>
                    <a:ext uri="{9D8B030D-6E8A-4147-A177-3AD203B41FA5}">
                      <a16:colId xmlns:a16="http://schemas.microsoft.com/office/drawing/2014/main" val="20003"/>
                    </a:ext>
                  </a:extLst>
                </a:gridCol>
              </a:tblGrid>
              <a:tr h="399971">
                <a:tc>
                  <a:txBody>
                    <a:bodyPr/>
                    <a:lstStyle/>
                    <a:p>
                      <a:pPr algn="r" rtl="1"/>
                      <a:r>
                        <a:rPr lang="ar-DZ" sz="1600" b="1" dirty="0">
                          <a:latin typeface="Sakkal Majalla" panose="02000000000000000000" pitchFamily="2" charset="-78"/>
                          <a:cs typeface="Sakkal Majalla" panose="02000000000000000000" pitchFamily="2" charset="-78"/>
                        </a:rPr>
                        <a:t>المراجعة:</a:t>
                      </a:r>
                      <a:r>
                        <a:rPr lang="ar-AE" sz="1600" b="1" dirty="0">
                          <a:latin typeface="Sakkal Majalla" panose="02000000000000000000" pitchFamily="2" charset="-78"/>
                          <a:cs typeface="Sakkal Majalla" panose="02000000000000000000" pitchFamily="2" charset="-78"/>
                        </a:rPr>
                        <a:t>أ.عشبه الغفلي / أ. جمعه شعيب</a:t>
                      </a:r>
                      <a:endParaRPr lang="en-US" sz="1600" b="1" dirty="0">
                        <a:latin typeface="Sakkal Majalla" panose="02000000000000000000" pitchFamily="2" charset="-78"/>
                        <a:cs typeface="Sakkal Majalla" panose="02000000000000000000" pitchFamily="2" charset="-78"/>
                      </a:endParaRPr>
                    </a:p>
                  </a:txBody>
                  <a:tcPr/>
                </a:tc>
                <a:tc>
                  <a:txBody>
                    <a:bodyPr/>
                    <a:lstStyle/>
                    <a:p>
                      <a:pPr algn="r" rtl="1"/>
                      <a:r>
                        <a:rPr lang="ar-DZ" sz="1600" b="1" dirty="0">
                          <a:latin typeface="Sakkal Majalla" panose="02000000000000000000" pitchFamily="2" charset="-78"/>
                          <a:cs typeface="Sakkal Majalla" panose="02000000000000000000" pitchFamily="2" charset="-78"/>
                        </a:rPr>
                        <a:t>إعداد:</a:t>
                      </a:r>
                      <a:r>
                        <a:rPr lang="ar-DZ" sz="1600" b="1" baseline="0" dirty="0">
                          <a:latin typeface="Sakkal Majalla" panose="02000000000000000000" pitchFamily="2" charset="-78"/>
                          <a:cs typeface="Sakkal Majalla" panose="02000000000000000000" pitchFamily="2" charset="-78"/>
                        </a:rPr>
                        <a:t> </a:t>
                      </a:r>
                      <a:r>
                        <a:rPr lang="ar-AE" sz="1600" b="1" baseline="0" dirty="0">
                          <a:latin typeface="Sakkal Majalla" panose="02000000000000000000" pitchFamily="2" charset="-78"/>
                          <a:cs typeface="Sakkal Majalla" panose="02000000000000000000" pitchFamily="2" charset="-78"/>
                        </a:rPr>
                        <a:t>أ. </a:t>
                      </a:r>
                      <a:r>
                        <a:rPr lang="ar-DZ" sz="1600" b="1" baseline="0" dirty="0">
                          <a:latin typeface="Sakkal Majalla" panose="02000000000000000000" pitchFamily="2" charset="-78"/>
                          <a:cs typeface="Sakkal Majalla" panose="02000000000000000000" pitchFamily="2" charset="-78"/>
                        </a:rPr>
                        <a:t>يمنه الراشدي</a:t>
                      </a:r>
                      <a:endParaRPr lang="en-US" sz="1600" b="1" dirty="0">
                        <a:latin typeface="Sakkal Majalla" panose="02000000000000000000" pitchFamily="2" charset="-78"/>
                        <a:cs typeface="Sakkal Majalla" panose="02000000000000000000" pitchFamily="2" charset="-78"/>
                      </a:endParaRPr>
                    </a:p>
                  </a:txBody>
                  <a:tcPr/>
                </a:tc>
                <a:tc>
                  <a:txBody>
                    <a:bodyPr/>
                    <a:lstStyle/>
                    <a:p>
                      <a:pPr algn="r" rtl="1"/>
                      <a:r>
                        <a:rPr lang="ar-DZ" sz="1600" b="1" dirty="0">
                          <a:latin typeface="Sakkal Majalla" panose="02000000000000000000" pitchFamily="2" charset="-78"/>
                          <a:cs typeface="Sakkal Majalla" panose="02000000000000000000" pitchFamily="2" charset="-78"/>
                        </a:rPr>
                        <a:t>يخلع السروال </a:t>
                      </a:r>
                      <a:r>
                        <a:rPr lang="ar-DZ" sz="1600" b="1" dirty="0" smtClean="0">
                          <a:latin typeface="Sakkal Majalla" panose="02000000000000000000" pitchFamily="2" charset="-78"/>
                          <a:cs typeface="Sakkal Majalla" panose="02000000000000000000" pitchFamily="2" charset="-78"/>
                        </a:rPr>
                        <a:t>المفكوك</a:t>
                      </a:r>
                      <a:endParaRPr lang="en-US" sz="1600" b="1" dirty="0" smtClean="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600" b="1" i="0" u="none" strike="noStrike" dirty="0" smtClean="0">
                          <a:solidFill>
                            <a:srgbClr val="FF0000"/>
                          </a:solidFill>
                          <a:effectLst/>
                          <a:latin typeface="Sakkal Majalla" panose="02000000000000000000" pitchFamily="2" charset="-78"/>
                          <a:cs typeface="Sakkal Majalla" panose="02000000000000000000" pitchFamily="2" charset="-78"/>
                        </a:rPr>
                        <a:t>رقم الهدف :(</a:t>
                      </a:r>
                      <a:r>
                        <a:rPr lang="en-US" sz="1600" b="1" i="0" u="none" strike="noStrike" smtClean="0">
                          <a:solidFill>
                            <a:srgbClr val="FF0000"/>
                          </a:solidFill>
                          <a:effectLst/>
                          <a:latin typeface="Sakkal Majalla" panose="02000000000000000000" pitchFamily="2" charset="-78"/>
                          <a:cs typeface="Sakkal Majalla" panose="02000000000000000000" pitchFamily="2" charset="-78"/>
                        </a:rPr>
                        <a:t>348</a:t>
                      </a:r>
                      <a:r>
                        <a:rPr lang="ar-AE" sz="1600" b="1" i="0" u="none" strike="noStrike" baseline="0" smtClean="0">
                          <a:solidFill>
                            <a:srgbClr val="FF0000"/>
                          </a:solidFill>
                          <a:effectLst/>
                          <a:latin typeface="Sakkal Majalla" panose="02000000000000000000" pitchFamily="2" charset="-78"/>
                          <a:cs typeface="Sakkal Majalla" panose="02000000000000000000" pitchFamily="2" charset="-78"/>
                        </a:rPr>
                        <a:t>)</a:t>
                      </a:r>
                      <a:r>
                        <a:rPr lang="ar-AE" sz="1600" b="1" i="0" u="none" strike="noStrike" smtClean="0">
                          <a:solidFill>
                            <a:srgbClr val="FF0000"/>
                          </a:solidFill>
                          <a:effectLst/>
                          <a:latin typeface="Sakkal Majalla" panose="02000000000000000000" pitchFamily="2" charset="-78"/>
                          <a:cs typeface="Sakkal Majalla" panose="02000000000000000000" pitchFamily="2" charset="-78"/>
                        </a:rPr>
                        <a:t>  </a:t>
                      </a:r>
                    </a:p>
                    <a:p>
                      <a:pPr algn="r" rtl="1"/>
                      <a:endParaRPr lang="en-US" sz="1600" b="1" dirty="0">
                        <a:latin typeface="Sakkal Majalla" panose="02000000000000000000" pitchFamily="2" charset="-78"/>
                        <a:cs typeface="Sakkal Majalla" panose="02000000000000000000" pitchFamily="2" charset="-78"/>
                      </a:endParaRPr>
                    </a:p>
                  </a:txBody>
                  <a:tcPr/>
                </a:tc>
                <a:tc>
                  <a:txBody>
                    <a:bodyPr/>
                    <a:lstStyle/>
                    <a:p>
                      <a:pPr algn="r" rtl="1"/>
                      <a:r>
                        <a:rPr lang="ar-DZ" sz="1600" b="1" dirty="0">
                          <a:latin typeface="Sakkal Majalla" panose="02000000000000000000" pitchFamily="2" charset="-78"/>
                          <a:cs typeface="Sakkal Majalla" panose="02000000000000000000" pitchFamily="2" charset="-78"/>
                        </a:rPr>
                        <a:t>الهدف </a:t>
                      </a:r>
                      <a:endParaRPr lang="en-US" sz="1600" b="1" dirty="0">
                        <a:latin typeface="Sakkal Majalla" panose="02000000000000000000" pitchFamily="2" charset="-78"/>
                        <a:cs typeface="Sakkal Majalla" panose="02000000000000000000" pitchFamily="2" charset="-78"/>
                      </a:endParaRPr>
                    </a:p>
                  </a:txBody>
                  <a:tcPr/>
                </a:tc>
                <a:extLst>
                  <a:ext uri="{0D108BD9-81ED-4DB2-BD59-A6C34878D82A}">
                    <a16:rowId xmlns:a16="http://schemas.microsoft.com/office/drawing/2014/main" val="10000"/>
                  </a:ext>
                </a:extLst>
              </a:tr>
              <a:tr h="399971">
                <a:tc>
                  <a:txBody>
                    <a:bodyPr/>
                    <a:lstStyle/>
                    <a:p>
                      <a:pPr algn="r" rtl="1"/>
                      <a:r>
                        <a:rPr lang="ar-DZ" sz="1600" b="1" dirty="0">
                          <a:latin typeface="Sakkal Majalla" panose="02000000000000000000" pitchFamily="2" charset="-78"/>
                          <a:cs typeface="Sakkal Majalla" panose="02000000000000000000" pitchFamily="2" charset="-78"/>
                        </a:rPr>
                        <a:t>الفئة العمرية:</a:t>
                      </a:r>
                      <a:r>
                        <a:rPr lang="ar-AE" sz="1600" b="1" dirty="0">
                          <a:latin typeface="Sakkal Majalla" panose="02000000000000000000" pitchFamily="2" charset="-78"/>
                          <a:cs typeface="Sakkal Majalla" panose="02000000000000000000" pitchFamily="2" charset="-78"/>
                        </a:rPr>
                        <a:t> من 4 الى 5 سنوات</a:t>
                      </a:r>
                      <a:endParaRPr lang="en-US" sz="1600" b="1" dirty="0">
                        <a:latin typeface="Sakkal Majalla" panose="02000000000000000000" pitchFamily="2" charset="-78"/>
                        <a:cs typeface="Sakkal Majalla" panose="02000000000000000000" pitchFamily="2" charset="-78"/>
                      </a:endParaRPr>
                    </a:p>
                  </a:txBody>
                  <a:tcPr/>
                </a:tc>
                <a:tc>
                  <a:txBody>
                    <a:bodyPr/>
                    <a:lstStyle/>
                    <a:p>
                      <a:pPr algn="r" rtl="1"/>
                      <a:r>
                        <a:rPr lang="ar-DZ" sz="1600" b="1" dirty="0">
                          <a:latin typeface="Sakkal Majalla" panose="02000000000000000000" pitchFamily="2" charset="-78"/>
                          <a:cs typeface="Sakkal Majalla" panose="02000000000000000000" pitchFamily="2" charset="-78"/>
                        </a:rPr>
                        <a:t>مستوى الشدة</a:t>
                      </a:r>
                      <a:r>
                        <a:rPr lang="ar-AE" sz="1600" b="1">
                          <a:latin typeface="Sakkal Majalla" panose="02000000000000000000" pitchFamily="2" charset="-78"/>
                          <a:cs typeface="Sakkal Majalla" panose="02000000000000000000" pitchFamily="2" charset="-78"/>
                        </a:rPr>
                        <a:t>:</a:t>
                      </a:r>
                      <a:r>
                        <a:rPr lang="ar-DZ" sz="1600" b="1">
                          <a:latin typeface="Sakkal Majalla" panose="02000000000000000000" pitchFamily="2" charset="-78"/>
                          <a:cs typeface="Sakkal Majalla" panose="02000000000000000000" pitchFamily="2" charset="-78"/>
                        </a:rPr>
                        <a:t> </a:t>
                      </a:r>
                      <a:r>
                        <a:rPr lang="ar-DZ" sz="1600" b="1" dirty="0">
                          <a:latin typeface="Sakkal Majalla" panose="02000000000000000000" pitchFamily="2" charset="-78"/>
                          <a:cs typeface="Sakkal Majalla" panose="02000000000000000000" pitchFamily="2" charset="-78"/>
                        </a:rPr>
                        <a:t>متوسطه </a:t>
                      </a:r>
                      <a:endParaRPr lang="en-US" sz="1600" b="1" dirty="0">
                        <a:latin typeface="Sakkal Majalla" panose="02000000000000000000" pitchFamily="2" charset="-78"/>
                        <a:cs typeface="Sakkal Majalla" panose="02000000000000000000" pitchFamily="2" charset="-78"/>
                      </a:endParaRPr>
                    </a:p>
                  </a:txBody>
                  <a:tcPr/>
                </a:tc>
                <a:tc>
                  <a:txBody>
                    <a:bodyPr/>
                    <a:lstStyle/>
                    <a:p>
                      <a:pPr algn="r" rtl="1"/>
                      <a:r>
                        <a:rPr lang="ar-DZ" sz="1600" b="1" dirty="0">
                          <a:latin typeface="Sakkal Majalla" panose="02000000000000000000" pitchFamily="2" charset="-78"/>
                          <a:cs typeface="Sakkal Majalla" panose="02000000000000000000" pitchFamily="2" charset="-78"/>
                        </a:rPr>
                        <a:t>فئة</a:t>
                      </a:r>
                      <a:r>
                        <a:rPr lang="ar-AE" sz="1600" b="1" dirty="0">
                          <a:latin typeface="Sakkal Majalla" panose="02000000000000000000" pitchFamily="2" charset="-78"/>
                          <a:cs typeface="Sakkal Majalla" panose="02000000000000000000" pitchFamily="2" charset="-78"/>
                        </a:rPr>
                        <a:t> الاعاقة:</a:t>
                      </a:r>
                      <a:r>
                        <a:rPr lang="ar-DZ" sz="1600" b="1" dirty="0">
                          <a:latin typeface="Sakkal Majalla" panose="02000000000000000000" pitchFamily="2" charset="-78"/>
                          <a:cs typeface="Sakkal Majalla" panose="02000000000000000000" pitchFamily="2" charset="-78"/>
                        </a:rPr>
                        <a:t> إعاقة </a:t>
                      </a:r>
                      <a:r>
                        <a:rPr lang="ar-AE" sz="1600" b="1" dirty="0">
                          <a:latin typeface="Sakkal Majalla" panose="02000000000000000000" pitchFamily="2" charset="-78"/>
                          <a:cs typeface="Sakkal Majalla" panose="02000000000000000000" pitchFamily="2" charset="-78"/>
                        </a:rPr>
                        <a:t>ذ</a:t>
                      </a:r>
                      <a:r>
                        <a:rPr lang="ar-DZ" sz="1600" b="1" dirty="0">
                          <a:latin typeface="Sakkal Majalla" panose="02000000000000000000" pitchFamily="2" charset="-78"/>
                          <a:cs typeface="Sakkal Majalla" panose="02000000000000000000" pitchFamily="2" charset="-78"/>
                        </a:rPr>
                        <a:t>هنية</a:t>
                      </a:r>
                      <a:endParaRPr lang="en-US" sz="1600" b="1" dirty="0">
                        <a:latin typeface="Sakkal Majalla" panose="02000000000000000000" pitchFamily="2" charset="-78"/>
                        <a:cs typeface="Sakkal Majalla" panose="02000000000000000000" pitchFamily="2" charset="-78"/>
                      </a:endParaRPr>
                    </a:p>
                  </a:txBody>
                  <a:tcPr/>
                </a:tc>
                <a:tc>
                  <a:txBody>
                    <a:bodyPr/>
                    <a:lstStyle/>
                    <a:p>
                      <a:pPr algn="r" rtl="1"/>
                      <a:r>
                        <a:rPr lang="ar-DZ" sz="1600" b="1" dirty="0">
                          <a:latin typeface="Sakkal Majalla" panose="02000000000000000000" pitchFamily="2" charset="-78"/>
                          <a:cs typeface="Sakkal Majalla" panose="02000000000000000000" pitchFamily="2" charset="-78"/>
                        </a:rPr>
                        <a:t>بيانات الهدف</a:t>
                      </a:r>
                      <a:endParaRPr lang="en-US" sz="1600" b="1" dirty="0">
                        <a:latin typeface="Sakkal Majalla" panose="02000000000000000000" pitchFamily="2" charset="-78"/>
                        <a:cs typeface="Sakkal Majalla" panose="02000000000000000000" pitchFamily="2" charset="-78"/>
                      </a:endParaRPr>
                    </a:p>
                  </a:txBody>
                  <a:tcPr/>
                </a:tc>
                <a:extLst>
                  <a:ext uri="{0D108BD9-81ED-4DB2-BD59-A6C34878D82A}">
                    <a16:rowId xmlns:a16="http://schemas.microsoft.com/office/drawing/2014/main" val="10001"/>
                  </a:ext>
                </a:extLst>
              </a:tr>
              <a:tr h="4898278">
                <a:tc gridSpan="3">
                  <a:txBody>
                    <a:bodyPr/>
                    <a:lstStyle/>
                    <a:p>
                      <a:pPr algn="r" rtl="1"/>
                      <a:r>
                        <a:rPr lang="ar-DZ" sz="1600" b="1" dirty="0">
                          <a:latin typeface="Sakkal Majalla" panose="02000000000000000000" pitchFamily="2" charset="-78"/>
                          <a:cs typeface="Sakkal Majalla" panose="02000000000000000000" pitchFamily="2" charset="-78"/>
                        </a:rPr>
                        <a:t>درس: قصة السروال الفضفاض</a:t>
                      </a:r>
                    </a:p>
                    <a:p>
                      <a:pPr algn="r" rtl="1"/>
                      <a:endParaRPr lang="ar-DZ" sz="1400" b="1" dirty="0">
                        <a:latin typeface="Sakkal Majalla" panose="02000000000000000000" pitchFamily="2" charset="-78"/>
                        <a:cs typeface="Sakkal Majalla" panose="02000000000000000000" pitchFamily="2" charset="-78"/>
                      </a:endParaRPr>
                    </a:p>
                    <a:p>
                      <a:pPr algn="r" rtl="1"/>
                      <a:r>
                        <a:rPr lang="ar-DZ" sz="1400" b="1" dirty="0">
                          <a:latin typeface="Sakkal Majalla" panose="02000000000000000000" pitchFamily="2" charset="-78"/>
                          <a:cs typeface="Sakkal Majalla" panose="02000000000000000000" pitchFamily="2" charset="-78"/>
                        </a:rPr>
                        <a:t>في إحدى ليالي الصيف الجميل قرر </a:t>
                      </a:r>
                      <a:r>
                        <a:rPr lang="ar-AE" sz="1400" b="1" dirty="0">
                          <a:latin typeface="Sakkal Majalla" panose="02000000000000000000" pitchFamily="2" charset="-78"/>
                          <a:cs typeface="Sakkal Majalla" panose="02000000000000000000" pitchFamily="2" charset="-78"/>
                        </a:rPr>
                        <a:t>حمد</a:t>
                      </a:r>
                      <a:r>
                        <a:rPr lang="ar-DZ" sz="1400" b="1" dirty="0">
                          <a:latin typeface="Sakkal Majalla" panose="02000000000000000000" pitchFamily="2" charset="-78"/>
                          <a:cs typeface="Sakkal Majalla" panose="02000000000000000000" pitchFamily="2" charset="-78"/>
                        </a:rPr>
                        <a:t> ال</a:t>
                      </a:r>
                      <a:r>
                        <a:rPr lang="ar-AE" sz="1400" b="1" dirty="0">
                          <a:latin typeface="Sakkal Majalla" panose="02000000000000000000" pitchFamily="2" charset="-78"/>
                          <a:cs typeface="Sakkal Majalla" panose="02000000000000000000" pitchFamily="2" charset="-78"/>
                        </a:rPr>
                        <a:t>ذ</a:t>
                      </a:r>
                      <a:r>
                        <a:rPr lang="ar-DZ" sz="1400" b="1" dirty="0">
                          <a:latin typeface="Sakkal Majalla" panose="02000000000000000000" pitchFamily="2" charset="-78"/>
                          <a:cs typeface="Sakkal Majalla" panose="02000000000000000000" pitchFamily="2" charset="-78"/>
                        </a:rPr>
                        <a:t>هاب إلى السوق بغرض شراء سروال جديد ، أخ</a:t>
                      </a:r>
                      <a:r>
                        <a:rPr lang="ar-AE" sz="1400" b="1" dirty="0">
                          <a:latin typeface="Sakkal Majalla" panose="02000000000000000000" pitchFamily="2" charset="-78"/>
                          <a:cs typeface="Sakkal Majalla" panose="02000000000000000000" pitchFamily="2" charset="-78"/>
                        </a:rPr>
                        <a:t>ذ</a:t>
                      </a:r>
                      <a:r>
                        <a:rPr lang="ar-DZ" sz="1400" b="1" dirty="0">
                          <a:latin typeface="Sakkal Majalla" panose="02000000000000000000" pitchFamily="2" charset="-78"/>
                          <a:cs typeface="Sakkal Majalla" panose="02000000000000000000" pitchFamily="2" charset="-78"/>
                        </a:rPr>
                        <a:t> يدخل ويخرج</a:t>
                      </a:r>
                      <a:r>
                        <a:rPr lang="ar-DZ" sz="1400" b="1" baseline="0" dirty="0">
                          <a:latin typeface="Sakkal Majalla" panose="02000000000000000000" pitchFamily="2" charset="-78"/>
                          <a:cs typeface="Sakkal Majalla" panose="02000000000000000000" pitchFamily="2" charset="-78"/>
                        </a:rPr>
                        <a:t> في المحلات المتعدده ولم يعجبه ايًا من السراويل المعروضة في تلك المحلات الكثيرة ، بدأ أحمد يشعر باليأس في الحصول على مبتغاه.</a:t>
                      </a:r>
                    </a:p>
                    <a:p>
                      <a:pPr algn="r" rtl="1"/>
                      <a:r>
                        <a:rPr lang="ar-DZ" sz="1400" b="1" baseline="0" dirty="0">
                          <a:latin typeface="Sakkal Majalla" panose="02000000000000000000" pitchFamily="2" charset="-78"/>
                          <a:cs typeface="Sakkal Majalla" panose="02000000000000000000" pitchFamily="2" charset="-78"/>
                        </a:rPr>
                        <a:t>استوقفه على واجهة إحدى المحلات سروال فضفاض بلون جميل، ولكن حمد كان مجهدًا فقررالانصراف، وفجأة سمع صوتًا ينادي عليه :التفت إليه فإ</a:t>
                      </a:r>
                      <a:r>
                        <a:rPr lang="ar-AE" sz="1400" b="1" baseline="0" dirty="0">
                          <a:latin typeface="Sakkal Majalla" panose="02000000000000000000" pitchFamily="2" charset="-78"/>
                          <a:cs typeface="Sakkal Majalla" panose="02000000000000000000" pitchFamily="2" charset="-78"/>
                        </a:rPr>
                        <a:t>ذ</a:t>
                      </a:r>
                      <a:r>
                        <a:rPr lang="ar-DZ" sz="1400" b="1" baseline="0" dirty="0">
                          <a:latin typeface="Sakkal Majalla" panose="02000000000000000000" pitchFamily="2" charset="-78"/>
                          <a:cs typeface="Sakkal Majalla" panose="02000000000000000000" pitchFamily="2" charset="-78"/>
                        </a:rPr>
                        <a:t>ا هو السروال يناديه، ياسيدي،</a:t>
                      </a:r>
                      <a:r>
                        <a:rPr lang="ar-AE" sz="1400" b="1" baseline="0" dirty="0">
                          <a:latin typeface="Sakkal Majalla" panose="02000000000000000000" pitchFamily="2" charset="-78"/>
                          <a:cs typeface="Sakkal Majalla" panose="02000000000000000000" pitchFamily="2" charset="-78"/>
                        </a:rPr>
                        <a:t> </a:t>
                      </a:r>
                      <a:r>
                        <a:rPr lang="ar-DZ" sz="1400" b="1" baseline="0" dirty="0">
                          <a:latin typeface="Sakkal Majalla" panose="02000000000000000000" pitchFamily="2" charset="-78"/>
                          <a:cs typeface="Sakkal Majalla" panose="02000000000000000000" pitchFamily="2" charset="-78"/>
                        </a:rPr>
                        <a:t>ياسيدي، تمهل رجاءً فأجابه حمد ما</a:t>
                      </a:r>
                      <a:r>
                        <a:rPr lang="ar-AE" sz="1400" b="1" baseline="0" dirty="0">
                          <a:latin typeface="Sakkal Majalla" panose="02000000000000000000" pitchFamily="2" charset="-78"/>
                          <a:cs typeface="Sakkal Majalla" panose="02000000000000000000" pitchFamily="2" charset="-78"/>
                        </a:rPr>
                        <a:t>ذ</a:t>
                      </a:r>
                      <a:r>
                        <a:rPr lang="ar-DZ" sz="1400" b="1" baseline="0" dirty="0">
                          <a:latin typeface="Sakkal Majalla" panose="02000000000000000000" pitchFamily="2" charset="-78"/>
                          <a:cs typeface="Sakkal Majalla" panose="02000000000000000000" pitchFamily="2" charset="-78"/>
                        </a:rPr>
                        <a:t>ا تريد أيها السروال ؟ أنني سروال جميل كما ترى وأيضًا بسعر رخيص ولدي سحاب كبير وسهل الاستعمال ولم يبقى من صنفي سواي، فكر حمد قليلاً ثم قال: حسناً لقد قررت شرائك أيها السروال، ففرح السروال كثيراً، لأنه تعب من الوقوف طويلاً على واجهة العرض، وايضاً لم يبقى أحد من أصدقائه برفقته، وفرح حمد هو إيضاً لأنه وجد ضالته.</a:t>
                      </a:r>
                    </a:p>
                    <a:p>
                      <a:pPr algn="r" rtl="1"/>
                      <a:endParaRPr lang="ar-DZ" sz="1400" b="1" dirty="0">
                        <a:latin typeface="Sakkal Majalla" panose="02000000000000000000" pitchFamily="2" charset="-78"/>
                        <a:cs typeface="Sakkal Majalla" panose="02000000000000000000" pitchFamily="2" charset="-78"/>
                      </a:endParaRPr>
                    </a:p>
                    <a:p>
                      <a:pPr algn="r" rtl="1"/>
                      <a:endParaRPr lang="ar-DZ" sz="1600" b="1" dirty="0">
                        <a:latin typeface="Sakkal Majalla" panose="02000000000000000000" pitchFamily="2" charset="-78"/>
                        <a:cs typeface="Sakkal Majalla" panose="02000000000000000000" pitchFamily="2" charset="-78"/>
                      </a:endParaRPr>
                    </a:p>
                    <a:p>
                      <a:pPr algn="r" rtl="1"/>
                      <a:endParaRPr lang="ar-DZ" sz="1600" b="1" dirty="0">
                        <a:latin typeface="Sakkal Majalla" panose="02000000000000000000" pitchFamily="2" charset="-78"/>
                        <a:cs typeface="Sakkal Majalla" panose="02000000000000000000" pitchFamily="2" charset="-78"/>
                      </a:endParaRPr>
                    </a:p>
                    <a:p>
                      <a:pPr algn="r" rtl="1"/>
                      <a:endParaRPr lang="ar-DZ" sz="1600" b="1" dirty="0">
                        <a:latin typeface="Sakkal Majalla" panose="02000000000000000000" pitchFamily="2" charset="-78"/>
                        <a:cs typeface="Sakkal Majalla" panose="02000000000000000000" pitchFamily="2" charset="-78"/>
                      </a:endParaRPr>
                    </a:p>
                    <a:p>
                      <a:pPr algn="r" rtl="1"/>
                      <a:endParaRPr lang="en-US" sz="1600" b="1" dirty="0">
                        <a:latin typeface="Sakkal Majalla" panose="02000000000000000000" pitchFamily="2" charset="-78"/>
                        <a:cs typeface="Sakkal Majalla" panose="02000000000000000000" pitchFamily="2" charset="-78"/>
                      </a:endParaRPr>
                    </a:p>
                  </a:txBody>
                  <a:tcPr/>
                </a:tc>
                <a:tc hMerge="1">
                  <a:txBody>
                    <a:bodyPr/>
                    <a:lstStyle/>
                    <a:p>
                      <a:endParaRPr lang="en-US" dirty="0"/>
                    </a:p>
                  </a:txBody>
                  <a:tcPr/>
                </a:tc>
                <a:tc hMerge="1">
                  <a:txBody>
                    <a:bodyPr/>
                    <a:lstStyle/>
                    <a:p>
                      <a:endParaRPr lang="en-US" dirty="0"/>
                    </a:p>
                  </a:txBody>
                  <a:tcPr/>
                </a:tc>
                <a:tc>
                  <a:txBody>
                    <a:bodyPr/>
                    <a:lstStyle/>
                    <a:p>
                      <a:pPr algn="r" rtl="1"/>
                      <a:endParaRPr lang="ar-DZ" sz="1600" b="1" dirty="0">
                        <a:latin typeface="Sakkal Majalla" panose="02000000000000000000" pitchFamily="2" charset="-78"/>
                        <a:cs typeface="Sakkal Majalla" panose="02000000000000000000" pitchFamily="2" charset="-78"/>
                      </a:endParaRPr>
                    </a:p>
                    <a:p>
                      <a:pPr algn="r" rtl="1"/>
                      <a:endParaRPr lang="ar-DZ" sz="1600" b="1" dirty="0">
                        <a:latin typeface="Sakkal Majalla" panose="02000000000000000000" pitchFamily="2" charset="-78"/>
                        <a:cs typeface="Sakkal Majalla" panose="02000000000000000000" pitchFamily="2" charset="-78"/>
                      </a:endParaRPr>
                    </a:p>
                    <a:p>
                      <a:pPr algn="r" rtl="1"/>
                      <a:endParaRPr lang="ar-DZ" sz="1600" b="1" dirty="0">
                        <a:latin typeface="Sakkal Majalla" panose="02000000000000000000" pitchFamily="2" charset="-78"/>
                        <a:cs typeface="Sakkal Majalla" panose="02000000000000000000" pitchFamily="2" charset="-78"/>
                      </a:endParaRPr>
                    </a:p>
                    <a:p>
                      <a:pPr algn="r" rtl="1"/>
                      <a:endParaRPr lang="ar-DZ" sz="1600" b="1" dirty="0">
                        <a:latin typeface="Sakkal Majalla" panose="02000000000000000000" pitchFamily="2" charset="-78"/>
                        <a:cs typeface="Sakkal Majalla" panose="02000000000000000000" pitchFamily="2" charset="-78"/>
                      </a:endParaRPr>
                    </a:p>
                    <a:p>
                      <a:pPr algn="r" rtl="1"/>
                      <a:endParaRPr lang="ar-DZ" sz="1600" b="1" dirty="0">
                        <a:latin typeface="Sakkal Majalla" panose="02000000000000000000" pitchFamily="2" charset="-78"/>
                        <a:cs typeface="Sakkal Majalla" panose="02000000000000000000" pitchFamily="2" charset="-78"/>
                      </a:endParaRPr>
                    </a:p>
                    <a:p>
                      <a:pPr algn="ctr" rtl="1"/>
                      <a:r>
                        <a:rPr lang="ar-DZ" sz="1600" b="1" dirty="0">
                          <a:latin typeface="Sakkal Majalla" panose="02000000000000000000" pitchFamily="2" charset="-78"/>
                          <a:cs typeface="Sakkal Majalla" panose="02000000000000000000" pitchFamily="2" charset="-78"/>
                        </a:rPr>
                        <a:t>كتاب الطالب</a:t>
                      </a:r>
                      <a:endParaRPr lang="en-US" sz="1600" b="1" dirty="0">
                        <a:latin typeface="Sakkal Majalla" panose="02000000000000000000" pitchFamily="2" charset="-78"/>
                        <a:cs typeface="Sakkal Majalla" panose="02000000000000000000" pitchFamily="2" charset="-78"/>
                      </a:endParaRPr>
                    </a:p>
                  </a:txBody>
                  <a:tcPr/>
                </a:tc>
                <a:extLst>
                  <a:ext uri="{0D108BD9-81ED-4DB2-BD59-A6C34878D82A}">
                    <a16:rowId xmlns:a16="http://schemas.microsoft.com/office/drawing/2014/main" val="10002"/>
                  </a:ext>
                </a:extLst>
              </a:tr>
            </a:tbl>
          </a:graphicData>
        </a:graphic>
      </p:graphicFrame>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7529" y="3503475"/>
            <a:ext cx="1990725" cy="22955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5041" y="3575338"/>
            <a:ext cx="2143125" cy="21431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26285" y="3579674"/>
            <a:ext cx="2143125" cy="21431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144666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645995374"/>
              </p:ext>
            </p:extLst>
          </p:nvPr>
        </p:nvGraphicFramePr>
        <p:xfrm>
          <a:off x="291548" y="176981"/>
          <a:ext cx="11536658" cy="5719126"/>
        </p:xfrm>
        <a:graphic>
          <a:graphicData uri="http://schemas.openxmlformats.org/drawingml/2006/table">
            <a:tbl>
              <a:tblPr firstRow="1" bandRow="1">
                <a:tableStyleId>{5940675A-B579-460E-94D1-54222C63F5DA}</a:tableStyleId>
              </a:tblPr>
              <a:tblGrid>
                <a:gridCol w="10661587">
                  <a:extLst>
                    <a:ext uri="{9D8B030D-6E8A-4147-A177-3AD203B41FA5}">
                      <a16:colId xmlns:a16="http://schemas.microsoft.com/office/drawing/2014/main" val="20000"/>
                    </a:ext>
                  </a:extLst>
                </a:gridCol>
                <a:gridCol w="875071">
                  <a:extLst>
                    <a:ext uri="{9D8B030D-6E8A-4147-A177-3AD203B41FA5}">
                      <a16:colId xmlns:a16="http://schemas.microsoft.com/office/drawing/2014/main" val="20001"/>
                    </a:ext>
                  </a:extLst>
                </a:gridCol>
              </a:tblGrid>
              <a:tr h="419634">
                <a:tc>
                  <a:txBody>
                    <a:bodyPr/>
                    <a:lstStyle/>
                    <a:p>
                      <a:pPr algn="r" rtl="1"/>
                      <a:r>
                        <a:rPr lang="ar-DZ" sz="1600" b="1" dirty="0">
                          <a:latin typeface="Sakkal Majalla" panose="02000000000000000000" pitchFamily="2" charset="-78"/>
                          <a:cs typeface="Sakkal Majalla" panose="02000000000000000000" pitchFamily="2" charset="-78"/>
                        </a:rPr>
                        <a:t>يخلع السروال المفكوك </a:t>
                      </a:r>
                      <a:endParaRPr lang="en-US" sz="1600" b="1" dirty="0">
                        <a:latin typeface="Sakkal Majalla" panose="02000000000000000000" pitchFamily="2" charset="-78"/>
                        <a:cs typeface="Sakkal Majalla" panose="02000000000000000000" pitchFamily="2" charset="-78"/>
                      </a:endParaRPr>
                    </a:p>
                  </a:txBody>
                  <a:tcPr/>
                </a:tc>
                <a:tc>
                  <a:txBody>
                    <a:bodyPr/>
                    <a:lstStyle/>
                    <a:p>
                      <a:pPr algn="r" rtl="1"/>
                      <a:r>
                        <a:rPr lang="ar-DZ" sz="1600" b="1" dirty="0">
                          <a:latin typeface="Sakkal Majalla" panose="02000000000000000000" pitchFamily="2" charset="-78"/>
                          <a:cs typeface="Sakkal Majalla" panose="02000000000000000000" pitchFamily="2" charset="-78"/>
                        </a:rPr>
                        <a:t>الهدف </a:t>
                      </a:r>
                      <a:endParaRPr lang="en-US" sz="1600" b="1" dirty="0">
                        <a:latin typeface="Sakkal Majalla" panose="02000000000000000000" pitchFamily="2" charset="-78"/>
                        <a:cs typeface="Sakkal Majalla" panose="02000000000000000000" pitchFamily="2" charset="-78"/>
                      </a:endParaRPr>
                    </a:p>
                  </a:txBody>
                  <a:tcPr/>
                </a:tc>
                <a:extLst>
                  <a:ext uri="{0D108BD9-81ED-4DB2-BD59-A6C34878D82A}">
                    <a16:rowId xmlns:a16="http://schemas.microsoft.com/office/drawing/2014/main" val="10000"/>
                  </a:ext>
                </a:extLst>
              </a:tr>
              <a:tr h="419634">
                <a:tc>
                  <a:txBody>
                    <a:bodyPr/>
                    <a:lstStyle/>
                    <a:p>
                      <a:pPr algn="r" rtl="1"/>
                      <a:r>
                        <a:rPr lang="ar-DZ" sz="1600" b="1" dirty="0">
                          <a:latin typeface="Sakkal Majalla" panose="02000000000000000000" pitchFamily="2" charset="-78"/>
                          <a:cs typeface="Sakkal Majalla" panose="02000000000000000000" pitchFamily="2" charset="-78"/>
                        </a:rPr>
                        <a:t>الأنشطة</a:t>
                      </a:r>
                      <a:r>
                        <a:rPr lang="ar-DZ" sz="1600" b="1" baseline="0" dirty="0">
                          <a:latin typeface="Sakkal Majalla" panose="02000000000000000000" pitchFamily="2" charset="-78"/>
                          <a:cs typeface="Sakkal Majalla" panose="02000000000000000000" pitchFamily="2" charset="-78"/>
                        </a:rPr>
                        <a:t> المهارية</a:t>
                      </a:r>
                      <a:endParaRPr lang="en-US" sz="1600" b="1" dirty="0">
                        <a:latin typeface="Sakkal Majalla" panose="02000000000000000000" pitchFamily="2" charset="-78"/>
                        <a:cs typeface="Sakkal Majalla" panose="02000000000000000000" pitchFamily="2" charset="-78"/>
                      </a:endParaRPr>
                    </a:p>
                  </a:txBody>
                  <a:tcPr/>
                </a:tc>
                <a:tc>
                  <a:txBody>
                    <a:bodyPr/>
                    <a:lstStyle/>
                    <a:p>
                      <a:pPr algn="r" rtl="1"/>
                      <a:r>
                        <a:rPr lang="ar-DZ" sz="1600" b="1" dirty="0">
                          <a:latin typeface="Sakkal Majalla" panose="02000000000000000000" pitchFamily="2" charset="-78"/>
                          <a:cs typeface="Sakkal Majalla" panose="02000000000000000000" pitchFamily="2" charset="-78"/>
                        </a:rPr>
                        <a:t>المكونات </a:t>
                      </a:r>
                      <a:endParaRPr lang="en-US" sz="1600" b="1" dirty="0">
                        <a:latin typeface="Sakkal Majalla" panose="02000000000000000000" pitchFamily="2" charset="-78"/>
                        <a:cs typeface="Sakkal Majalla" panose="02000000000000000000" pitchFamily="2" charset="-78"/>
                      </a:endParaRPr>
                    </a:p>
                  </a:txBody>
                  <a:tcPr/>
                </a:tc>
                <a:extLst>
                  <a:ext uri="{0D108BD9-81ED-4DB2-BD59-A6C34878D82A}">
                    <a16:rowId xmlns:a16="http://schemas.microsoft.com/office/drawing/2014/main" val="10001"/>
                  </a:ext>
                </a:extLst>
              </a:tr>
              <a:tr h="4879858">
                <a:tc>
                  <a:txBody>
                    <a:bodyPr/>
                    <a:lstStyle/>
                    <a:p>
                      <a:pPr algn="r" rtl="1"/>
                      <a:r>
                        <a:rPr lang="ar-DZ" sz="1600" b="1" u="sng" dirty="0">
                          <a:latin typeface="Sakkal Majalla" panose="02000000000000000000" pitchFamily="2" charset="-78"/>
                          <a:cs typeface="Sakkal Majalla" panose="02000000000000000000" pitchFamily="2" charset="-78"/>
                        </a:rPr>
                        <a:t>الأنشطة الصفية</a:t>
                      </a:r>
                      <a:r>
                        <a:rPr lang="ar-AE" sz="1600" b="1" u="sng" dirty="0">
                          <a:latin typeface="Sakkal Majalla" panose="02000000000000000000" pitchFamily="2" charset="-78"/>
                          <a:cs typeface="Sakkal Majalla" panose="02000000000000000000" pitchFamily="2" charset="-78"/>
                        </a:rPr>
                        <a:t>:</a:t>
                      </a:r>
                    </a:p>
                    <a:p>
                      <a:pPr algn="r" rtl="1"/>
                      <a:r>
                        <a:rPr lang="ar-DZ" sz="1600" b="1" u="sng" dirty="0">
                          <a:latin typeface="Sakkal Majalla" panose="02000000000000000000" pitchFamily="2" charset="-78"/>
                          <a:cs typeface="Sakkal Majalla" panose="02000000000000000000" pitchFamily="2" charset="-78"/>
                        </a:rPr>
                        <a:t> </a:t>
                      </a:r>
                    </a:p>
                    <a:p>
                      <a:pPr algn="r" rtl="1"/>
                      <a:r>
                        <a:rPr lang="ar-DZ" sz="1400" b="1" dirty="0">
                          <a:latin typeface="Sakkal Majalla" panose="02000000000000000000" pitchFamily="2" charset="-78"/>
                          <a:cs typeface="Sakkal Majalla" panose="02000000000000000000" pitchFamily="2" charset="-78"/>
                        </a:rPr>
                        <a:t>تدريب</a:t>
                      </a:r>
                      <a:r>
                        <a:rPr lang="ar-DZ" sz="1400" b="1" baseline="0" dirty="0">
                          <a:latin typeface="Sakkal Majalla" panose="02000000000000000000" pitchFamily="2" charset="-78"/>
                          <a:cs typeface="Sakkal Majalla" panose="02000000000000000000" pitchFamily="2" charset="-78"/>
                        </a:rPr>
                        <a:t> الطالب على مهاره خلع وارتداء السروال المفكوك عن طريق المحاكاة والتقليد </a:t>
                      </a:r>
                    </a:p>
                    <a:p>
                      <a:pPr algn="r" rtl="1"/>
                      <a:endParaRPr lang="ar-DZ" sz="1600" b="1" baseline="0" dirty="0">
                        <a:latin typeface="Sakkal Majalla" panose="02000000000000000000" pitchFamily="2" charset="-78"/>
                        <a:cs typeface="Sakkal Majalla" panose="02000000000000000000" pitchFamily="2" charset="-78"/>
                      </a:endParaRPr>
                    </a:p>
                    <a:p>
                      <a:pPr algn="r" rtl="1"/>
                      <a:endParaRPr lang="ar-DZ" sz="1600" b="1" baseline="0" dirty="0">
                        <a:latin typeface="Sakkal Majalla" panose="02000000000000000000" pitchFamily="2" charset="-78"/>
                        <a:cs typeface="Sakkal Majalla" panose="02000000000000000000" pitchFamily="2" charset="-78"/>
                      </a:endParaRPr>
                    </a:p>
                    <a:p>
                      <a:pPr algn="r" rtl="1"/>
                      <a:endParaRPr lang="ar-DZ" sz="1600" b="1" baseline="0" dirty="0">
                        <a:latin typeface="Sakkal Majalla" panose="02000000000000000000" pitchFamily="2" charset="-78"/>
                        <a:cs typeface="Sakkal Majalla" panose="02000000000000000000" pitchFamily="2" charset="-78"/>
                      </a:endParaRPr>
                    </a:p>
                    <a:p>
                      <a:pPr algn="l" rtl="0"/>
                      <a:endParaRPr lang="en-US" sz="1600" b="1" dirty="0">
                        <a:latin typeface="Sakkal Majalla" panose="02000000000000000000" pitchFamily="2" charset="-78"/>
                        <a:cs typeface="Sakkal Majalla" panose="02000000000000000000" pitchFamily="2" charset="-78"/>
                      </a:endParaRPr>
                    </a:p>
                  </a:txBody>
                  <a:tcPr/>
                </a:tc>
                <a:tc>
                  <a:txBody>
                    <a:bodyPr/>
                    <a:lstStyle/>
                    <a:p>
                      <a:endParaRPr lang="en-US" sz="1600" b="1" dirty="0">
                        <a:latin typeface="Sakkal Majalla" panose="02000000000000000000" pitchFamily="2" charset="-78"/>
                        <a:cs typeface="Sakkal Majalla" panose="02000000000000000000" pitchFamily="2" charset="-78"/>
                      </a:endParaRPr>
                    </a:p>
                  </a:txBody>
                  <a:tcPr/>
                </a:tc>
                <a:extLst>
                  <a:ext uri="{0D108BD9-81ED-4DB2-BD59-A6C34878D82A}">
                    <a16:rowId xmlns:a16="http://schemas.microsoft.com/office/drawing/2014/main" val="10002"/>
                  </a:ext>
                </a:extLst>
              </a:tr>
            </a:tbl>
          </a:graphicData>
        </a:graphic>
      </p:graphicFrame>
      <p:sp>
        <p:nvSpPr>
          <p:cNvPr id="6" name="TextBox 5"/>
          <p:cNvSpPr txBox="1"/>
          <p:nvPr/>
        </p:nvSpPr>
        <p:spPr>
          <a:xfrm>
            <a:off x="1719055" y="4492737"/>
            <a:ext cx="1828800" cy="369332"/>
          </a:xfrm>
          <a:prstGeom prst="rect">
            <a:avLst/>
          </a:prstGeom>
          <a:noFill/>
        </p:spPr>
        <p:txBody>
          <a:bodyPr wrap="square" rtlCol="0">
            <a:spAutoFit/>
          </a:bodyPr>
          <a:lstStyle/>
          <a:p>
            <a:endParaRPr lang="en-US" dirty="0"/>
          </a:p>
        </p:txBody>
      </p:sp>
      <p:sp>
        <p:nvSpPr>
          <p:cNvPr id="7" name="TextBox 6"/>
          <p:cNvSpPr txBox="1"/>
          <p:nvPr/>
        </p:nvSpPr>
        <p:spPr>
          <a:xfrm>
            <a:off x="8693426" y="1900041"/>
            <a:ext cx="2796209" cy="307777"/>
          </a:xfrm>
          <a:prstGeom prst="rect">
            <a:avLst/>
          </a:prstGeom>
          <a:noFill/>
        </p:spPr>
        <p:txBody>
          <a:bodyPr wrap="square" rtlCol="0">
            <a:spAutoFit/>
          </a:bodyPr>
          <a:lstStyle>
            <a:defPPr>
              <a:defRPr lang="en-US"/>
            </a:defPPr>
            <a:lvl1pPr>
              <a:defRPr sz="1600" b="1">
                <a:latin typeface="Sakkal Majalla" panose="02000000000000000000" pitchFamily="2" charset="-78"/>
                <a:cs typeface="Sakkal Majalla" panose="02000000000000000000" pitchFamily="2" charset="-78"/>
              </a:defRPr>
            </a:lvl1pPr>
          </a:lstStyle>
          <a:p>
            <a:r>
              <a:rPr lang="ar-DZ" sz="1400" dirty="0"/>
              <a:t>فيدو تعليمي لارتداء </a:t>
            </a:r>
            <a:r>
              <a:rPr lang="ar-DZ" sz="1400"/>
              <a:t>وخلع السروال</a:t>
            </a:r>
            <a:endParaRPr lang="en-US" sz="1400"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8740" y="2860582"/>
            <a:ext cx="2586290" cy="163215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5915" y="2860582"/>
            <a:ext cx="2337030" cy="163215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2147" y="2907220"/>
            <a:ext cx="2468676" cy="163215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TextBox 1"/>
          <p:cNvSpPr txBox="1"/>
          <p:nvPr/>
        </p:nvSpPr>
        <p:spPr>
          <a:xfrm>
            <a:off x="8826747" y="2231998"/>
            <a:ext cx="2662888" cy="338554"/>
          </a:xfrm>
          <a:prstGeom prst="rect">
            <a:avLst/>
          </a:prstGeom>
          <a:noFill/>
        </p:spPr>
        <p:txBody>
          <a:bodyPr wrap="square" rtlCol="0">
            <a:spAutoFit/>
          </a:bodyPr>
          <a:lstStyle/>
          <a:p>
            <a:r>
              <a:rPr lang="ar-DZ" sz="1600" b="1" dirty="0">
                <a:latin typeface="Sakkal Majalla" panose="02000000000000000000" pitchFamily="2" charset="-78"/>
                <a:cs typeface="Sakkal Majalla" panose="02000000000000000000" pitchFamily="2" charset="-78"/>
              </a:rPr>
              <a:t>ابتكار وسائل تعليمية جديدة</a:t>
            </a:r>
            <a:endParaRPr lang="en-US" sz="16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846202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152258013"/>
              </p:ext>
            </p:extLst>
          </p:nvPr>
        </p:nvGraphicFramePr>
        <p:xfrm>
          <a:off x="1133274" y="944733"/>
          <a:ext cx="9925451" cy="4709799"/>
        </p:xfrm>
        <a:graphic>
          <a:graphicData uri="http://schemas.openxmlformats.org/drawingml/2006/table">
            <a:tbl>
              <a:tblPr firstRow="1" bandRow="1">
                <a:tableStyleId>{5940675A-B579-460E-94D1-54222C63F5DA}</a:tableStyleId>
              </a:tblPr>
              <a:tblGrid>
                <a:gridCol w="8512171">
                  <a:extLst>
                    <a:ext uri="{9D8B030D-6E8A-4147-A177-3AD203B41FA5}">
                      <a16:colId xmlns:a16="http://schemas.microsoft.com/office/drawing/2014/main" val="20000"/>
                    </a:ext>
                  </a:extLst>
                </a:gridCol>
                <a:gridCol w="1413280">
                  <a:extLst>
                    <a:ext uri="{9D8B030D-6E8A-4147-A177-3AD203B41FA5}">
                      <a16:colId xmlns:a16="http://schemas.microsoft.com/office/drawing/2014/main" val="20001"/>
                    </a:ext>
                  </a:extLst>
                </a:gridCol>
              </a:tblGrid>
              <a:tr h="3017667">
                <a:tc>
                  <a:txBody>
                    <a:bodyPr/>
                    <a:lstStyle/>
                    <a:p>
                      <a:pPr algn="r" rtl="1"/>
                      <a:r>
                        <a:rPr lang="ar-DZ" sz="1400" b="1" u="sng" dirty="0">
                          <a:latin typeface="Sakkal Majalla" panose="02000000000000000000" pitchFamily="2" charset="-78"/>
                          <a:cs typeface="Sakkal Majalla" panose="02000000000000000000" pitchFamily="2" charset="-78"/>
                        </a:rPr>
                        <a:t>الحصة الدراسية :</a:t>
                      </a:r>
                      <a:r>
                        <a:rPr lang="ar-DZ" sz="1400" b="1" u="none" baseline="0" dirty="0">
                          <a:latin typeface="Sakkal Majalla" panose="02000000000000000000" pitchFamily="2" charset="-78"/>
                          <a:cs typeface="Sakkal Majalla" panose="02000000000000000000" pitchFamily="2" charset="-78"/>
                        </a:rPr>
                        <a:t>  </a:t>
                      </a:r>
                      <a:endParaRPr lang="ar-AE" sz="1400" b="1" u="none" baseline="0" dirty="0">
                        <a:latin typeface="Sakkal Majalla" panose="02000000000000000000" pitchFamily="2" charset="-78"/>
                        <a:cs typeface="Sakkal Majalla" panose="02000000000000000000" pitchFamily="2" charset="-78"/>
                      </a:endParaRPr>
                    </a:p>
                    <a:p>
                      <a:pPr algn="r" rtl="1"/>
                      <a:r>
                        <a:rPr lang="ar-DZ" sz="1400" b="1" u="none" baseline="0" dirty="0">
                          <a:latin typeface="Sakkal Majalla" panose="02000000000000000000" pitchFamily="2" charset="-78"/>
                          <a:cs typeface="Sakkal Majalla" panose="02000000000000000000" pitchFamily="2" charset="-78"/>
                        </a:rPr>
                        <a:t>الهدف الرئيسي هوأن يتمكن الطالب من  خلع السروال المفكوك  عندما يطلب منه دلك </a:t>
                      </a:r>
                    </a:p>
                    <a:p>
                      <a:pPr algn="r" rtl="1"/>
                      <a:r>
                        <a:rPr lang="ar-DZ" sz="1400" b="1" u="none" baseline="0" dirty="0">
                          <a:latin typeface="Sakkal Majalla" panose="02000000000000000000" pitchFamily="2" charset="-78"/>
                          <a:cs typeface="Sakkal Majalla" panose="02000000000000000000" pitchFamily="2" charset="-78"/>
                        </a:rPr>
                        <a:t>أهداف أخرى أن يتمكن من ارتداء السروال بطريقة صحيحة</a:t>
                      </a:r>
                    </a:p>
                    <a:p>
                      <a:pPr algn="r" rtl="1"/>
                      <a:r>
                        <a:rPr lang="ar-DZ" sz="1400" b="1" u="none" baseline="0" dirty="0">
                          <a:latin typeface="Sakkal Majalla" panose="02000000000000000000" pitchFamily="2" charset="-78"/>
                          <a:cs typeface="Sakkal Majalla" panose="02000000000000000000" pitchFamily="2" charset="-78"/>
                        </a:rPr>
                        <a:t>تطوير مهارة القبضة الثلاثية للطالب تشغيل الفيديو الخاص بالدرس </a:t>
                      </a:r>
                    </a:p>
                    <a:p>
                      <a:pPr algn="r" rtl="1"/>
                      <a:r>
                        <a:rPr lang="ar-DZ" sz="1400" b="1" u="none" baseline="0" dirty="0">
                          <a:latin typeface="Sakkal Majalla" panose="02000000000000000000" pitchFamily="2" charset="-78"/>
                          <a:cs typeface="Sakkal Majalla" panose="02000000000000000000" pitchFamily="2" charset="-78"/>
                        </a:rPr>
                        <a:t>تنفيد التمارين والأنشطة الصفية في كتاب الطالب وأوراق العمل</a:t>
                      </a:r>
                    </a:p>
                    <a:p>
                      <a:pPr algn="r" rtl="1"/>
                      <a:r>
                        <a:rPr lang="ar-DZ" sz="1400" b="1" u="none" baseline="0" dirty="0">
                          <a:latin typeface="Sakkal Majalla" panose="02000000000000000000" pitchFamily="2" charset="-78"/>
                          <a:cs typeface="Sakkal Majalla" panose="02000000000000000000" pitchFamily="2" charset="-78"/>
                        </a:rPr>
                        <a:t>عرض وسائل تعليميه عن فتح واغلاق الاشياء</a:t>
                      </a:r>
                    </a:p>
                    <a:p>
                      <a:pPr algn="r" rtl="1"/>
                      <a:r>
                        <a:rPr lang="ar-DZ" sz="1400" b="1" u="none" baseline="0" dirty="0">
                          <a:latin typeface="Sakkal Majalla" panose="02000000000000000000" pitchFamily="2" charset="-78"/>
                          <a:cs typeface="Sakkal Majalla" panose="02000000000000000000" pitchFamily="2" charset="-78"/>
                        </a:rPr>
                        <a:t>أن يبتكر المدرس أنشطة ووسائل تعليمية جديده خاصه بالدرس.</a:t>
                      </a:r>
                    </a:p>
                    <a:p>
                      <a:pPr algn="r" rtl="1"/>
                      <a:endParaRPr lang="ar-DZ" sz="1400" b="1" u="none" baseline="0" dirty="0">
                        <a:latin typeface="Sakkal Majalla" panose="02000000000000000000" pitchFamily="2" charset="-78"/>
                        <a:cs typeface="Sakkal Majalla" panose="02000000000000000000" pitchFamily="2" charset="-78"/>
                      </a:endParaRPr>
                    </a:p>
                    <a:p>
                      <a:pPr algn="r" rtl="1"/>
                      <a:r>
                        <a:rPr lang="ar-DZ" sz="1400" b="1" u="none" baseline="0" dirty="0">
                          <a:latin typeface="Sakkal Majalla" panose="02000000000000000000" pitchFamily="2" charset="-78"/>
                          <a:cs typeface="Sakkal Majalla" panose="02000000000000000000" pitchFamily="2" charset="-78"/>
                        </a:rPr>
                        <a:t>النشاط الرياضي : ان يقوم المعلم بعمل مسابقة للطلاب عن خلع السروال المفكوك واشياء أخرى مشابهة وتعزيز الفائز</a:t>
                      </a:r>
                    </a:p>
                    <a:p>
                      <a:pPr algn="r" rtl="1"/>
                      <a:r>
                        <a:rPr lang="ar-DZ" sz="1400" b="1" u="none" baseline="0" dirty="0">
                          <a:latin typeface="Sakkal Majalla" panose="02000000000000000000" pitchFamily="2" charset="-78"/>
                          <a:cs typeface="Sakkal Majalla" panose="02000000000000000000" pitchFamily="2" charset="-78"/>
                        </a:rPr>
                        <a:t>النشاط الفني: أن يروي المعلم قصه عن السروال المفكوك وعن طريقة خلعه وعرض مسرحي عنه بطريقة ممتعة ومبتكره وان يلعب الطلاب دوراً فالقصة.</a:t>
                      </a:r>
                    </a:p>
                    <a:p>
                      <a:pPr algn="r" rtl="1"/>
                      <a:r>
                        <a:rPr lang="ar-DZ" sz="1400" b="1" u="none" baseline="0" dirty="0">
                          <a:latin typeface="Sakkal Majalla" panose="02000000000000000000" pitchFamily="2" charset="-78"/>
                          <a:cs typeface="Sakkal Majalla" panose="02000000000000000000" pitchFamily="2" charset="-78"/>
                        </a:rPr>
                        <a:t>النشاط الموسيقي: أغاني وأنشودة عن الملابس</a:t>
                      </a:r>
                      <a:endParaRPr lang="ar-DZ" sz="1400" b="1" u="sng" baseline="0" dirty="0">
                        <a:solidFill>
                          <a:schemeClr val="tx1"/>
                        </a:solidFill>
                        <a:latin typeface="Sakkal Majalla" panose="02000000000000000000" pitchFamily="2" charset="-78"/>
                        <a:cs typeface="Sakkal Majalla" panose="02000000000000000000" pitchFamily="2" charset="-78"/>
                      </a:endParaRPr>
                    </a:p>
                  </a:txBody>
                  <a:tcPr/>
                </a:tc>
                <a:tc>
                  <a:txBody>
                    <a:bodyPr/>
                    <a:lstStyle/>
                    <a:p>
                      <a:pPr algn="r" rtl="1"/>
                      <a:endParaRPr lang="ar-DZ" sz="3200" dirty="0"/>
                    </a:p>
                    <a:p>
                      <a:pPr marL="0" algn="ctr" defTabSz="914400" rtl="1" eaLnBrk="1" latinLnBrk="0" hangingPunct="1"/>
                      <a:r>
                        <a:rPr lang="ar-DZ" sz="1600" b="1" kern="1200" dirty="0">
                          <a:solidFill>
                            <a:schemeClr val="tx1"/>
                          </a:solidFill>
                          <a:latin typeface="Sakkal Majalla" panose="02000000000000000000" pitchFamily="2" charset="-78"/>
                          <a:ea typeface="+mn-ea"/>
                          <a:cs typeface="Sakkal Majalla" panose="02000000000000000000" pitchFamily="2" charset="-78"/>
                        </a:rPr>
                        <a:t>دليل للمعلم</a:t>
                      </a:r>
                      <a:endParaRPr lang="en-US" sz="16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val="10000"/>
                  </a:ext>
                </a:extLst>
              </a:tr>
              <a:tr h="747252">
                <a:tc>
                  <a:txBody>
                    <a:bodyPr/>
                    <a:lstStyle/>
                    <a:p>
                      <a:pPr algn="r" rtl="1"/>
                      <a:r>
                        <a:rPr lang="ar-DZ" sz="1400" b="1" dirty="0">
                          <a:latin typeface="Sakkal Majalla" panose="02000000000000000000" pitchFamily="2" charset="-78"/>
                          <a:cs typeface="Sakkal Majalla" panose="02000000000000000000" pitchFamily="2" charset="-78"/>
                        </a:rPr>
                        <a:t>تدرب الاسره للطالب على خلع السروال المفكوك وتشجيعه عند انجازه المطلوب </a:t>
                      </a:r>
                    </a:p>
                    <a:p>
                      <a:pPr algn="r" rtl="1"/>
                      <a:r>
                        <a:rPr lang="ar-DZ" sz="1400" b="1" baseline="0" dirty="0">
                          <a:latin typeface="Sakkal Majalla" panose="02000000000000000000" pitchFamily="2" charset="-78"/>
                          <a:cs typeface="Sakkal Majalla" panose="02000000000000000000" pitchFamily="2" charset="-78"/>
                        </a:rPr>
                        <a:t>في المنزل وتصوير الخطوات من باب التعزيز والتشجيع للطالب</a:t>
                      </a:r>
                    </a:p>
                  </a:txBody>
                  <a:tcPr/>
                </a:tc>
                <a:tc>
                  <a:txBody>
                    <a:bodyPr/>
                    <a:lstStyle/>
                    <a:p>
                      <a:pPr algn="ctr" rtl="1"/>
                      <a:r>
                        <a:rPr lang="ar-DZ" sz="1600" b="1" dirty="0">
                          <a:latin typeface="Sakkal Majalla" panose="02000000000000000000" pitchFamily="2" charset="-78"/>
                          <a:cs typeface="Sakkal Majalla" panose="02000000000000000000" pitchFamily="2" charset="-78"/>
                        </a:rPr>
                        <a:t>الواجب المنزلي</a:t>
                      </a:r>
                      <a:endParaRPr lang="en-US" sz="1600" b="1" dirty="0">
                        <a:latin typeface="Sakkal Majalla" panose="02000000000000000000" pitchFamily="2" charset="-78"/>
                        <a:cs typeface="Sakkal Majalla" panose="02000000000000000000" pitchFamily="2" charset="-78"/>
                      </a:endParaRPr>
                    </a:p>
                  </a:txBody>
                  <a:tcPr/>
                </a:tc>
                <a:extLst>
                  <a:ext uri="{0D108BD9-81ED-4DB2-BD59-A6C34878D82A}">
                    <a16:rowId xmlns:a16="http://schemas.microsoft.com/office/drawing/2014/main" val="10001"/>
                  </a:ext>
                </a:extLst>
              </a:tr>
              <a:tr h="512859">
                <a:tc>
                  <a:txBody>
                    <a:bodyPr/>
                    <a:lstStyle/>
                    <a:p>
                      <a:pPr algn="r" rtl="1"/>
                      <a:r>
                        <a:rPr lang="ar-DZ" sz="1400" b="1" dirty="0">
                          <a:latin typeface="Sakkal Majalla" panose="02000000000000000000" pitchFamily="2" charset="-78"/>
                          <a:cs typeface="Sakkal Majalla" panose="02000000000000000000" pitchFamily="2" charset="-78"/>
                        </a:rPr>
                        <a:t>مجموعة تمارين على الايباد تتضمن :</a:t>
                      </a:r>
                    </a:p>
                    <a:p>
                      <a:pPr algn="r" rtl="1"/>
                      <a:r>
                        <a:rPr lang="ar-DZ" sz="1400" b="1" dirty="0">
                          <a:latin typeface="Sakkal Majalla" panose="02000000000000000000" pitchFamily="2" charset="-78"/>
                          <a:cs typeface="Sakkal Majalla" panose="02000000000000000000" pitchFamily="2" charset="-78"/>
                        </a:rPr>
                        <a:t>وضع اشارة صح وخطأ على السلو</a:t>
                      </a:r>
                      <a:r>
                        <a:rPr lang="ar-DZ" sz="1400" b="1" baseline="0" dirty="0">
                          <a:latin typeface="Sakkal Majalla" panose="02000000000000000000" pitchFamily="2" charset="-78"/>
                          <a:cs typeface="Sakkal Majalla" panose="02000000000000000000" pitchFamily="2" charset="-78"/>
                        </a:rPr>
                        <a:t>ك الصحيح </a:t>
                      </a:r>
                    </a:p>
                    <a:p>
                      <a:pPr algn="r" rtl="1"/>
                      <a:r>
                        <a:rPr lang="ar-DZ" sz="1400" b="1" baseline="0" dirty="0">
                          <a:latin typeface="Sakkal Majalla" panose="02000000000000000000" pitchFamily="2" charset="-78"/>
                          <a:cs typeface="Sakkal Majalla" panose="02000000000000000000" pitchFamily="2" charset="-78"/>
                        </a:rPr>
                        <a:t>تلوين صور خاصه بالدرس </a:t>
                      </a:r>
                    </a:p>
                    <a:p>
                      <a:pPr algn="r" rtl="1"/>
                      <a:r>
                        <a:rPr lang="ar-DZ" sz="1400" b="1" baseline="0" dirty="0">
                          <a:latin typeface="Sakkal Majalla" panose="02000000000000000000" pitchFamily="2" charset="-78"/>
                          <a:cs typeface="Sakkal Majalla" panose="02000000000000000000" pitchFamily="2" charset="-78"/>
                        </a:rPr>
                        <a:t>تتبع الخطوات الصحيحه للسلوك</a:t>
                      </a:r>
                      <a:endParaRPr lang="en-US" sz="1400" b="1" dirty="0">
                        <a:latin typeface="Sakkal Majalla" panose="02000000000000000000" pitchFamily="2" charset="-78"/>
                        <a:cs typeface="Sakkal Majalla" panose="02000000000000000000" pitchFamily="2" charset="-78"/>
                      </a:endParaRPr>
                    </a:p>
                  </a:txBody>
                  <a:tcPr/>
                </a:tc>
                <a:tc>
                  <a:txBody>
                    <a:bodyPr/>
                    <a:lstStyle/>
                    <a:p>
                      <a:pPr algn="ctr" rtl="1"/>
                      <a:r>
                        <a:rPr lang="ar-DZ" sz="1600" b="1" dirty="0">
                          <a:latin typeface="Sakkal Majalla" panose="02000000000000000000" pitchFamily="2" charset="-78"/>
                          <a:cs typeface="Sakkal Majalla" panose="02000000000000000000" pitchFamily="2" charset="-78"/>
                        </a:rPr>
                        <a:t>تمارين الكترونية</a:t>
                      </a:r>
                      <a:endParaRPr lang="en-US" sz="1600" b="1" dirty="0">
                        <a:latin typeface="Sakkal Majalla" panose="02000000000000000000" pitchFamily="2" charset="-78"/>
                        <a:cs typeface="Sakkal Majalla" panose="02000000000000000000" pitchFamily="2" charset="-78"/>
                      </a:endParaRPr>
                    </a:p>
                  </a:txBody>
                  <a:tcPr/>
                </a:tc>
                <a:extLst>
                  <a:ext uri="{0D108BD9-81ED-4DB2-BD59-A6C34878D82A}">
                    <a16:rowId xmlns:a16="http://schemas.microsoft.com/office/drawing/2014/main" val="10002"/>
                  </a:ext>
                </a:extLst>
              </a:tr>
            </a:tbl>
          </a:graphicData>
        </a:graphic>
      </p:graphicFrame>
      <p:sp>
        <p:nvSpPr>
          <p:cNvPr id="6" name="TextBox 5"/>
          <p:cNvSpPr txBox="1"/>
          <p:nvPr/>
        </p:nvSpPr>
        <p:spPr>
          <a:xfrm>
            <a:off x="4174435" y="172278"/>
            <a:ext cx="3591339" cy="338554"/>
          </a:xfrm>
          <a:prstGeom prst="rect">
            <a:avLst/>
          </a:prstGeom>
          <a:noFill/>
        </p:spPr>
        <p:txBody>
          <a:bodyPr wrap="square" rtlCol="0">
            <a:spAutoFit/>
          </a:bodyPr>
          <a:lstStyle/>
          <a:p>
            <a:pPr algn="r" rtl="1"/>
            <a:r>
              <a:rPr lang="ar-DZ" sz="1600" b="1" dirty="0">
                <a:latin typeface="Sakkal Majalla" panose="02000000000000000000" pitchFamily="2" charset="-78"/>
                <a:cs typeface="Sakkal Majalla" panose="02000000000000000000" pitchFamily="2" charset="-78"/>
              </a:rPr>
              <a:t>تابع درس السروال الفضفاض</a:t>
            </a:r>
            <a:endParaRPr lang="en-US" sz="1600" b="1" dirty="0">
              <a:latin typeface="Sakkal Majalla" panose="02000000000000000000" pitchFamily="2" charset="-78"/>
              <a:cs typeface="Sakkal Majalla" panose="02000000000000000000" pitchFamily="2" charset="-78"/>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7875" y="1073316"/>
            <a:ext cx="1403392" cy="1618265"/>
          </a:xfrm>
          <a:prstGeom prst="rect">
            <a:avLst/>
          </a:prstGeom>
        </p:spPr>
      </p:pic>
    </p:spTree>
    <p:extLst>
      <p:ext uri="{BB962C8B-B14F-4D97-AF65-F5344CB8AC3E}">
        <p14:creationId xmlns:p14="http://schemas.microsoft.com/office/powerpoint/2010/main" val="3190248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BEBA8EAE-BF5A-486C-A8C5-ECC9F3942E4B}">
                <a14:imgProps xmlns:a14="http://schemas.microsoft.com/office/drawing/2010/main">
                  <a14:imgLayer r:embed="rId3">
                    <a14:imgEffect>
                      <a14:backgroundRemoval t="16667" b="100000" l="9594" r="89668"/>
                    </a14:imgEffect>
                  </a14:imgLayer>
                </a14:imgProps>
              </a:ext>
              <a:ext uri="{28A0092B-C50C-407E-A947-70E740481C1C}">
                <a14:useLocalDpi xmlns:a14="http://schemas.microsoft.com/office/drawing/2010/main" val="0"/>
              </a:ext>
            </a:extLst>
          </a:blip>
          <a:stretch>
            <a:fillRect/>
          </a:stretch>
        </p:blipFill>
        <p:spPr>
          <a:xfrm>
            <a:off x="2095086" y="2704066"/>
            <a:ext cx="2581275" cy="1771650"/>
          </a:xfrm>
          <a:prstGeom prst="rect">
            <a:avLst/>
          </a:prstGeom>
        </p:spPr>
      </p:pic>
      <p:pic>
        <p:nvPicPr>
          <p:cNvPr id="3" name="Picture 2"/>
          <p:cNvPicPr>
            <a:picLocks noChangeAspect="1"/>
          </p:cNvPicPr>
          <p:nvPr/>
        </p:nvPicPr>
        <p:blipFill>
          <a:blip r:embed="rId4">
            <a:extLst>
              <a:ext uri="{BEBA8EAE-BF5A-486C-A8C5-ECC9F3942E4B}">
                <a14:imgProps xmlns:a14="http://schemas.microsoft.com/office/drawing/2010/main">
                  <a14:imgLayer r:embed="rId5">
                    <a14:imgEffect>
                      <a14:backgroundRemoval t="9794" b="78866" l="9653" r="85328"/>
                    </a14:imgEffect>
                  </a14:imgLayer>
                </a14:imgProps>
              </a:ext>
              <a:ext uri="{28A0092B-C50C-407E-A947-70E740481C1C}">
                <a14:useLocalDpi xmlns:a14="http://schemas.microsoft.com/office/drawing/2010/main" val="0"/>
              </a:ext>
            </a:extLst>
          </a:blip>
          <a:stretch>
            <a:fillRect/>
          </a:stretch>
        </p:blipFill>
        <p:spPr>
          <a:xfrm>
            <a:off x="5588483" y="2993749"/>
            <a:ext cx="2466975" cy="2180811"/>
          </a:xfrm>
          <a:prstGeom prst="rect">
            <a:avLst/>
          </a:prstGeom>
        </p:spPr>
      </p:pic>
      <p:pic>
        <p:nvPicPr>
          <p:cNvPr id="4" name="Picture 3"/>
          <p:cNvPicPr>
            <a:picLocks noChangeAspect="1"/>
          </p:cNvPicPr>
          <p:nvPr/>
        </p:nvPicPr>
        <p:blipFill>
          <a:blip r:embed="rId6">
            <a:extLst>
              <a:ext uri="{BEBA8EAE-BF5A-486C-A8C5-ECC9F3942E4B}">
                <a14:imgProps xmlns:a14="http://schemas.microsoft.com/office/drawing/2010/main">
                  <a14:imgLayer r:embed="rId7">
                    <a14:imgEffect>
                      <a14:backgroundRemoval t="8876" b="100000" l="9732" r="66779"/>
                    </a14:imgEffect>
                  </a14:imgLayer>
                </a14:imgProps>
              </a:ext>
              <a:ext uri="{28A0092B-C50C-407E-A947-70E740481C1C}">
                <a14:useLocalDpi xmlns:a14="http://schemas.microsoft.com/office/drawing/2010/main" val="0"/>
              </a:ext>
            </a:extLst>
          </a:blip>
          <a:stretch>
            <a:fillRect/>
          </a:stretch>
        </p:blipFill>
        <p:spPr>
          <a:xfrm>
            <a:off x="9025766" y="2812980"/>
            <a:ext cx="2838450" cy="1609725"/>
          </a:xfrm>
          <a:prstGeom prst="rect">
            <a:avLst/>
          </a:prstGeom>
        </p:spPr>
      </p:pic>
      <p:sp>
        <p:nvSpPr>
          <p:cNvPr id="5" name="Right Arrow 4"/>
          <p:cNvSpPr/>
          <p:nvPr/>
        </p:nvSpPr>
        <p:spPr>
          <a:xfrm>
            <a:off x="4240696" y="3508512"/>
            <a:ext cx="1241148" cy="2683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8162098" y="3617843"/>
            <a:ext cx="1224996" cy="2782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684104" y="993913"/>
            <a:ext cx="5702990" cy="338554"/>
          </a:xfrm>
          <a:prstGeom prst="rect">
            <a:avLst/>
          </a:prstGeom>
          <a:noFill/>
        </p:spPr>
        <p:txBody>
          <a:bodyPr wrap="square" rtlCol="0">
            <a:spAutoFit/>
          </a:bodyPr>
          <a:lstStyle/>
          <a:p>
            <a:pPr algn="ctr" rtl="1"/>
            <a:r>
              <a:rPr lang="ar-DZ" sz="1600" b="1" dirty="0">
                <a:latin typeface="Sakkal Majalla" panose="02000000000000000000" pitchFamily="2" charset="-78"/>
                <a:cs typeface="Sakkal Majalla" panose="02000000000000000000" pitchFamily="2" charset="-78"/>
              </a:rPr>
              <a:t>خطوات خلع السروال المفكوك </a:t>
            </a:r>
            <a:endParaRPr lang="en-US" sz="16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943520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079184" y="1095786"/>
            <a:ext cx="3609641" cy="5762214"/>
          </a:xfrm>
          <a:prstGeom prst="rect">
            <a:avLst/>
          </a:prstGeom>
        </p:spPr>
      </p:pic>
      <p:sp>
        <p:nvSpPr>
          <p:cNvPr id="3" name="TextBox 2"/>
          <p:cNvSpPr txBox="1"/>
          <p:nvPr/>
        </p:nvSpPr>
        <p:spPr>
          <a:xfrm>
            <a:off x="3429000" y="964142"/>
            <a:ext cx="5190565" cy="338554"/>
          </a:xfrm>
          <a:prstGeom prst="rect">
            <a:avLst/>
          </a:prstGeom>
          <a:noFill/>
        </p:spPr>
        <p:txBody>
          <a:bodyPr wrap="square" rtlCol="0">
            <a:spAutoFit/>
          </a:bodyPr>
          <a:lstStyle/>
          <a:p>
            <a:pPr algn="ctr" rtl="1"/>
            <a:r>
              <a:rPr lang="ar-DZ" sz="1600" b="1" dirty="0">
                <a:latin typeface="Sakkal Majalla" panose="02000000000000000000" pitchFamily="2" charset="-78"/>
                <a:cs typeface="Sakkal Majalla" panose="02000000000000000000" pitchFamily="2" charset="-78"/>
              </a:rPr>
              <a:t>لون السروال بلون جميل</a:t>
            </a:r>
            <a:endParaRPr lang="en-US" sz="16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108705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1742" y="2626101"/>
            <a:ext cx="2143125" cy="2143125"/>
          </a:xfrm>
          <a:prstGeom prst="rect">
            <a:avLst/>
          </a:prstGeom>
        </p:spPr>
      </p:pic>
      <p:pic>
        <p:nvPicPr>
          <p:cNvPr id="3" name="Picture 2"/>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894735" y="2249711"/>
            <a:ext cx="3410899" cy="3148522"/>
          </a:xfrm>
          <a:prstGeom prst="rect">
            <a:avLst/>
          </a:prstGeom>
        </p:spPr>
      </p:pic>
      <p:sp>
        <p:nvSpPr>
          <p:cNvPr id="4" name="TextBox 3"/>
          <p:cNvSpPr txBox="1"/>
          <p:nvPr/>
        </p:nvSpPr>
        <p:spPr>
          <a:xfrm>
            <a:off x="3729419" y="1207657"/>
            <a:ext cx="4876800" cy="338554"/>
          </a:xfrm>
          <a:prstGeom prst="rect">
            <a:avLst/>
          </a:prstGeom>
          <a:noFill/>
        </p:spPr>
        <p:txBody>
          <a:bodyPr wrap="square" rtlCol="0">
            <a:spAutoFit/>
          </a:bodyPr>
          <a:lstStyle/>
          <a:p>
            <a:pPr algn="ctr" rtl="1"/>
            <a:r>
              <a:rPr lang="ar-DZ" sz="1600" b="1" dirty="0">
                <a:latin typeface="Sakkal Majalla" panose="02000000000000000000" pitchFamily="2" charset="-78"/>
                <a:cs typeface="Sakkal Majalla" panose="02000000000000000000" pitchFamily="2" charset="-78"/>
              </a:rPr>
              <a:t>التعرف على أنواع السراويل</a:t>
            </a:r>
            <a:endParaRPr lang="en-US" sz="16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7369639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4364</TotalTime>
  <Words>406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Sakkal Majalla</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JUMAH SHUAIB MUSTAFA</cp:lastModifiedBy>
  <cp:revision>84</cp:revision>
  <dcterms:created xsi:type="dcterms:W3CDTF">2020-07-22T13:25:57Z</dcterms:created>
  <dcterms:modified xsi:type="dcterms:W3CDTF">2020-08-22T20:12:22Z</dcterms:modified>
</cp:coreProperties>
</file>