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3"/>
  </p:notesMasterIdLst>
  <p:sldIdLst>
    <p:sldId id="267" r:id="rId6"/>
    <p:sldId id="257" r:id="rId7"/>
    <p:sldId id="259" r:id="rId8"/>
    <p:sldId id="269" r:id="rId9"/>
    <p:sldId id="285" r:id="rId10"/>
    <p:sldId id="284" r:id="rId11"/>
    <p:sldId id="28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9" d="100"/>
          <a:sy n="109" d="100"/>
        </p:scale>
        <p:origin x="672" y="12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8/25/2020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27DD44-B744-42AC-B498-54EF3C6033B8}" type="slidenum">
              <a:rPr lang="en-US" smtClean="0"/>
              <a:t>1</a:t>
            </a:fld>
            <a:endParaRPr lang="en-US"/>
          </a:p>
        </p:txBody>
      </p:sp>
    </p:spTree>
    <p:extLst>
      <p:ext uri="{BB962C8B-B14F-4D97-AF65-F5344CB8AC3E}">
        <p14:creationId xmlns:p14="http://schemas.microsoft.com/office/powerpoint/2010/main" val="784299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2717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25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25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25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25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25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25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25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25 August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25 August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25 August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25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25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25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25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25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285695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25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25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25 August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25 August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25 August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25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25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25 August 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25 August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s://youtu.be/lOK4kxnNVqg" TargetMode="External"/><Relationship Id="rId7"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UL-b0UrwFSE" TargetMode="Externa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8kMVwZgD9MY" TargetMode="Externa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tSIMXD4rMjY" TargetMode="External"/><Relationship Id="rId2" Type="http://schemas.openxmlformats.org/officeDocument/2006/relationships/hyperlink" Target="https://youtu.be/8OVCRRXuL6c" TargetMode="Externa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hyperlink" Target="https://pin.it/4t3Kias" TargetMode="Externa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marL="171450" indent="-171450" algn="ctr" rtl="1"/>
            <a:r>
              <a:rPr lang="ar-AE" sz="2800" dirty="0">
                <a:latin typeface="Sakkal Majalla" pitchFamily="2" charset="-78"/>
                <a:cs typeface="Sakkal Majalla" pitchFamily="2" charset="-78"/>
              </a:rPr>
              <a:t>يصب السوائل  بين الآنية</a:t>
            </a:r>
            <a:endParaRPr lang="en-US" sz="2800" dirty="0">
              <a:latin typeface="Sakkal Majalla" pitchFamily="2" charset="-78"/>
              <a:cs typeface="Sakkal Majalla" pitchFamily="2" charset="-78"/>
            </a:endParaRPr>
          </a:p>
        </p:txBody>
      </p:sp>
      <p:sp>
        <p:nvSpPr>
          <p:cNvPr id="3" name="TextBox 2"/>
          <p:cNvSpPr txBox="1"/>
          <p:nvPr/>
        </p:nvSpPr>
        <p:spPr>
          <a:xfrm rot="721943">
            <a:off x="7959682" y="5031174"/>
            <a:ext cx="3051149" cy="707886"/>
          </a:xfrm>
          <a:prstGeom prst="rect">
            <a:avLst/>
          </a:prstGeom>
          <a:noFill/>
        </p:spPr>
        <p:txBody>
          <a:bodyPr wrap="square" rtlCol="0">
            <a:spAutoFit/>
          </a:bodyPr>
          <a:lstStyle/>
          <a:p>
            <a:pPr algn="ctr" rtl="1"/>
            <a:r>
              <a:rPr lang="ar-AE" sz="2000" dirty="0" smtClean="0">
                <a:solidFill>
                  <a:schemeClr val="bg1"/>
                </a:solidFill>
                <a:latin typeface="Sakkal Majalla" panose="02000000000000000000" pitchFamily="2" charset="-78"/>
                <a:cs typeface="Sakkal Majalla" panose="02000000000000000000" pitchFamily="2" charset="-78"/>
              </a:rPr>
              <a:t>«أنا قادر»</a:t>
            </a:r>
          </a:p>
          <a:p>
            <a:pPr algn="ctr" rtl="1"/>
            <a:r>
              <a:rPr lang="ar-AE" sz="2000" dirty="0" smtClean="0">
                <a:solidFill>
                  <a:schemeClr val="bg1"/>
                </a:solidFill>
                <a:latin typeface="Sakkal Majalla" panose="02000000000000000000" pitchFamily="2" charset="-78"/>
                <a:cs typeface="Sakkal Majalla" panose="02000000000000000000" pitchFamily="2" charset="-78"/>
              </a:rPr>
              <a:t>إعداد: موزة سعيد مبارك عايد الكتبي</a:t>
            </a:r>
            <a:endParaRPr lang="en-US" sz="2000" dirty="0">
              <a:solidFill>
                <a:schemeClr val="bg1"/>
              </a:solidFill>
              <a:latin typeface="Sakkal Majalla" panose="02000000000000000000" pitchFamily="2" charset="-78"/>
              <a:cs typeface="Sakkal Majalla" panose="02000000000000000000" pitchFamily="2" charset="-78"/>
            </a:endParaRPr>
          </a:p>
        </p:txBody>
      </p:sp>
      <p:pic>
        <p:nvPicPr>
          <p:cNvPr id="4" name="Picture 3"/>
          <p:cNvPicPr>
            <a:picLocks noChangeAspect="1"/>
          </p:cNvPicPr>
          <p:nvPr/>
        </p:nvPicPr>
        <p:blipFill>
          <a:blip r:embed="rId3">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pic>
        <p:nvPicPr>
          <p:cNvPr id="6" name="Picture Placeholder 5"/>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10894" r="10894"/>
          <a:stretch>
            <a:fillRect/>
          </a:stretch>
        </p:blipFill>
        <p:spPr/>
      </p:pic>
    </p:spTree>
    <p:extLst>
      <p:ext uri="{BB962C8B-B14F-4D97-AF65-F5344CB8AC3E}">
        <p14:creationId xmlns:p14="http://schemas.microsoft.com/office/powerpoint/2010/main" val="2243528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87416579"/>
              </p:ext>
            </p:extLst>
          </p:nvPr>
        </p:nvGraphicFramePr>
        <p:xfrm>
          <a:off x="154004" y="224444"/>
          <a:ext cx="11906451" cy="6517178"/>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smtClean="0">
                          <a:latin typeface="Sakkal Majalla" panose="02000000000000000000" pitchFamily="2" charset="-78"/>
                          <a:cs typeface="Sakkal Majalla" panose="02000000000000000000" pitchFamily="2" charset="-78"/>
                        </a:rPr>
                        <a:t>المراجعة:</a:t>
                      </a:r>
                      <a:r>
                        <a:rPr lang="ar-AE" sz="1200" b="1" baseline="0" dirty="0" smtClean="0">
                          <a:latin typeface="Sakkal Majalla" panose="02000000000000000000" pitchFamily="2" charset="-78"/>
                          <a:cs typeface="Sakkal Majalla" panose="02000000000000000000" pitchFamily="2" charset="-78"/>
                        </a:rPr>
                        <a:t> </a:t>
                      </a:r>
                      <a:r>
                        <a:rPr lang="ar-AE" sz="1200" b="1" dirty="0" smtClean="0">
                          <a:latin typeface="Sakkal Majalla" panose="02000000000000000000" pitchFamily="2" charset="-78"/>
                          <a:cs typeface="Sakkal Majalla" panose="02000000000000000000" pitchFamily="2" charset="-78"/>
                        </a:rPr>
                        <a:t>أ</a:t>
                      </a:r>
                      <a:r>
                        <a:rPr lang="ar-AE" sz="1200" b="1" dirty="0">
                          <a:latin typeface="Sakkal Majalla" panose="02000000000000000000" pitchFamily="2" charset="-78"/>
                          <a:cs typeface="Sakkal Majalla" panose="02000000000000000000" pitchFamily="2" charset="-78"/>
                        </a:rPr>
                        <a:t>.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AE" sz="1200" b="1" dirty="0" smtClean="0">
                          <a:latin typeface="Sakkal Majalla" panose="02000000000000000000" pitchFamily="2" charset="-78"/>
                          <a:cs typeface="Sakkal Majalla" panose="02000000000000000000" pitchFamily="2" charset="-78"/>
                        </a:rPr>
                        <a:t>: موزة سعيد الكتبي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fontAlgn="ctr"/>
                      <a:r>
                        <a:rPr lang="ar-AE" sz="1200" b="1" i="0" u="none" strike="noStrike" dirty="0" smtClean="0">
                          <a:solidFill>
                            <a:srgbClr val="000000"/>
                          </a:solidFill>
                          <a:effectLst/>
                          <a:latin typeface="Sakkal Majalla" panose="02000000000000000000" pitchFamily="2" charset="-78"/>
                          <a:cs typeface="Sakkal Majalla" panose="02000000000000000000" pitchFamily="2" charset="-78"/>
                        </a:rPr>
                        <a:t>يصب السوائل  بين الآنية</a:t>
                      </a: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AE" sz="1200" b="1" dirty="0" smtClean="0">
                          <a:latin typeface="Sakkal Majalla" panose="02000000000000000000" pitchFamily="2" charset="-78"/>
                          <a:cs typeface="Sakkal Majalla" panose="02000000000000000000" pitchFamily="2" charset="-78"/>
                        </a:rPr>
                        <a:t>: 5-6 سنوات</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endParaRPr lang="ar-AE" sz="1400" b="1" dirty="0" smtClean="0">
                        <a:solidFill>
                          <a:srgbClr val="FF0000"/>
                        </a:solidFill>
                        <a:latin typeface="Sakkal Majalla" panose="02000000000000000000" pitchFamily="2" charset="-78"/>
                        <a:cs typeface="Sakkal Majalla" panose="02000000000000000000" pitchFamily="2" charset="-78"/>
                      </a:endParaRPr>
                    </a:p>
                    <a:p>
                      <a:pPr algn="r" rtl="1"/>
                      <a:r>
                        <a:rPr lang="ar-AE" sz="1400" b="1" dirty="0" smtClean="0">
                          <a:solidFill>
                            <a:srgbClr val="FF0000"/>
                          </a:solidFill>
                          <a:latin typeface="Sakkal Majalla" panose="02000000000000000000" pitchFamily="2" charset="-78"/>
                          <a:cs typeface="Sakkal Majalla" panose="02000000000000000000" pitchFamily="2" charset="-78"/>
                        </a:rPr>
                        <a:t>درس أنا قادر</a:t>
                      </a:r>
                      <a:endParaRPr lang="ar-AE" sz="1400" b="1" dirty="0">
                        <a:solidFill>
                          <a:srgbClr val="FF0000"/>
                        </a:solidFill>
                        <a:latin typeface="Sakkal Majalla" panose="02000000000000000000" pitchFamily="2" charset="-78"/>
                        <a:cs typeface="Sakkal Majalla" panose="02000000000000000000" pitchFamily="2" charset="-78"/>
                      </a:endParaRPr>
                    </a:p>
                    <a:p>
                      <a:pPr algn="r" rtl="1"/>
                      <a:r>
                        <a:rPr lang="ar-AE" sz="1200" b="1" baseline="0" dirty="0" smtClean="0">
                          <a:solidFill>
                            <a:schemeClr val="tx1"/>
                          </a:solidFill>
                          <a:latin typeface="Sakkal Majalla" pitchFamily="2" charset="-78"/>
                          <a:cs typeface="Sakkal Majalla" pitchFamily="2" charset="-78"/>
                        </a:rPr>
                        <a:t>اجتمعت العائلة على مائدة الغداء، فقالت الأم: حمد من فضلك اسكب لجدتك كوباً من عصير البرتقال الطازج. فقال حمد مبتسماً: حسناً يا أمي. أخذ حمد بزجاجة العصير ولكن الزجاجة كانت ثقيلة قليلاً فانسكب القليل من العصير على ملابسه. فأسرعت الأم إليه وقالت: لا بأس يا حمد، إنها ثقيلة قليلاً  ولكنك ما شاء الله حملتها وأنت قادر على ذلك، أحسنت يا ابني القوي، ولكن انتبه في المرات القادمة إذا احتجت إلى مساعدة عليك أن تخبرني. وساعدت الأم حمد ، وأخذ حمد الكوب و اوصله إلى جدته. فقالت الجدة: لقد كبرت يا حمد وأراك فتى قوي و مهذب وتستمع إلى كلام والديك جيداً، بارك الله فيك. فرح حمد كثيراً.</a:t>
                      </a: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r>
                        <a:rPr lang="ar-AE" sz="1200" b="1" baseline="0" dirty="0" smtClean="0">
                          <a:solidFill>
                            <a:schemeClr val="tx1"/>
                          </a:solidFill>
                          <a:latin typeface="Sakkal Majalla" pitchFamily="2" charset="-78"/>
                          <a:cs typeface="Sakkal Majalla" pitchFamily="2" charset="-78"/>
                        </a:rPr>
                        <a:t>بعد قراءة القصة ومتابعة الفيديو، ممكن سؤال الطالب عدة أسئلة مثل:</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هل حمد فتى مطيع لوالديه كما قالت الجدة؟ كيف عرفت؟</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هل استطاع حمد سكب كوب من العصير؟</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عندما نحتاج مساعدة ماذا يجب أن نفعل؟</a:t>
                      </a:r>
                    </a:p>
                    <a:p>
                      <a:pPr marL="228600" indent="-228600" algn="r" rtl="1">
                        <a:buFont typeface="+mj-lt"/>
                        <a:buAutoNum type="arabicPeriod"/>
                      </a:pPr>
                      <a:endParaRPr lang="ar-AE" sz="1200" b="1" baseline="0" dirty="0" smtClean="0">
                        <a:solidFill>
                          <a:schemeClr val="tx1"/>
                        </a:solidFill>
                        <a:latin typeface="Sakkal Majalla" pitchFamily="2" charset="-78"/>
                        <a:cs typeface="Sakkal Majalla" pitchFamily="2" charset="-78"/>
                      </a:endParaRPr>
                    </a:p>
                    <a:p>
                      <a:pPr marL="0" indent="0" algn="r" rtl="1">
                        <a:buFont typeface="+mj-lt"/>
                        <a:buNone/>
                      </a:pPr>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400" b="1" u="sng" baseline="0" dirty="0" smtClean="0">
                          <a:solidFill>
                            <a:srgbClr val="FF0000"/>
                          </a:solidFill>
                          <a:latin typeface="Sakkal Majalla" panose="02000000000000000000" pitchFamily="2" charset="-78"/>
                          <a:cs typeface="Sakkal Majalla" panose="02000000000000000000" pitchFamily="2" charset="-78"/>
                        </a:rPr>
                        <a:t>الأنشطة </a:t>
                      </a:r>
                      <a:r>
                        <a:rPr lang="ar-AE" sz="1400" b="1" u="sng" baseline="0" dirty="0">
                          <a:solidFill>
                            <a:srgbClr val="FF0000"/>
                          </a:solidFill>
                          <a:latin typeface="Sakkal Majalla" panose="02000000000000000000" pitchFamily="2" charset="-78"/>
                          <a:cs typeface="Sakkal Majalla" panose="02000000000000000000" pitchFamily="2" charset="-78"/>
                        </a:rPr>
                        <a:t>الصفية: </a:t>
                      </a:r>
                      <a:endParaRPr lang="en-US" sz="1400" b="1" u="sng" baseline="0" dirty="0">
                        <a:solidFill>
                          <a:srgbClr val="FF0000"/>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البدء بتدريب الطالب على الصب الجاف (استخدام مستويات مختلفة من أكواب متساوية إلى مختلفة).</a:t>
                      </a:r>
                      <a:endParaRPr lang="en-US" sz="1200" b="1" u="none" baseline="0" dirty="0" smtClean="0">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صب السوائل في إنائين متشابهين بعدها استخدام أوان مختلفة الأحجام و الأشكال.</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القيام بتجربة صب السوائل و تغيير لون النتبه (تم ارفاق فيديو لكيفية التجربة).</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استخدام طاولة الماء إن توفرت لنقل الماء و اللعب من خلاله مع بقية الطلاب.</a:t>
                      </a:r>
                      <a:endParaRPr lang="en-US" sz="1200" b="1" u="none" baseline="0" dirty="0" smtClean="0">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تدريب الطالب على عملية ري النباتات.</a:t>
                      </a:r>
                      <a:endParaRPr lang="en-US" sz="1200" b="1" u="none" baseline="0" dirty="0" smtClean="0">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عمل محطة قوس قزح (حيث يقوم الطلاب باستخدام الألوان في السوائل و سكب السوائل ببعضها و هكذا).</a:t>
                      </a:r>
                    </a:p>
                    <a:p>
                      <a:pPr marL="228600" indent="-228600" algn="r" rtl="1">
                        <a:buFont typeface="+mj-lt"/>
                        <a:buAutoNum type="arabicPeriod"/>
                      </a:pPr>
                      <a:endParaRPr lang="ar-AE" sz="1200" b="1" u="none" baseline="0" dirty="0" smtClean="0">
                        <a:latin typeface="Sakkal Majalla" panose="02000000000000000000" pitchFamily="2" charset="-78"/>
                        <a:cs typeface="Sakkal Majalla" panose="02000000000000000000" pitchFamily="2" charset="-78"/>
                      </a:endParaRPr>
                    </a:p>
                    <a:p>
                      <a:pPr marL="0" indent="0" algn="r" rtl="1">
                        <a:buFont typeface="+mj-lt"/>
                        <a:buNone/>
                      </a:pPr>
                      <a:endParaRPr lang="ar-AE" sz="1200" b="1" u="none" baseline="0" dirty="0" smtClean="0">
                        <a:latin typeface="Sakkal Majalla" panose="02000000000000000000" pitchFamily="2" charset="-78"/>
                        <a:cs typeface="Sakkal Majalla" panose="02000000000000000000" pitchFamily="2" charset="-78"/>
                      </a:endParaRPr>
                    </a:p>
                    <a:p>
                      <a:pPr marL="0" indent="0" algn="r" rtl="1">
                        <a:buFont typeface="+mj-lt"/>
                        <a:buNone/>
                      </a:pPr>
                      <a:endParaRPr lang="ar-AE" sz="1200" b="1" u="none" baseline="0" dirty="0" smtClean="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25 August 2020</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sp>
        <p:nvSpPr>
          <p:cNvPr id="10" name="TextBox 9"/>
          <p:cNvSpPr txBox="1"/>
          <p:nvPr/>
        </p:nvSpPr>
        <p:spPr>
          <a:xfrm>
            <a:off x="7556131" y="2176564"/>
            <a:ext cx="1410120"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1200" cap="none" spc="0" normalizeH="0" baseline="0" noProof="0" dirty="0" smtClean="0">
                <a:ln>
                  <a:noFill/>
                </a:ln>
                <a:solidFill>
                  <a:srgbClr val="FF0000"/>
                </a:solidFill>
                <a:effectLst/>
                <a:uLnTx/>
                <a:uFillTx/>
                <a:latin typeface="Sakkal Majalla" pitchFamily="2" charset="-78"/>
                <a:cs typeface="Sakkal Majalla" pitchFamily="2" charset="-78"/>
              </a:rPr>
              <a:t>صب السوائل </a:t>
            </a:r>
            <a:endParaRPr kumimoji="0" lang="en-GB" sz="1400" b="1" i="0" u="none" strike="noStrike" kern="1200" cap="none" spc="0" normalizeH="0" baseline="0" noProof="0" dirty="0">
              <a:ln>
                <a:noFill/>
              </a:ln>
              <a:solidFill>
                <a:srgbClr val="FF0000"/>
              </a:solidFill>
              <a:effectLst/>
              <a:uLnTx/>
              <a:uFillTx/>
              <a:latin typeface="Sakkal Majalla" pitchFamily="2" charset="-78"/>
              <a:cs typeface="Sakkal Majalla" pitchFamily="2" charset="-78"/>
            </a:endParaRPr>
          </a:p>
        </p:txBody>
      </p:sp>
      <p:sp>
        <p:nvSpPr>
          <p:cNvPr id="12" name="Rounded Rectangle 11"/>
          <p:cNvSpPr/>
          <p:nvPr/>
        </p:nvSpPr>
        <p:spPr>
          <a:xfrm>
            <a:off x="6127718" y="2632318"/>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3" name="TextBox 12"/>
          <p:cNvSpPr txBox="1"/>
          <p:nvPr/>
        </p:nvSpPr>
        <p:spPr>
          <a:xfrm>
            <a:off x="6312147" y="2797275"/>
            <a:ext cx="3898087" cy="307777"/>
          </a:xfrm>
          <a:prstGeom prst="rect">
            <a:avLst/>
          </a:prstGeom>
          <a:solidFill>
            <a:schemeClr val="accent4">
              <a:lumMod val="20000"/>
              <a:lumOff val="80000"/>
            </a:schemeClr>
          </a:solidFill>
        </p:spPr>
        <p:txBody>
          <a:bodyPr wrap="square" rtlCol="0">
            <a:spAutoFit/>
          </a:bodyPr>
          <a:lstStyle/>
          <a:p>
            <a:pPr lvl="0" algn="ctr">
              <a:defRPr/>
            </a:pPr>
            <a:r>
              <a:rPr lang="en-US" sz="1400" dirty="0">
                <a:solidFill>
                  <a:prstClr val="black"/>
                </a:solidFill>
                <a:latin typeface="Sakkal Majalla" panose="02000000000000000000" pitchFamily="2" charset="-78"/>
                <a:cs typeface="Sakkal Majalla" panose="02000000000000000000" pitchFamily="2" charset="-78"/>
                <a:hlinkClick r:id="rId3"/>
              </a:rPr>
              <a:t>https://</a:t>
            </a:r>
            <a:r>
              <a:rPr lang="en-US" sz="1400" dirty="0" smtClean="0">
                <a:solidFill>
                  <a:prstClr val="black"/>
                </a:solidFill>
                <a:latin typeface="Sakkal Majalla" panose="02000000000000000000" pitchFamily="2" charset="-78"/>
                <a:cs typeface="Sakkal Majalla" panose="02000000000000000000" pitchFamily="2" charset="-78"/>
                <a:hlinkClick r:id="rId3"/>
              </a:rPr>
              <a:t>youtu.be/lOK4kxnNVqg</a:t>
            </a:r>
            <a:r>
              <a:rPr lang="ar-AE" sz="1400" dirty="0" smtClean="0">
                <a:solidFill>
                  <a:prstClr val="black"/>
                </a:solidFill>
                <a:latin typeface="Sakkal Majalla" panose="02000000000000000000" pitchFamily="2" charset="-78"/>
                <a:cs typeface="Sakkal Majalla" panose="02000000000000000000" pitchFamily="2" charset="-78"/>
              </a:rPr>
              <a:t> </a:t>
            </a:r>
            <a:endParaRPr lang="en-US" sz="1400" dirty="0">
              <a:solidFill>
                <a:prstClr val="black"/>
              </a:solidFill>
              <a:latin typeface="Sakkal Majalla" panose="02000000000000000000" pitchFamily="2" charset="-78"/>
              <a:cs typeface="Sakkal Majalla" panose="02000000000000000000" pitchFamily="2" charset="-78"/>
            </a:endParaRPr>
          </a:p>
        </p:txBody>
      </p:sp>
      <p:pic>
        <p:nvPicPr>
          <p:cNvPr id="2" name="Picture 2" descr="C:\Users\NEW MACBOOK\Desktop\نمتةكمةم.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4743" y="3523027"/>
            <a:ext cx="1098638" cy="100265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AutoShape 4" descr="إبداع التدريس : الصب الجاف"/>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إبداع التدريس : الصب الجاف"/>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super little ones: سبتمبر 20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4743" y="4581365"/>
            <a:ext cx="1098638" cy="90503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4" name="Picture 10" descr="إبداع التدريس : أنشطة المياه - منتسوري"/>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4743" y="5564528"/>
            <a:ext cx="1098638" cy="81583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6" name="Picture 12" descr=" "/>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3170" t="52551" r="3703" b="4933"/>
          <a:stretch/>
        </p:blipFill>
        <p:spPr bwMode="auto">
          <a:xfrm>
            <a:off x="1639790" y="3523027"/>
            <a:ext cx="1093193" cy="100265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8" name="Picture 14" descr="IKEA PS FEJÖ Self-watering plant pot, black - IKE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39790" y="4581365"/>
            <a:ext cx="1093193" cy="86927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40" name="Picture 16" descr="One of the most fun indoor kids activities: a rainbow pouring station. This is a quick and easy set up for kids at home - a perfect activity for siblings!"/>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b="24665"/>
          <a:stretch/>
        </p:blipFill>
        <p:spPr bwMode="auto">
          <a:xfrm>
            <a:off x="1639790" y="5564528"/>
            <a:ext cx="1093193" cy="81583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815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80005894"/>
              </p:ext>
            </p:extLst>
          </p:nvPr>
        </p:nvGraphicFramePr>
        <p:xfrm>
          <a:off x="226085" y="789928"/>
          <a:ext cx="11804073" cy="5361017"/>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2653120">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marL="0" indent="0" algn="r" rtl="1">
                        <a:buFont typeface="Arial" pitchFamily="34" charset="0"/>
                        <a:buNone/>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الهدف الرئيسي هو أن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يصب الطالب السوائل  بين الآنية.</a:t>
                      </a:r>
                    </a:p>
                    <a:p>
                      <a:pPr marL="0" indent="0" algn="r" rtl="1">
                        <a:buFont typeface="Arial" pitchFamily="34" charset="0"/>
                        <a:buNone/>
                      </a:pPr>
                      <a:r>
                        <a:rPr lang="ar-AE" sz="1200" b="1" u="none" baseline="0" dirty="0" smtClean="0">
                          <a:solidFill>
                            <a:schemeClr val="tx1"/>
                          </a:solidFill>
                          <a:latin typeface="Sakkal Majalla" panose="02000000000000000000" pitchFamily="2" charset="-78"/>
                          <a:cs typeface="Sakkal Majalla" panose="02000000000000000000" pitchFamily="2" charset="-78"/>
                        </a:rPr>
                        <a:t>أهداف </a:t>
                      </a:r>
                      <a:r>
                        <a:rPr lang="ar-AE" sz="1200" b="1" u="none" baseline="0" dirty="0">
                          <a:solidFill>
                            <a:schemeClr val="tx1"/>
                          </a:solidFill>
                          <a:latin typeface="Sakkal Majalla" panose="02000000000000000000" pitchFamily="2" charset="-78"/>
                          <a:cs typeface="Sakkal Majalla" panose="02000000000000000000" pitchFamily="2" charset="-78"/>
                        </a:rPr>
                        <a:t>أخرى: </a:t>
                      </a:r>
                      <a:r>
                        <a:rPr lang="ar-AE" sz="1200" b="1" u="none" baseline="0" dirty="0" smtClean="0">
                          <a:solidFill>
                            <a:schemeClr val="tx1"/>
                          </a:solidFill>
                          <a:latin typeface="Sakkal Majalla" panose="02000000000000000000" pitchFamily="2" charset="-78"/>
                          <a:cs typeface="Sakkal Majalla" panose="02000000000000000000" pitchFamily="2" charset="-78"/>
                        </a:rPr>
                        <a:t>زيادة قوة التركيز. تحقيق التوازن بين الحركات.  تقوية عضلات اليدين. </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تشغيل </a:t>
                      </a:r>
                      <a:r>
                        <a:rPr lang="ar-AE" sz="1200" b="1" u="none" baseline="0" dirty="0">
                          <a:solidFill>
                            <a:schemeClr val="tx1"/>
                          </a:solidFill>
                          <a:latin typeface="Sakkal Majalla" panose="02000000000000000000" pitchFamily="2" charset="-78"/>
                          <a:cs typeface="Sakkal Majalla" panose="02000000000000000000" pitchFamily="2" charset="-78"/>
                        </a:rPr>
                        <a:t>الفيديو الخاص بالدرس.</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تنفيذ </a:t>
                      </a:r>
                      <a:r>
                        <a:rPr lang="ar-AE" sz="1200" b="1" u="none" baseline="0" dirty="0">
                          <a:solidFill>
                            <a:schemeClr val="tx1"/>
                          </a:solidFill>
                          <a:latin typeface="Sakkal Majalla" panose="02000000000000000000" pitchFamily="2" charset="-78"/>
                          <a:cs typeface="Sakkal Majalla" panose="02000000000000000000" pitchFamily="2" charset="-78"/>
                        </a:rPr>
                        <a:t>التمارين والأنشطة الصفية داخل الغرفة الصفية </a:t>
                      </a:r>
                      <a:r>
                        <a:rPr lang="ar-AE" sz="1200" b="1" u="none" baseline="0" dirty="0" smtClean="0">
                          <a:solidFill>
                            <a:schemeClr val="tx1"/>
                          </a:solidFill>
                          <a:latin typeface="Sakkal Majalla" panose="02000000000000000000" pitchFamily="2" charset="-78"/>
                          <a:cs typeface="Sakkal Majalla" panose="02000000000000000000" pitchFamily="2" charset="-78"/>
                        </a:rPr>
                        <a:t>عمليا و كتابيا.</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استخدام مجسمات و أدوات لتطبيق الدرس عملياً.</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للمعلم حرية ابتكار أنشطة اضافية. </a:t>
                      </a:r>
                    </a:p>
                    <a:p>
                      <a:pPr marL="0" indent="0" algn="r" rtl="1">
                        <a:buNone/>
                      </a:pPr>
                      <a:r>
                        <a:rPr lang="ar-AE" sz="1200" b="1" u="none" baseline="0" dirty="0" smtClean="0">
                          <a:solidFill>
                            <a:srgbClr val="FF0000"/>
                          </a:solidFill>
                          <a:latin typeface="Sakkal Majalla" panose="02000000000000000000" pitchFamily="2" charset="-78"/>
                          <a:cs typeface="Sakkal Majalla" panose="02000000000000000000" pitchFamily="2" charset="-78"/>
                        </a:rPr>
                        <a:t>النشاط الرياضي: </a:t>
                      </a:r>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عمل مسابقة يقوم فيها الطالب بنقل الماء من مكان إلى آخر من خلال صب من قنينة إلى أخرى خلال  لمدة زمنية معينة.</a:t>
                      </a: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الفني: </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القيام بعرض مسرحي تقوم فيه الدمى بعرض تقوم بالسكب الجاف و تجرب سكب السوائل و تصحح الأخطاء إن انسكب شيء.   </a:t>
                      </a: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الموسيقى:</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تشغيل أي أنشودة أو </a:t>
                      </a:r>
                      <a:r>
                        <a:rPr lang="ar-AE" sz="1200" b="1" u="none" baseline="0" smtClean="0">
                          <a:solidFill>
                            <a:schemeClr val="tx1"/>
                          </a:solidFill>
                          <a:latin typeface="Sakkal Majalla" panose="02000000000000000000" pitchFamily="2" charset="-78"/>
                          <a:cs typeface="Sakkal Majalla" panose="02000000000000000000" pitchFamily="2" charset="-78"/>
                        </a:rPr>
                        <a:t>موسيقى هادئة يحبها الطالب خلال عمل النشاط لتشجيعه على التركيز  و لتصفية ذهنه.</a:t>
                      </a:r>
                      <a:endParaRPr lang="ar-AE" sz="1200" b="1" u="none" baseline="0" dirty="0">
                        <a:ln>
                          <a:solidFill>
                            <a:schemeClr val="accent4">
                              <a:lumMod val="75000"/>
                            </a:schemeClr>
                          </a:solidFill>
                        </a:ln>
                        <a:solidFill>
                          <a:srgbClr val="7030A0"/>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على ولي الأمر تدريب الطالب على صب السوائل بين الأنية و امداد أولياء الأمور بالفيديوهات التعليمية التي تساعده على تحقيق الهدف بشكل صحيح، و التنبيه على ضرورة تشجيع الطالب.</a:t>
                      </a: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384666">
                <a:tc>
                  <a:txBody>
                    <a:bodyPr/>
                    <a:lstStyle/>
                    <a:p>
                      <a:pPr algn="r" rtl="1"/>
                      <a:r>
                        <a:rPr lang="ar-AE" sz="1200" b="1" baseline="0" dirty="0">
                          <a:latin typeface="Sakkal Majalla" panose="02000000000000000000" pitchFamily="2" charset="-78"/>
                          <a:cs typeface="Sakkal Majalla" panose="02000000000000000000" pitchFamily="2" charset="-78"/>
                        </a:rPr>
                        <a:t>مجموعة تدريبات على الأيباد تتضمن:</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smtClean="0">
                          <a:latin typeface="Sakkal Majalla" panose="02000000000000000000" pitchFamily="2" charset="-78"/>
                          <a:cs typeface="Sakkal Majalla" panose="02000000000000000000" pitchFamily="2" charset="-78"/>
                        </a:rPr>
                        <a:t>مشاهدة الفيديوهات التعليمية.</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smtClean="0">
                          <a:latin typeface="Sakkal Majalla" panose="02000000000000000000" pitchFamily="2" charset="-78"/>
                          <a:cs typeface="Sakkal Majalla" panose="02000000000000000000" pitchFamily="2" charset="-78"/>
                        </a:rPr>
                        <a:t>ألعاب نقل السوائل من أنية إلى أخرى.</a:t>
                      </a:r>
                      <a:endParaRPr lang="en-US" sz="12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متوسط :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يصب الطالب السوائل  بين الآنية المتشابهة     </a:t>
                      </a:r>
                      <a:r>
                        <a:rPr lang="ar-AE" sz="1200" b="1" baseline="0" dirty="0" smtClean="0">
                          <a:latin typeface="Sakkal Majalla" panose="02000000000000000000" pitchFamily="2" charset="-78"/>
                          <a:cs typeface="Sakkal Majalla" panose="02000000000000000000" pitchFamily="2" charset="-78"/>
                        </a:rPr>
                        <a:t>جيد</a:t>
                      </a:r>
                      <a:r>
                        <a:rPr lang="ar-AE" sz="1200" b="1" baseline="0" dirty="0">
                          <a:latin typeface="Sakkal Majalla" panose="02000000000000000000" pitchFamily="2" charset="-78"/>
                          <a:cs typeface="Sakkal Majalla" panose="02000000000000000000" pitchFamily="2" charset="-78"/>
                        </a:rPr>
                        <a:t>: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يصب السوائل  بين الآنية المختلفة مع السكب </a:t>
                      </a:r>
                      <a:r>
                        <a:rPr lang="ar-AE" sz="1200" b="1" u="none" kern="1200" baseline="0" smtClean="0">
                          <a:solidFill>
                            <a:schemeClr val="tx1"/>
                          </a:solidFill>
                          <a:latin typeface="Sakkal Majalla" panose="02000000000000000000" pitchFamily="2" charset="-78"/>
                          <a:ea typeface="+mn-ea"/>
                          <a:cs typeface="Sakkal Majalla" panose="02000000000000000000" pitchFamily="2" charset="-78"/>
                        </a:rPr>
                        <a:t>الخارجي المتوسط   </a:t>
                      </a:r>
                      <a:r>
                        <a:rPr lang="ar-AE" sz="1200" b="1" baseline="0" smtClean="0">
                          <a:latin typeface="Sakkal Majalla" panose="02000000000000000000" pitchFamily="2" charset="-78"/>
                          <a:cs typeface="Sakkal Majalla" panose="02000000000000000000" pitchFamily="2" charset="-78"/>
                        </a:rPr>
                        <a:t>مرتفع</a:t>
                      </a:r>
                      <a:r>
                        <a:rPr lang="ar-AE" sz="1200" b="1" baseline="0" dirty="0">
                          <a:latin typeface="Sakkal Majalla" panose="02000000000000000000" pitchFamily="2" charset="-78"/>
                          <a:cs typeface="Sakkal Majalla" panose="02000000000000000000" pitchFamily="2" charset="-78"/>
                        </a:rPr>
                        <a:t>: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يصب السوائل  بين الآنية المختلفة </a:t>
                      </a:r>
                      <a:r>
                        <a:rPr lang="ar-AE" sz="1200" b="1" u="none" kern="1200" baseline="0" smtClean="0">
                          <a:solidFill>
                            <a:schemeClr val="tx1"/>
                          </a:solidFill>
                          <a:latin typeface="Sakkal Majalla" panose="02000000000000000000" pitchFamily="2" charset="-78"/>
                          <a:ea typeface="+mn-ea"/>
                          <a:cs typeface="Sakkal Majalla" panose="02000000000000000000" pitchFamily="2" charset="-78"/>
                        </a:rPr>
                        <a:t>دون سكب خارجي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أو سكب قليل جداّ.</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Date Placeholder 9"/>
          <p:cNvSpPr>
            <a:spLocks noGrp="1"/>
          </p:cNvSpPr>
          <p:nvPr>
            <p:ph type="dt" sz="half" idx="10"/>
          </p:nvPr>
        </p:nvSpPr>
        <p:spPr/>
        <p:txBody>
          <a:bodyPr/>
          <a:lstStyle/>
          <a:p>
            <a:fld id="{DFA59B4A-862E-4296-9049-49655D5CFC94}" type="datetime3">
              <a:rPr lang="en-US" smtClean="0"/>
              <a:t>25 August 2020</a:t>
            </a:fld>
            <a:endParaRPr lang="en-GB"/>
          </a:p>
        </p:txBody>
      </p:sp>
      <p:sp>
        <p:nvSpPr>
          <p:cNvPr id="11" name="Slide Number Placeholder 10"/>
          <p:cNvSpPr>
            <a:spLocks noGrp="1"/>
          </p:cNvSpPr>
          <p:nvPr>
            <p:ph type="sldNum" sz="quarter" idx="12"/>
          </p:nvPr>
        </p:nvSpPr>
        <p:spPr/>
        <p:txBody>
          <a:bodyPr/>
          <a:lstStyle/>
          <a:p>
            <a:fld id="{60F9F505-338F-4A63-8E60-F3E66EC2060F}" type="slidenum">
              <a:rPr lang="en-GB" smtClean="0"/>
              <a:t>3</a:t>
            </a:fld>
            <a:endParaRPr lang="en-GB"/>
          </a:p>
        </p:txBody>
      </p:sp>
    </p:spTree>
    <p:extLst>
      <p:ext uri="{BB962C8B-B14F-4D97-AF65-F5344CB8AC3E}">
        <p14:creationId xmlns:p14="http://schemas.microsoft.com/office/powerpoint/2010/main" val="1274376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dia Placeholder 4" descr="Media placeholder">
            <a:extLst>
              <a:ext uri="{FF2B5EF4-FFF2-40B4-BE49-F238E27FC236}">
                <a16:creationId xmlns:a16="http://schemas.microsoft.com/office/drawing/2014/main" id="{7401E5EB-604A-42B4-B9BC-979A2E90F535}"/>
              </a:ext>
            </a:extLst>
          </p:cNvPr>
          <p:cNvSpPr>
            <a:spLocks noGrp="1"/>
          </p:cNvSpPr>
          <p:nvPr>
            <p:ph type="media" sz="quarter" idx="13"/>
          </p:nvPr>
        </p:nvSpPr>
        <p:spPr/>
      </p:sp>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p:txBody>
          <a:bodyPr>
            <a:normAutofit/>
          </a:bodyPr>
          <a:lstStyle/>
          <a:p>
            <a:pPr algn="ctr"/>
            <a:r>
              <a:rPr lang="ar-AE" sz="1600" dirty="0" smtClean="0">
                <a:latin typeface="Sakkal Majalla" panose="02000000000000000000" pitchFamily="2" charset="-78"/>
                <a:cs typeface="Sakkal Majalla" panose="02000000000000000000" pitchFamily="2" charset="-78"/>
              </a:rPr>
              <a:t>فيديو تعليمي لصب الجاف </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4</a:t>
            </a:fld>
            <a:endParaRPr lang="en-US" dirty="0"/>
          </a:p>
        </p:txBody>
      </p:sp>
      <p:sp>
        <p:nvSpPr>
          <p:cNvPr id="7" name="Rounded Rectangle 6"/>
          <p:cNvSpPr/>
          <p:nvPr/>
        </p:nvSpPr>
        <p:spPr>
          <a:xfrm>
            <a:off x="4010891" y="3372098"/>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8" name="TextBox 7"/>
          <p:cNvSpPr txBox="1"/>
          <p:nvPr/>
        </p:nvSpPr>
        <p:spPr>
          <a:xfrm>
            <a:off x="4111752" y="3523561"/>
            <a:ext cx="3898087" cy="307777"/>
          </a:xfrm>
          <a:prstGeom prst="rect">
            <a:avLst/>
          </a:prstGeom>
          <a:solidFill>
            <a:schemeClr val="accent4">
              <a:lumMod val="20000"/>
              <a:lumOff val="80000"/>
            </a:schemeClr>
          </a:solidFill>
        </p:spPr>
        <p:txBody>
          <a:bodyPr wrap="square" rtlCol="0">
            <a:spAutoFit/>
          </a:bodyPr>
          <a:lstStyle/>
          <a:p>
            <a:pPr lvl="0" algn="ctr">
              <a:defRPr/>
            </a:pPr>
            <a:r>
              <a:rPr lang="en-US" sz="1400" dirty="0">
                <a:solidFill>
                  <a:prstClr val="black"/>
                </a:solidFill>
                <a:latin typeface="Sakkal Majalla" pitchFamily="2" charset="-78"/>
                <a:cs typeface="Sakkal Majalla" pitchFamily="2" charset="-78"/>
                <a:hlinkClick r:id="rId2"/>
              </a:rPr>
              <a:t>https://</a:t>
            </a:r>
            <a:r>
              <a:rPr lang="en-US" sz="1400" dirty="0" smtClean="0">
                <a:solidFill>
                  <a:prstClr val="black"/>
                </a:solidFill>
                <a:latin typeface="Sakkal Majalla" pitchFamily="2" charset="-78"/>
                <a:cs typeface="Sakkal Majalla" pitchFamily="2" charset="-78"/>
                <a:hlinkClick r:id="rId2"/>
              </a:rPr>
              <a:t>youtu.be/UL-b0UrwFSE</a:t>
            </a:r>
            <a:r>
              <a:rPr lang="ar-AE" sz="1400" dirty="0" smtClean="0">
                <a:solidFill>
                  <a:prstClr val="black"/>
                </a:solidFill>
                <a:latin typeface="Sakkal Majalla" pitchFamily="2" charset="-78"/>
                <a:cs typeface="Sakkal Majalla" pitchFamily="2" charset="-78"/>
              </a:rPr>
              <a:t> </a:t>
            </a:r>
            <a:endParaRPr kumimoji="0" lang="en-US" sz="1400" b="0" i="0" u="none" strike="noStrike" kern="1200" cap="none" spc="0" normalizeH="0" baseline="0" noProof="0" dirty="0">
              <a:ln>
                <a:noFill/>
              </a:ln>
              <a:solidFill>
                <a:prstClr val="black"/>
              </a:solidFill>
              <a:effectLst/>
              <a:uLnTx/>
              <a:uFillTx/>
              <a:latin typeface="Sakkal Majalla" pitchFamily="2" charset="-78"/>
              <a:cs typeface="Sakkal Majalla" pitchFamily="2" charset="-78"/>
            </a:endParaRPr>
          </a:p>
        </p:txBody>
      </p:sp>
      <p:sp>
        <p:nvSpPr>
          <p:cNvPr id="3" name="TextBox 2"/>
          <p:cNvSpPr txBox="1"/>
          <p:nvPr/>
        </p:nvSpPr>
        <p:spPr>
          <a:xfrm>
            <a:off x="3754659" y="3973587"/>
            <a:ext cx="4847853" cy="276999"/>
          </a:xfrm>
          <a:prstGeom prst="rect">
            <a:avLst/>
          </a:prstGeom>
          <a:noFill/>
        </p:spPr>
        <p:txBody>
          <a:bodyPr wrap="square" rtlCol="0">
            <a:spAutoFit/>
          </a:bodyPr>
          <a:lstStyle/>
          <a:p>
            <a:pPr algn="ctr"/>
            <a:r>
              <a:rPr lang="ar-AE" sz="1200" dirty="0" smtClean="0">
                <a:solidFill>
                  <a:srgbClr val="FF0000"/>
                </a:solidFill>
                <a:latin typeface="Sakkal Majalla" pitchFamily="2" charset="-78"/>
                <a:cs typeface="Sakkal Majalla" pitchFamily="2" charset="-78"/>
              </a:rPr>
              <a:t>يفضل البدء بالصب الجاف لأنه يهيأ الطفل على صب السوائل</a:t>
            </a:r>
            <a:endParaRPr lang="en-US" sz="1200" dirty="0">
              <a:solidFill>
                <a:srgbClr val="FF0000"/>
              </a:solidFill>
              <a:latin typeface="Sakkal Majalla" pitchFamily="2" charset="-78"/>
              <a:cs typeface="Sakkal Majalla" pitchFamily="2" charset="-78"/>
            </a:endParaRPr>
          </a:p>
        </p:txBody>
      </p:sp>
    </p:spTree>
    <p:extLst>
      <p:ext uri="{BB962C8B-B14F-4D97-AF65-F5344CB8AC3E}">
        <p14:creationId xmlns:p14="http://schemas.microsoft.com/office/powerpoint/2010/main" val="1637833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dia Placeholder 4" descr="Media placeholder">
            <a:extLst>
              <a:ext uri="{FF2B5EF4-FFF2-40B4-BE49-F238E27FC236}">
                <a16:creationId xmlns:a16="http://schemas.microsoft.com/office/drawing/2014/main" id="{7401E5EB-604A-42B4-B9BC-979A2E90F535}"/>
              </a:ext>
            </a:extLst>
          </p:cNvPr>
          <p:cNvSpPr>
            <a:spLocks noGrp="1"/>
          </p:cNvSpPr>
          <p:nvPr>
            <p:ph type="media" sz="quarter" idx="13"/>
          </p:nvPr>
        </p:nvSpPr>
        <p:spPr/>
      </p:sp>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p:txBody>
          <a:bodyPr>
            <a:normAutofit/>
          </a:bodyPr>
          <a:lstStyle/>
          <a:p>
            <a:pPr algn="ctr"/>
            <a:r>
              <a:rPr lang="ar-AE" sz="1600" dirty="0" smtClean="0">
                <a:latin typeface="Sakkal Majalla" panose="02000000000000000000" pitchFamily="2" charset="-78"/>
                <a:cs typeface="Sakkal Majalla" panose="02000000000000000000" pitchFamily="2" charset="-78"/>
              </a:rPr>
              <a:t>فيديو تعليمي لصب السوائل </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5</a:t>
            </a:fld>
            <a:endParaRPr lang="en-US" dirty="0"/>
          </a:p>
        </p:txBody>
      </p:sp>
      <p:sp>
        <p:nvSpPr>
          <p:cNvPr id="7" name="Rounded Rectangle 6"/>
          <p:cNvSpPr/>
          <p:nvPr/>
        </p:nvSpPr>
        <p:spPr>
          <a:xfrm>
            <a:off x="4010891" y="3372098"/>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8" name="TextBox 7"/>
          <p:cNvSpPr txBox="1"/>
          <p:nvPr/>
        </p:nvSpPr>
        <p:spPr>
          <a:xfrm>
            <a:off x="4111752" y="3523561"/>
            <a:ext cx="3898087" cy="307777"/>
          </a:xfrm>
          <a:prstGeom prst="rect">
            <a:avLst/>
          </a:prstGeom>
          <a:solidFill>
            <a:schemeClr val="accent4">
              <a:lumMod val="20000"/>
              <a:lumOff val="80000"/>
            </a:schemeClr>
          </a:solidFill>
        </p:spPr>
        <p:txBody>
          <a:bodyPr wrap="square" rtlCol="0">
            <a:spAutoFit/>
          </a:bodyPr>
          <a:lstStyle/>
          <a:p>
            <a:pPr lvl="0" algn="ctr">
              <a:defRPr/>
            </a:pPr>
            <a:r>
              <a:rPr lang="en-US" sz="1400" dirty="0">
                <a:solidFill>
                  <a:prstClr val="black"/>
                </a:solidFill>
                <a:latin typeface="Sakkal Majalla" pitchFamily="2" charset="-78"/>
                <a:cs typeface="Sakkal Majalla" pitchFamily="2" charset="-78"/>
                <a:hlinkClick r:id="rId2"/>
              </a:rPr>
              <a:t>https://</a:t>
            </a:r>
            <a:r>
              <a:rPr lang="en-US" sz="1400" dirty="0" smtClean="0">
                <a:solidFill>
                  <a:prstClr val="black"/>
                </a:solidFill>
                <a:latin typeface="Sakkal Majalla" pitchFamily="2" charset="-78"/>
                <a:cs typeface="Sakkal Majalla" pitchFamily="2" charset="-78"/>
                <a:hlinkClick r:id="rId2"/>
              </a:rPr>
              <a:t>youtu.be/8kMVwZgD9MY</a:t>
            </a:r>
            <a:r>
              <a:rPr lang="ar-AE" sz="1400" dirty="0" smtClean="0">
                <a:solidFill>
                  <a:prstClr val="black"/>
                </a:solidFill>
                <a:latin typeface="Sakkal Majalla" pitchFamily="2" charset="-78"/>
                <a:cs typeface="Sakkal Majalla" pitchFamily="2" charset="-78"/>
              </a:rPr>
              <a:t> </a:t>
            </a:r>
            <a:endParaRPr kumimoji="0" lang="en-US" sz="1400" b="0" i="0" u="none" strike="noStrike" kern="1200" cap="none" spc="0" normalizeH="0" baseline="0" noProof="0" dirty="0">
              <a:ln>
                <a:noFill/>
              </a:ln>
              <a:solidFill>
                <a:prstClr val="black"/>
              </a:solidFill>
              <a:effectLst/>
              <a:uLnTx/>
              <a:uFillTx/>
              <a:latin typeface="Sakkal Majalla" pitchFamily="2" charset="-78"/>
              <a:cs typeface="Sakkal Majalla" pitchFamily="2" charset="-78"/>
            </a:endParaRPr>
          </a:p>
        </p:txBody>
      </p:sp>
      <p:sp>
        <p:nvSpPr>
          <p:cNvPr id="3" name="TextBox 2"/>
          <p:cNvSpPr txBox="1"/>
          <p:nvPr/>
        </p:nvSpPr>
        <p:spPr>
          <a:xfrm>
            <a:off x="3754659" y="3973587"/>
            <a:ext cx="4847853" cy="276999"/>
          </a:xfrm>
          <a:prstGeom prst="rect">
            <a:avLst/>
          </a:prstGeom>
          <a:noFill/>
        </p:spPr>
        <p:txBody>
          <a:bodyPr wrap="square" rtlCol="0">
            <a:spAutoFit/>
          </a:bodyPr>
          <a:lstStyle/>
          <a:p>
            <a:pPr algn="ctr"/>
            <a:r>
              <a:rPr lang="ar-AE" sz="1200" dirty="0" smtClean="0">
                <a:solidFill>
                  <a:srgbClr val="FF0000"/>
                </a:solidFill>
                <a:latin typeface="Sakkal Majalla" pitchFamily="2" charset="-78"/>
                <a:cs typeface="Sakkal Majalla" pitchFamily="2" charset="-78"/>
              </a:rPr>
              <a:t>ممكن عمل نفس النشاط للطالب و حثه على تصحيح أخطائه</a:t>
            </a:r>
            <a:endParaRPr lang="en-US" sz="1200" dirty="0">
              <a:solidFill>
                <a:srgbClr val="FF0000"/>
              </a:solidFill>
              <a:latin typeface="Sakkal Majalla" pitchFamily="2" charset="-78"/>
              <a:cs typeface="Sakkal Majalla" pitchFamily="2" charset="-78"/>
            </a:endParaRPr>
          </a:p>
        </p:txBody>
      </p:sp>
    </p:spTree>
    <p:extLst>
      <p:ext uri="{BB962C8B-B14F-4D97-AF65-F5344CB8AC3E}">
        <p14:creationId xmlns:p14="http://schemas.microsoft.com/office/powerpoint/2010/main" val="624803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dia Placeholder 4" descr="Media placeholder">
            <a:extLst>
              <a:ext uri="{FF2B5EF4-FFF2-40B4-BE49-F238E27FC236}">
                <a16:creationId xmlns:a16="http://schemas.microsoft.com/office/drawing/2014/main" id="{7401E5EB-604A-42B4-B9BC-979A2E90F535}"/>
              </a:ext>
            </a:extLst>
          </p:cNvPr>
          <p:cNvSpPr>
            <a:spLocks noGrp="1"/>
          </p:cNvSpPr>
          <p:nvPr>
            <p:ph type="media" sz="quarter" idx="13"/>
          </p:nvPr>
        </p:nvSpPr>
        <p:spPr/>
      </p:sp>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p:txBody>
          <a:bodyPr>
            <a:normAutofit/>
          </a:bodyPr>
          <a:lstStyle/>
          <a:p>
            <a:pPr algn="ctr"/>
            <a:r>
              <a:rPr lang="ar-AE" sz="1600" dirty="0" smtClean="0">
                <a:latin typeface="Sakkal Majalla" panose="02000000000000000000" pitchFamily="2" charset="-78"/>
                <a:cs typeface="Sakkal Majalla" panose="02000000000000000000" pitchFamily="2" charset="-78"/>
              </a:rPr>
              <a:t>مرجع للمعلمين</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6</a:t>
            </a:fld>
            <a:endParaRPr lang="en-US" dirty="0"/>
          </a:p>
        </p:txBody>
      </p:sp>
      <p:sp>
        <p:nvSpPr>
          <p:cNvPr id="7" name="Rounded Rectangle 6"/>
          <p:cNvSpPr/>
          <p:nvPr/>
        </p:nvSpPr>
        <p:spPr>
          <a:xfrm>
            <a:off x="4010891" y="3372098"/>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8" name="TextBox 7"/>
          <p:cNvSpPr txBox="1"/>
          <p:nvPr/>
        </p:nvSpPr>
        <p:spPr>
          <a:xfrm>
            <a:off x="4111752" y="3523561"/>
            <a:ext cx="3898087" cy="307777"/>
          </a:xfrm>
          <a:prstGeom prst="rect">
            <a:avLst/>
          </a:prstGeom>
          <a:solidFill>
            <a:schemeClr val="accent4">
              <a:lumMod val="20000"/>
              <a:lumOff val="80000"/>
            </a:schemeClr>
          </a:solidFill>
        </p:spPr>
        <p:txBody>
          <a:bodyPr wrap="square" rtlCol="0">
            <a:spAutoFit/>
          </a:bodyPr>
          <a:lstStyle/>
          <a:p>
            <a:pPr lvl="0" algn="ctr">
              <a:defRPr/>
            </a:pPr>
            <a:r>
              <a:rPr lang="en-US" sz="1400" dirty="0">
                <a:solidFill>
                  <a:prstClr val="black"/>
                </a:solidFill>
                <a:latin typeface="Sakkal Majalla" panose="02000000000000000000" pitchFamily="2" charset="-78"/>
                <a:cs typeface="Sakkal Majalla" panose="02000000000000000000" pitchFamily="2" charset="-78"/>
                <a:hlinkClick r:id="rId2"/>
              </a:rPr>
              <a:t>https://youtu.be/8OVCRRXuL6c</a:t>
            </a:r>
            <a:r>
              <a:rPr lang="ar-AE" sz="1400" dirty="0">
                <a:solidFill>
                  <a:prstClr val="black"/>
                </a:solidFill>
                <a:latin typeface="Sakkal Majalla" panose="02000000000000000000" pitchFamily="2" charset="-78"/>
                <a:cs typeface="Sakkal Majalla" panose="02000000000000000000" pitchFamily="2" charset="-78"/>
              </a:rPr>
              <a:t> </a:t>
            </a:r>
            <a:endParaRPr lang="en-US" sz="1400" dirty="0">
              <a:solidFill>
                <a:prstClr val="black"/>
              </a:solidFill>
              <a:latin typeface="Sakkal Majalla" panose="02000000000000000000" pitchFamily="2" charset="-78"/>
              <a:cs typeface="Sakkal Majalla" panose="02000000000000000000" pitchFamily="2" charset="-78"/>
            </a:endParaRPr>
          </a:p>
        </p:txBody>
      </p:sp>
      <p:sp>
        <p:nvSpPr>
          <p:cNvPr id="11" name="Rounded Rectangle 10"/>
          <p:cNvSpPr/>
          <p:nvPr/>
        </p:nvSpPr>
        <p:spPr>
          <a:xfrm>
            <a:off x="4010891" y="2252512"/>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2" name="TextBox 11"/>
          <p:cNvSpPr txBox="1"/>
          <p:nvPr/>
        </p:nvSpPr>
        <p:spPr>
          <a:xfrm>
            <a:off x="4187527" y="2399367"/>
            <a:ext cx="3898087" cy="307777"/>
          </a:xfrm>
          <a:prstGeom prst="rect">
            <a:avLst/>
          </a:prstGeom>
          <a:solidFill>
            <a:schemeClr val="accent4">
              <a:lumMod val="20000"/>
              <a:lumOff val="80000"/>
            </a:schemeClr>
          </a:solidFill>
        </p:spPr>
        <p:txBody>
          <a:bodyPr wrap="square" rtlCol="0">
            <a:spAutoFit/>
          </a:bodyPr>
          <a:lstStyle/>
          <a:p>
            <a:pPr lvl="0" algn="ctr">
              <a:defRPr/>
            </a:pPr>
            <a:r>
              <a:rPr lang="en-US" sz="1400" dirty="0">
                <a:solidFill>
                  <a:prstClr val="black"/>
                </a:solidFill>
                <a:latin typeface="Sakkal Majalla" pitchFamily="2" charset="-78"/>
                <a:cs typeface="Sakkal Majalla" pitchFamily="2" charset="-78"/>
                <a:hlinkClick r:id="rId3"/>
              </a:rPr>
              <a:t>https://</a:t>
            </a:r>
            <a:r>
              <a:rPr lang="en-US" sz="1400" dirty="0" smtClean="0">
                <a:solidFill>
                  <a:prstClr val="black"/>
                </a:solidFill>
                <a:latin typeface="Sakkal Majalla" pitchFamily="2" charset="-78"/>
                <a:cs typeface="Sakkal Majalla" pitchFamily="2" charset="-78"/>
                <a:hlinkClick r:id="rId3"/>
              </a:rPr>
              <a:t>youtu.be/tSIMXD4rMjY</a:t>
            </a:r>
            <a:r>
              <a:rPr lang="en-US" sz="1400" dirty="0" smtClean="0">
                <a:solidFill>
                  <a:prstClr val="black"/>
                </a:solidFill>
                <a:latin typeface="Sakkal Majalla" pitchFamily="2" charset="-78"/>
                <a:cs typeface="Sakkal Majalla" pitchFamily="2" charset="-78"/>
              </a:rPr>
              <a:t> </a:t>
            </a:r>
            <a:endParaRPr lang="en-US" sz="1400" dirty="0">
              <a:solidFill>
                <a:prstClr val="black"/>
              </a:solidFill>
              <a:latin typeface="Sakkal Majalla" pitchFamily="2" charset="-78"/>
              <a:cs typeface="Sakkal Majalla" pitchFamily="2" charset="-78"/>
            </a:endParaRPr>
          </a:p>
        </p:txBody>
      </p:sp>
      <p:sp>
        <p:nvSpPr>
          <p:cNvPr id="13" name="TextBox 12"/>
          <p:cNvSpPr txBox="1"/>
          <p:nvPr/>
        </p:nvSpPr>
        <p:spPr>
          <a:xfrm>
            <a:off x="3712643" y="1975513"/>
            <a:ext cx="4847853" cy="276999"/>
          </a:xfrm>
          <a:prstGeom prst="rect">
            <a:avLst/>
          </a:prstGeom>
          <a:noFill/>
        </p:spPr>
        <p:txBody>
          <a:bodyPr wrap="square" rtlCol="0">
            <a:spAutoFit/>
          </a:bodyPr>
          <a:lstStyle/>
          <a:p>
            <a:pPr algn="ctr"/>
            <a:r>
              <a:rPr lang="ar-AE" sz="1200" dirty="0" smtClean="0">
                <a:solidFill>
                  <a:srgbClr val="FF0000"/>
                </a:solidFill>
                <a:latin typeface="Sakkal Majalla" pitchFamily="2" charset="-78"/>
                <a:cs typeface="Sakkal Majalla" pitchFamily="2" charset="-78"/>
              </a:rPr>
              <a:t>فيديو قد يكون مرجع للمعلم للاستفادة منه</a:t>
            </a:r>
            <a:endParaRPr lang="en-US" sz="1200" dirty="0">
              <a:solidFill>
                <a:srgbClr val="FF0000"/>
              </a:solidFill>
              <a:latin typeface="Sakkal Majalla" pitchFamily="2" charset="-78"/>
              <a:cs typeface="Sakkal Majalla" pitchFamily="2" charset="-78"/>
            </a:endParaRPr>
          </a:p>
        </p:txBody>
      </p:sp>
    </p:spTree>
    <p:extLst>
      <p:ext uri="{BB962C8B-B14F-4D97-AF65-F5344CB8AC3E}">
        <p14:creationId xmlns:p14="http://schemas.microsoft.com/office/powerpoint/2010/main" val="1309979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rtl="1"/>
            <a:r>
              <a:rPr lang="ar-AE" sz="1600" dirty="0" smtClean="0">
                <a:latin typeface="Sakkal Majalla" panose="02000000000000000000" pitchFamily="2" charset="-78"/>
                <a:cs typeface="Sakkal Majalla" panose="02000000000000000000" pitchFamily="2" charset="-78"/>
              </a:rPr>
              <a:t>تجربة تغيير لون النبتة</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Rounded Rectangle 5"/>
          <p:cNvSpPr/>
          <p:nvPr/>
        </p:nvSpPr>
        <p:spPr>
          <a:xfrm>
            <a:off x="3862748" y="2590515"/>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7" name="TextBox 6"/>
          <p:cNvSpPr txBox="1"/>
          <p:nvPr/>
        </p:nvSpPr>
        <p:spPr>
          <a:xfrm>
            <a:off x="3998812" y="2737370"/>
            <a:ext cx="3898087" cy="307777"/>
          </a:xfrm>
          <a:prstGeom prst="rect">
            <a:avLst/>
          </a:prstGeom>
          <a:solidFill>
            <a:schemeClr val="accent4">
              <a:lumMod val="20000"/>
              <a:lumOff val="80000"/>
            </a:schemeClr>
          </a:solidFill>
        </p:spPr>
        <p:txBody>
          <a:bodyPr wrap="square" rtlCol="0">
            <a:spAutoFit/>
          </a:bodyPr>
          <a:lstStyle/>
          <a:p>
            <a:pPr algn="ctr"/>
            <a:r>
              <a:rPr lang="en-US" sz="1400" dirty="0">
                <a:latin typeface="Sakkal Majalla" pitchFamily="2" charset="-78"/>
                <a:cs typeface="Sakkal Majalla" pitchFamily="2" charset="-78"/>
                <a:hlinkClick r:id="rId2"/>
              </a:rPr>
              <a:t>https://</a:t>
            </a:r>
            <a:r>
              <a:rPr lang="en-US" sz="1400" dirty="0" smtClean="0">
                <a:latin typeface="Sakkal Majalla" pitchFamily="2" charset="-78"/>
                <a:cs typeface="Sakkal Majalla" pitchFamily="2" charset="-78"/>
                <a:hlinkClick r:id="rId2"/>
              </a:rPr>
              <a:t>pin.it/4t3Kias</a:t>
            </a:r>
            <a:r>
              <a:rPr lang="ar-AE" sz="1400" dirty="0" smtClean="0">
                <a:latin typeface="Sakkal Majalla" pitchFamily="2" charset="-78"/>
                <a:cs typeface="Sakkal Majalla" pitchFamily="2" charset="-78"/>
              </a:rPr>
              <a:t> </a:t>
            </a:r>
            <a:endParaRPr lang="en-US" sz="1400" dirty="0">
              <a:latin typeface="Sakkal Majalla" pitchFamily="2" charset="-78"/>
              <a:cs typeface="Sakkal Majalla" pitchFamily="2" charset="-78"/>
            </a:endParaRPr>
          </a:p>
        </p:txBody>
      </p:sp>
      <p:sp>
        <p:nvSpPr>
          <p:cNvPr id="10" name="TextBox 9"/>
          <p:cNvSpPr txBox="1"/>
          <p:nvPr/>
        </p:nvSpPr>
        <p:spPr>
          <a:xfrm>
            <a:off x="2641033" y="1330337"/>
            <a:ext cx="6702194" cy="276999"/>
          </a:xfrm>
          <a:prstGeom prst="rect">
            <a:avLst/>
          </a:prstGeom>
          <a:noFill/>
        </p:spPr>
        <p:txBody>
          <a:bodyPr wrap="square" rtlCol="0">
            <a:spAutoFit/>
          </a:bodyPr>
          <a:lstStyle/>
          <a:p>
            <a:pPr algn="ctr"/>
            <a:r>
              <a:rPr lang="ar-AE" sz="1200" b="1" dirty="0" smtClean="0">
                <a:solidFill>
                  <a:srgbClr val="FF0000"/>
                </a:solidFill>
                <a:latin typeface="Sakkal Majalla" pitchFamily="2" charset="-78"/>
                <a:cs typeface="Sakkal Majalla" pitchFamily="2" charset="-78"/>
              </a:rPr>
              <a:t>التجربة تشجع الطفل على صب السوائل و تجربة أشياء جديدة ومسلية</a:t>
            </a:r>
            <a:endParaRPr lang="en-US" sz="1200" b="1" dirty="0">
              <a:solidFill>
                <a:srgbClr val="FF0000"/>
              </a:solidFill>
              <a:latin typeface="Sakkal Majalla" pitchFamily="2" charset="-78"/>
              <a:cs typeface="Sakkal Majalla" pitchFamily="2" charset="-78"/>
            </a:endParaRPr>
          </a:p>
        </p:txBody>
      </p:sp>
    </p:spTree>
    <p:extLst>
      <p:ext uri="{BB962C8B-B14F-4D97-AF65-F5344CB8AC3E}">
        <p14:creationId xmlns:p14="http://schemas.microsoft.com/office/powerpoint/2010/main" val="2700372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2.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EED42B-3B47-45C2-9F50-0B4533C0F1E3}">
  <ds:schemaRefs>
    <ds:schemaRef ds:uri="0860e916-1933-4f54-bf75-902e7a9d18b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1803469-1359-4921-b8b2-4aa11e6de6e4"/>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1056</TotalTime>
  <Words>609</Words>
  <Application>Microsoft Office PowerPoint</Application>
  <PresentationFormat>Widescreen</PresentationFormat>
  <Paragraphs>88</Paragraphs>
  <Slides>7</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Sakkal Majalla</vt:lpstr>
      <vt:lpstr>Office Theme</vt:lpstr>
      <vt:lpstr>1_Office Theme</vt:lpstr>
      <vt:lpstr>يصب السوائل  بين الآنية</vt:lpstr>
      <vt:lpstr>PowerPoint Presentation</vt:lpstr>
      <vt:lpstr>PowerPoint Presentation</vt:lpstr>
      <vt:lpstr>فيديو تعليمي لصب الجاف </vt:lpstr>
      <vt:lpstr>فيديو تعليمي لصب السوائل </vt:lpstr>
      <vt:lpstr>مرجع للمعلمين</vt:lpstr>
      <vt:lpstr>تجربة تغيير لون النبتة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98</cp:revision>
  <dcterms:created xsi:type="dcterms:W3CDTF">2020-07-26T19:33:45Z</dcterms:created>
  <dcterms:modified xsi:type="dcterms:W3CDTF">2020-08-25T18:55:32Z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