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16"/>
  </p:notesMasterIdLst>
  <p:sldIdLst>
    <p:sldId id="267" r:id="rId6"/>
    <p:sldId id="257" r:id="rId7"/>
    <p:sldId id="259" r:id="rId8"/>
    <p:sldId id="275" r:id="rId9"/>
    <p:sldId id="286" r:id="rId10"/>
    <p:sldId id="280" r:id="rId11"/>
    <p:sldId id="287" r:id="rId12"/>
    <p:sldId id="281" r:id="rId13"/>
    <p:sldId id="283" r:id="rId14"/>
    <p:sldId id="28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9" d="100"/>
          <a:sy n="109" d="100"/>
        </p:scale>
        <p:origin x="672" y="10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8/23/2020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2717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27DD44-B744-42AC-B498-54EF3C6033B8}" type="slidenum">
              <a:rPr lang="en-US" smtClean="0"/>
              <a:t>8</a:t>
            </a:fld>
            <a:endParaRPr lang="en-US"/>
          </a:p>
        </p:txBody>
      </p:sp>
    </p:spTree>
    <p:extLst>
      <p:ext uri="{BB962C8B-B14F-4D97-AF65-F5344CB8AC3E}">
        <p14:creationId xmlns:p14="http://schemas.microsoft.com/office/powerpoint/2010/main" val="3666491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27DD44-B744-42AC-B498-54EF3C6033B8}" type="slidenum">
              <a:rPr lang="en-US" smtClean="0"/>
              <a:t>10</a:t>
            </a:fld>
            <a:endParaRPr lang="en-US"/>
          </a:p>
        </p:txBody>
      </p:sp>
    </p:spTree>
    <p:extLst>
      <p:ext uri="{BB962C8B-B14F-4D97-AF65-F5344CB8AC3E}">
        <p14:creationId xmlns:p14="http://schemas.microsoft.com/office/powerpoint/2010/main" val="2454900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0F5DDA-372B-43CF-86FE-C9B6645BBCC7}"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85334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2F16D-244F-47C2-842A-9317BC736D29}"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20348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1A787B-4AB8-4174-BC68-AD1479FF75F2}"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2796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79667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671007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4542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132797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23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739791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23 August 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382487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23 August 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898363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23 August 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2571605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998D2-4126-411A-8949-6F4D826F56A2}"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715948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23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217378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23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230897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0231189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6698051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a:t>Click icon to add media</a:t>
            </a:r>
            <a:endParaRPr lang="en-US" noProof="0" dirty="0"/>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2856957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5319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4F4428-25CE-497A-9941-367C16ECCEA0}" type="datetime3">
              <a:rPr lang="en-US" smtClean="0"/>
              <a:t>23 August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6557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A53F8D-8F5F-4D98-B67F-54B571C7FB47}" type="datetime3">
              <a:rPr lang="en-US" smtClean="0"/>
              <a:t>23 August 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52286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6C29FF-CCF6-46F0-B460-CA0EFD3579DE}" type="datetime3">
              <a:rPr lang="en-US" smtClean="0"/>
              <a:t>23 August 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30519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23 August 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085898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23 August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81318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23 August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43253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23 August 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a:p>
        </p:txBody>
      </p:sp>
    </p:spTree>
    <p:extLst>
      <p:ext uri="{BB962C8B-B14F-4D97-AF65-F5344CB8AC3E}">
        <p14:creationId xmlns:p14="http://schemas.microsoft.com/office/powerpoint/2010/main" val="419796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23 August 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a:p>
        </p:txBody>
      </p:sp>
    </p:spTree>
    <p:extLst>
      <p:ext uri="{BB962C8B-B14F-4D97-AF65-F5344CB8AC3E}">
        <p14:creationId xmlns:p14="http://schemas.microsoft.com/office/powerpoint/2010/main" val="1511128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5"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4.xml"/><Relationship Id="rId1" Type="http://schemas.openxmlformats.org/officeDocument/2006/relationships/slideLayout" Target="../slideLayouts/slideLayout24.xml"/><Relationship Id="rId6" Type="http://schemas.openxmlformats.org/officeDocument/2006/relationships/image" Target="../media/image25.png"/><Relationship Id="rId5" Type="http://schemas.openxmlformats.org/officeDocument/2006/relationships/image" Target="../media/image24.jpeg"/><Relationship Id="rId4" Type="http://schemas.openxmlformats.org/officeDocument/2006/relationships/image" Target="../media/image23.jpeg"/></Relationships>
</file>

<file path=ppt/slides/_rels/slide2.xml.rels><?xml version="1.0" encoding="UTF-8" standalone="yes"?>
<Relationships xmlns="http://schemas.openxmlformats.org/package/2006/relationships"><Relationship Id="rId3" Type="http://schemas.openxmlformats.org/officeDocument/2006/relationships/hyperlink" Target="https://youtu.be/aFnudeJEezw" TargetMode="External"/><Relationship Id="rId7"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hyperlink" Target="https://youtu.be/2qFNPLaBF8U" TargetMode="Externa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hyperlink" Target="https://youtu.be/3Gul21yjeao" TargetMode="Externa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xml"/><Relationship Id="rId1" Type="http://schemas.openxmlformats.org/officeDocument/2006/relationships/slideLayout" Target="../slideLayouts/slideLayout24.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4.x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image" Target="../media/image1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p:txBody>
          <a:bodyPr>
            <a:normAutofit/>
          </a:bodyPr>
          <a:lstStyle/>
          <a:p>
            <a:pPr marL="171450" indent="-171450" algn="ctr" rtl="1"/>
            <a:r>
              <a:rPr lang="ar-AE" sz="2800">
                <a:latin typeface="Sakkal Majalla" pitchFamily="2" charset="-78"/>
                <a:cs typeface="Sakkal Majalla" pitchFamily="2" charset="-78"/>
              </a:rPr>
              <a:t>يتجنب  المشروب الساخن عند رؤيته </a:t>
            </a:r>
            <a:r>
              <a:rPr lang="ar-AE" sz="2800" dirty="0">
                <a:latin typeface="Sakkal Majalla" pitchFamily="2" charset="-78"/>
                <a:cs typeface="Sakkal Majalla" pitchFamily="2" charset="-78"/>
              </a:rPr>
              <a:t/>
            </a:r>
            <a:br>
              <a:rPr lang="ar-AE" sz="2800" dirty="0">
                <a:latin typeface="Sakkal Majalla" pitchFamily="2" charset="-78"/>
                <a:cs typeface="Sakkal Majalla" pitchFamily="2" charset="-78"/>
              </a:rPr>
            </a:br>
            <a:endParaRPr lang="en-US" sz="2800" dirty="0">
              <a:latin typeface="Sakkal Majalla" pitchFamily="2" charset="-78"/>
              <a:cs typeface="Sakkal Majalla" pitchFamily="2" charset="-78"/>
            </a:endParaRPr>
          </a:p>
        </p:txBody>
      </p:sp>
      <p:sp>
        <p:nvSpPr>
          <p:cNvPr id="3" name="TextBox 2"/>
          <p:cNvSpPr txBox="1"/>
          <p:nvPr/>
        </p:nvSpPr>
        <p:spPr>
          <a:xfrm rot="721943">
            <a:off x="7959682" y="5031174"/>
            <a:ext cx="3051149" cy="707886"/>
          </a:xfrm>
          <a:prstGeom prst="rect">
            <a:avLst/>
          </a:prstGeom>
          <a:noFill/>
        </p:spPr>
        <p:txBody>
          <a:bodyPr wrap="square" rtlCol="0">
            <a:spAutoFit/>
          </a:bodyPr>
          <a:lstStyle/>
          <a:p>
            <a:pPr algn="ctr" rtl="1"/>
            <a:r>
              <a:rPr lang="ar-AE" sz="2000" dirty="0" smtClean="0">
                <a:solidFill>
                  <a:schemeClr val="bg1"/>
                </a:solidFill>
                <a:latin typeface="Sakkal Majalla" panose="02000000000000000000" pitchFamily="2" charset="-78"/>
                <a:cs typeface="Sakkal Majalla" panose="02000000000000000000" pitchFamily="2" charset="-78"/>
              </a:rPr>
              <a:t>«حاسة اللمس»</a:t>
            </a:r>
          </a:p>
          <a:p>
            <a:pPr algn="ctr" rtl="1"/>
            <a:r>
              <a:rPr lang="ar-AE" sz="2000" dirty="0" smtClean="0">
                <a:solidFill>
                  <a:schemeClr val="bg1"/>
                </a:solidFill>
                <a:latin typeface="Sakkal Majalla" panose="02000000000000000000" pitchFamily="2" charset="-78"/>
                <a:cs typeface="Sakkal Majalla" panose="02000000000000000000" pitchFamily="2" charset="-78"/>
              </a:rPr>
              <a:t>إعداد: موزة سعيد مبارك عايد الكتبي</a:t>
            </a:r>
            <a:endParaRPr lang="en-US" sz="2000" dirty="0">
              <a:solidFill>
                <a:schemeClr val="bg1"/>
              </a:solidFill>
              <a:latin typeface="Sakkal Majalla" panose="02000000000000000000" pitchFamily="2" charset="-78"/>
              <a:cs typeface="Sakkal Majalla" panose="02000000000000000000" pitchFamily="2" charset="-78"/>
            </a:endParaRPr>
          </a:p>
        </p:txBody>
      </p:sp>
      <p:pic>
        <p:nvPicPr>
          <p:cNvPr id="4" name="Picture 3"/>
          <p:cNvPicPr>
            <a:picLocks noChangeAspect="1"/>
          </p:cNvPicPr>
          <p:nvPr/>
        </p:nvPicPr>
        <p:blipFill>
          <a:blip r:embed="rId2">
            <a:clrChange>
              <a:clrFrom>
                <a:srgbClr val="FFFCFF"/>
              </a:clrFrom>
              <a:clrTo>
                <a:srgbClr val="FFFCFF">
                  <a:alpha val="0"/>
                </a:srgbClr>
              </a:clrTo>
            </a:clrChange>
            <a:extLst>
              <a:ext uri="{28A0092B-C50C-407E-A947-70E740481C1C}">
                <a14:useLocalDpi xmlns:a14="http://schemas.microsoft.com/office/drawing/2010/main" val="0"/>
              </a:ext>
            </a:extLst>
          </a:blip>
          <a:stretch>
            <a:fillRect/>
          </a:stretch>
        </p:blipFill>
        <p:spPr>
          <a:xfrm rot="798864">
            <a:off x="9695101" y="503793"/>
            <a:ext cx="1124804" cy="971217"/>
          </a:xfrm>
          <a:prstGeom prst="rect">
            <a:avLst/>
          </a:prstGeom>
        </p:spPr>
      </p:pic>
      <p:pic>
        <p:nvPicPr>
          <p:cNvPr id="6" name="Picture Placeholder 5"/>
          <p:cNvPicPr>
            <a:picLocks noGrp="1" noChangeAspect="1"/>
          </p:cNvPicPr>
          <p:nvPr>
            <p:ph type="pic" sz="quarter" idx="15"/>
          </p:nvPr>
        </p:nvPicPr>
        <p:blipFill>
          <a:blip r:embed="rId3">
            <a:extLst>
              <a:ext uri="{28A0092B-C50C-407E-A947-70E740481C1C}">
                <a14:useLocalDpi xmlns:a14="http://schemas.microsoft.com/office/drawing/2010/main" val="0"/>
              </a:ext>
            </a:extLst>
          </a:blip>
          <a:srcRect t="19612" b="19612"/>
          <a:stretch>
            <a:fillRect/>
          </a:stretch>
        </p:blipFill>
        <p:spPr/>
      </p:pic>
    </p:spTree>
    <p:extLst>
      <p:ext uri="{BB962C8B-B14F-4D97-AF65-F5344CB8AC3E}">
        <p14:creationId xmlns:p14="http://schemas.microsoft.com/office/powerpoint/2010/main" val="22435287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667289" y="367153"/>
            <a:ext cx="4685739" cy="832104"/>
          </a:xfrm>
        </p:spPr>
        <p:txBody>
          <a:bodyPr>
            <a:normAutofit/>
          </a:bodyPr>
          <a:lstStyle/>
          <a:p>
            <a:pPr algn="ctr"/>
            <a:r>
              <a:rPr lang="ar-AE" sz="1600" dirty="0" smtClean="0">
                <a:latin typeface="Sakkal Majalla" panose="02000000000000000000" pitchFamily="2" charset="-78"/>
                <a:cs typeface="Sakkal Majalla" panose="02000000000000000000" pitchFamily="2" charset="-78"/>
              </a:rPr>
              <a:t>هل هذا فعل صحيح أم خاطئ؟ ما النتيجة؟ ما الذي يجب أن يفعل؟</a:t>
            </a:r>
            <a:endParaRPr lang="en-US" sz="16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2050" name="Picture 2" descr="ماذا تفعل عند انسكاب المشروبات الساخنة على جلد طفلك؟"/>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9537" y="1690030"/>
            <a:ext cx="2810622" cy="156002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2052" name="Picture 4" descr="7 احتياطات هامة لتجنب حروق الأطفال.. والإسعافات الأولية اللازمة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9537" y="3444898"/>
            <a:ext cx="2810622" cy="156002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6" name="AutoShape 6" descr="افضل علاج للحروق عند الأطفال بطرق طبيعية - صحة الطفل - فورنونو"/>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8" descr="افضل علاج للحروق عند الأطفال بطرق طبيعية - صحة الطفل - فورنونو"/>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10" descr="افضل علاج للحروق عند الأطفال بطرق طبيعية - صحة الطفل - فورنونو"/>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9" name="Picture 11" descr="C:\Users\NEW MACBOOK\Desktop\افضل-علاج-للحروق-عند-الأطفال.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00851" y="1690312"/>
            <a:ext cx="2810622" cy="155974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2061" name="Picture 13" descr="هكذا تتصرّفين إذا تعرّض طفلك للحروق | نواعم"/>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3975" r="3992"/>
          <a:stretch/>
        </p:blipFill>
        <p:spPr bwMode="auto">
          <a:xfrm>
            <a:off x="6300851" y="3444898"/>
            <a:ext cx="2810622" cy="156002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784067" y="1236228"/>
            <a:ext cx="6053430" cy="276999"/>
          </a:xfrm>
          <a:prstGeom prst="rect">
            <a:avLst/>
          </a:prstGeom>
          <a:noFill/>
        </p:spPr>
        <p:txBody>
          <a:bodyPr wrap="square" rtlCol="0">
            <a:spAutoFit/>
          </a:bodyPr>
          <a:lstStyle/>
          <a:p>
            <a:pPr algn="ctr"/>
            <a:r>
              <a:rPr lang="ar-AE" sz="1200" dirty="0" smtClean="0">
                <a:solidFill>
                  <a:srgbClr val="FF0000"/>
                </a:solidFill>
                <a:latin typeface="Sakkal Majalla" pitchFamily="2" charset="-78"/>
                <a:cs typeface="Sakkal Majalla" pitchFamily="2" charset="-78"/>
              </a:rPr>
              <a:t>ملاحظة: </a:t>
            </a:r>
            <a:r>
              <a:rPr lang="ar-AE" sz="1200" dirty="0">
                <a:solidFill>
                  <a:srgbClr val="FF0000"/>
                </a:solidFill>
                <a:latin typeface="Sakkal Majalla" pitchFamily="2" charset="-78"/>
                <a:cs typeface="Sakkal Majalla" pitchFamily="2" charset="-78"/>
              </a:rPr>
              <a:t>أهمية </a:t>
            </a:r>
            <a:r>
              <a:rPr lang="ar-AE" sz="1200" dirty="0" smtClean="0">
                <a:solidFill>
                  <a:srgbClr val="FF0000"/>
                </a:solidFill>
                <a:latin typeface="Sakkal Majalla" pitchFamily="2" charset="-78"/>
                <a:cs typeface="Sakkal Majalla" pitchFamily="2" charset="-78"/>
              </a:rPr>
              <a:t>توظيف طلب المساعدة من الكبار. </a:t>
            </a:r>
            <a:endParaRPr lang="en-US" sz="1200" dirty="0">
              <a:solidFill>
                <a:srgbClr val="FF0000"/>
              </a:solidFill>
              <a:latin typeface="Sakkal Majalla" pitchFamily="2" charset="-78"/>
              <a:cs typeface="Sakkal Majalla" pitchFamily="2" charset="-78"/>
            </a:endParaRPr>
          </a:p>
        </p:txBody>
      </p:sp>
    </p:spTree>
    <p:extLst>
      <p:ext uri="{BB962C8B-B14F-4D97-AF65-F5344CB8AC3E}">
        <p14:creationId xmlns:p14="http://schemas.microsoft.com/office/powerpoint/2010/main" val="15891249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606738649"/>
              </p:ext>
            </p:extLst>
          </p:nvPr>
        </p:nvGraphicFramePr>
        <p:xfrm>
          <a:off x="154004" y="224444"/>
          <a:ext cx="11906451" cy="6582371"/>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18797">
                  <a:extLst>
                    <a:ext uri="{9D8B030D-6E8A-4147-A177-3AD203B41FA5}">
                      <a16:colId xmlns:a16="http://schemas.microsoft.com/office/drawing/2014/main" val="4078435238"/>
                    </a:ext>
                  </a:extLst>
                </a:gridCol>
                <a:gridCol w="1275520">
                  <a:extLst>
                    <a:ext uri="{9D8B030D-6E8A-4147-A177-3AD203B41FA5}">
                      <a16:colId xmlns:a16="http://schemas.microsoft.com/office/drawing/2014/main" val="20001"/>
                    </a:ext>
                  </a:extLst>
                </a:gridCol>
              </a:tblGrid>
              <a:tr h="46249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smtClean="0">
                          <a:latin typeface="Sakkal Majalla" panose="02000000000000000000" pitchFamily="2" charset="-78"/>
                          <a:cs typeface="Sakkal Majalla" panose="02000000000000000000" pitchFamily="2" charset="-78"/>
                        </a:rPr>
                        <a:t>المراجعة:أ</a:t>
                      </a:r>
                      <a:r>
                        <a:rPr lang="ar-AE" sz="1200" b="1" dirty="0">
                          <a:latin typeface="Sakkal Majalla" panose="02000000000000000000" pitchFamily="2" charset="-78"/>
                          <a:cs typeface="Sakkal Majalla" panose="02000000000000000000" pitchFamily="2" charset="-78"/>
                        </a:rPr>
                        <a:t>.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ar-AE" sz="1200" b="1" dirty="0" smtClean="0">
                          <a:latin typeface="Sakkal Majalla" panose="02000000000000000000" pitchFamily="2" charset="-78"/>
                          <a:cs typeface="Sakkal Majalla" panose="02000000000000000000" pitchFamily="2" charset="-78"/>
                        </a:rPr>
                        <a:t>: موزة سعيد الكتبي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1" fontAlgn="ctr"/>
                      <a:r>
                        <a:rPr lang="ar-AE" sz="1200" b="1" kern="1200" dirty="0" smtClean="0">
                          <a:solidFill>
                            <a:schemeClr val="tx1"/>
                          </a:solidFill>
                          <a:latin typeface="Sakkal Majalla" panose="02000000000000000000" pitchFamily="2" charset="-78"/>
                          <a:ea typeface="+mn-ea"/>
                          <a:cs typeface="Sakkal Majalla" panose="02000000000000000000" pitchFamily="2" charset="-78"/>
                        </a:rPr>
                        <a:t>   </a:t>
                      </a:r>
                      <a:r>
                        <a:rPr lang="ar-AE" sz="1200" dirty="0" smtClean="0">
                          <a:latin typeface="Sakkal Majalla" pitchFamily="2" charset="-78"/>
                          <a:cs typeface="Sakkal Majalla" pitchFamily="2" charset="-78"/>
                        </a:rPr>
                        <a:t>يتجنب  المشروب الساخن عند </a:t>
                      </a:r>
                      <a:r>
                        <a:rPr lang="ar-AE" sz="1200" dirty="0" smtClean="0">
                          <a:latin typeface="Sakkal Majalla" pitchFamily="2" charset="-78"/>
                          <a:cs typeface="Sakkal Majalla" pitchFamily="2" charset="-78"/>
                        </a:rPr>
                        <a:t>رؤيته</a:t>
                      </a:r>
                      <a:endParaRPr lang="en-US" sz="1200" dirty="0" smtClean="0">
                        <a:latin typeface="Sakkal Majalla" pitchFamily="2" charset="-78"/>
                        <a:cs typeface="Sakkal Majalla" pitchFamily="2" charset="-78"/>
                      </a:endParaRPr>
                    </a:p>
                    <a:p>
                      <a:pPr marL="0" marR="0" lvl="0" indent="0" algn="r" defTabSz="914400" rtl="1" eaLnBrk="1" fontAlgn="ctr" latinLnBrk="0" hangingPunct="1">
                        <a:lnSpc>
                          <a:spcPct val="100000"/>
                        </a:lnSpc>
                        <a:spcBef>
                          <a:spcPts val="0"/>
                        </a:spcBef>
                        <a:spcAft>
                          <a:spcPts val="0"/>
                        </a:spcAft>
                        <a:buClrTx/>
                        <a:buSzTx/>
                        <a:buFontTx/>
                        <a:buNone/>
                        <a:tabLst/>
                        <a:defRPr/>
                      </a:pP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رقم الهدف :(</a:t>
                      </a:r>
                      <a:r>
                        <a:rPr lang="en-US" sz="1200" b="1" i="0" u="none" strike="noStrike" smtClean="0">
                          <a:solidFill>
                            <a:srgbClr val="FF0000"/>
                          </a:solidFill>
                          <a:effectLst/>
                          <a:latin typeface="Sakkal Majalla" panose="02000000000000000000" pitchFamily="2" charset="-78"/>
                          <a:cs typeface="Sakkal Majalla" panose="02000000000000000000" pitchFamily="2" charset="-78"/>
                        </a:rPr>
                        <a:t>371</a:t>
                      </a:r>
                      <a:r>
                        <a:rPr lang="ar-AE" sz="1200" b="1" i="0" u="none" strike="noStrike" baseline="0" smtClean="0">
                          <a:solidFill>
                            <a:srgbClr val="FF0000"/>
                          </a:solidFill>
                          <a:effectLst/>
                          <a:latin typeface="Sakkal Majalla" panose="02000000000000000000" pitchFamily="2" charset="-78"/>
                          <a:cs typeface="Sakkal Majalla" panose="02000000000000000000" pitchFamily="2" charset="-78"/>
                        </a:rPr>
                        <a:t>)</a:t>
                      </a:r>
                      <a:r>
                        <a:rPr lang="ar-AE" sz="1200" b="1" i="0" u="none" strike="noStrike" smtClean="0">
                          <a:solidFill>
                            <a:srgbClr val="FF0000"/>
                          </a:solidFill>
                          <a:effectLst/>
                          <a:latin typeface="Sakkal Majalla" panose="02000000000000000000" pitchFamily="2" charset="-78"/>
                          <a:cs typeface="Sakkal Majalla" panose="02000000000000000000" pitchFamily="2" charset="-78"/>
                        </a:rPr>
                        <a:t>  </a:t>
                      </a:r>
                    </a:p>
                    <a:p>
                      <a:pPr algn="r" rtl="1" fontAlgn="ctr"/>
                      <a:r>
                        <a:rPr lang="ar-AE" sz="1200" dirty="0" smtClean="0">
                          <a:latin typeface="Sakkal Majalla" pitchFamily="2" charset="-78"/>
                          <a:cs typeface="Sakkal Majalla" pitchFamily="2" charset="-78"/>
                        </a:rPr>
                        <a:t> </a:t>
                      </a:r>
                      <a:endParaRPr lang="ar-AE" sz="1200" b="1" kern="1200" dirty="0" smtClean="0">
                        <a:solidFill>
                          <a:schemeClr val="tx1"/>
                        </a:solidFill>
                        <a:latin typeface="Sakkal Majalla" panose="02000000000000000000" pitchFamily="2" charset="-78"/>
                        <a:ea typeface="+mn-ea"/>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kern="1200" dirty="0">
                          <a:solidFill>
                            <a:schemeClr val="tx1"/>
                          </a:solidFill>
                          <a:latin typeface="Sakkal Majalla" panose="02000000000000000000" pitchFamily="2" charset="-78"/>
                          <a:ea typeface="+mn-ea"/>
                          <a:cs typeface="Sakkal Majalla" panose="02000000000000000000" pitchFamily="2" charset="-78"/>
                        </a:rPr>
                        <a:t>الهدف</a:t>
                      </a:r>
                      <a:endParaRPr lang="en-US" sz="1200" b="1" kern="1200" dirty="0">
                        <a:solidFill>
                          <a:schemeClr val="tx1"/>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a:t>
                      </a:r>
                      <a:r>
                        <a:rPr lang="ar-AE" sz="1200" b="1" dirty="0" smtClean="0">
                          <a:latin typeface="Sakkal Majalla" panose="02000000000000000000" pitchFamily="2" charset="-78"/>
                          <a:cs typeface="Sakkal Majalla" panose="02000000000000000000" pitchFamily="2" charset="-78"/>
                        </a:rPr>
                        <a:t>: 5-6 سنوات</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متوسطة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algn="r" rtl="1"/>
                      <a:r>
                        <a:rPr lang="ar-AE" sz="1400" b="1" dirty="0">
                          <a:solidFill>
                            <a:srgbClr val="FF0000"/>
                          </a:solidFill>
                          <a:latin typeface="Sakkal Majalla" panose="02000000000000000000" pitchFamily="2" charset="-78"/>
                          <a:cs typeface="Sakkal Majalla" panose="02000000000000000000" pitchFamily="2" charset="-78"/>
                        </a:rPr>
                        <a:t>درس </a:t>
                      </a:r>
                      <a:r>
                        <a:rPr lang="ar-AE" sz="1400" b="1" dirty="0" smtClean="0">
                          <a:solidFill>
                            <a:srgbClr val="FF0000"/>
                          </a:solidFill>
                          <a:latin typeface="Sakkal Majalla" panose="02000000000000000000" pitchFamily="2" charset="-78"/>
                          <a:cs typeface="Sakkal Majalla" panose="02000000000000000000" pitchFamily="2" charset="-78"/>
                        </a:rPr>
                        <a:t>حاسة اللمس</a:t>
                      </a:r>
                      <a:endParaRPr lang="ar-AE" sz="1400" b="1" dirty="0">
                        <a:solidFill>
                          <a:srgbClr val="FF0000"/>
                        </a:solidFill>
                        <a:latin typeface="Sakkal Majalla" panose="02000000000000000000" pitchFamily="2" charset="-78"/>
                        <a:cs typeface="Sakkal Majalla" panose="02000000000000000000" pitchFamily="2" charset="-78"/>
                      </a:endParaRPr>
                    </a:p>
                    <a:p>
                      <a:pPr algn="r" rtl="1"/>
                      <a:r>
                        <a:rPr lang="ar-AE" sz="1200" b="1" baseline="0" dirty="0" smtClean="0">
                          <a:solidFill>
                            <a:schemeClr val="tx1"/>
                          </a:solidFill>
                          <a:latin typeface="Sakkal Majalla" pitchFamily="2" charset="-78"/>
                          <a:cs typeface="Sakkal Majalla" pitchFamily="2" charset="-78"/>
                        </a:rPr>
                        <a:t>كان حمد ذاهباً إلى المطبخ لمساعدة أمه في اعداد الفطور. ابتسمت أم حمد عندما رأت حمد ، وقالت له: صباح الخير يا ابني النشيط. ابتسم حمد وقال: صباح الخير يا أمي الجميلة، وتقدّم ليقبل أمه على رأسها. قالت أم حمد: أريد منك يا حمد أن تساعدني في غسل الصحون ووضعها على طاولة الإفطار لكن انتبه من أن تشغل صنبور الماء الساخن لأنه سيحرقك. لم ينتبه حمد وفتح الصنبور الأحمرالساخن وأخذ الماء الساخن بالنزول. صرخ حمد بأعلى صوته عندما نزل الماء الساخن على يديه، فأسرعت أم حمد إليه واغلقت الصنبور و تفحصت يدي حمد وقالت له: لا تخف يا حمد ساضع لك دواء الحرق و سيزول الألم بإذن الله. قال حمد : سامحيني يا أمي لم استمع لكلامك. قالت أم حمد : لا عليك يا حمد و لكن انتبه في المرات القادمة. </a:t>
                      </a: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r>
                        <a:rPr lang="ar-AE" sz="1200" b="1" baseline="0" dirty="0" smtClean="0">
                          <a:solidFill>
                            <a:schemeClr val="tx1"/>
                          </a:solidFill>
                          <a:latin typeface="Sakkal Majalla" pitchFamily="2" charset="-78"/>
                          <a:cs typeface="Sakkal Majalla" pitchFamily="2" charset="-78"/>
                        </a:rPr>
                        <a:t>أسئلة عامة بعد القصة و الفيديو:</a:t>
                      </a:r>
                    </a:p>
                    <a:p>
                      <a:pPr marL="228600" indent="-228600" algn="r" rtl="1">
                        <a:buFont typeface="+mj-lt"/>
                        <a:buAutoNum type="arabicPeriod"/>
                      </a:pPr>
                      <a:r>
                        <a:rPr lang="ar-AE" sz="1200" b="1" baseline="0" dirty="0" smtClean="0">
                          <a:solidFill>
                            <a:schemeClr val="tx1"/>
                          </a:solidFill>
                          <a:latin typeface="Sakkal Majalla" pitchFamily="2" charset="-78"/>
                          <a:cs typeface="Sakkal Majalla" pitchFamily="2" charset="-78"/>
                        </a:rPr>
                        <a:t>من خلق يدنا؟</a:t>
                      </a:r>
                    </a:p>
                    <a:p>
                      <a:pPr marL="228600" indent="-228600" algn="r" rtl="1">
                        <a:buFont typeface="+mj-lt"/>
                        <a:buAutoNum type="arabicPeriod"/>
                      </a:pPr>
                      <a:r>
                        <a:rPr lang="ar-AE" sz="1200" b="1" baseline="0" dirty="0" smtClean="0">
                          <a:solidFill>
                            <a:schemeClr val="tx1"/>
                          </a:solidFill>
                          <a:latin typeface="Sakkal Majalla" pitchFamily="2" charset="-78"/>
                          <a:cs typeface="Sakkal Majalla" pitchFamily="2" charset="-78"/>
                        </a:rPr>
                        <a:t>ماذا تساعدنا اليد؟</a:t>
                      </a:r>
                    </a:p>
                    <a:p>
                      <a:pPr marL="228600" indent="-228600" algn="r" rtl="1">
                        <a:buFont typeface="+mj-lt"/>
                        <a:buAutoNum type="arabicPeriod"/>
                      </a:pPr>
                      <a:r>
                        <a:rPr lang="ar-AE" sz="1200" b="1" baseline="0" dirty="0" smtClean="0">
                          <a:solidFill>
                            <a:schemeClr val="tx1"/>
                          </a:solidFill>
                          <a:latin typeface="Sakkal Majalla" pitchFamily="2" charset="-78"/>
                          <a:cs typeface="Sakkal Majalla" pitchFamily="2" charset="-78"/>
                        </a:rPr>
                        <a:t>كيف بإمكانك معرفة الساخن من البارد؟</a:t>
                      </a:r>
                    </a:p>
                    <a:p>
                      <a:pPr marL="228600" indent="-228600" algn="r" rtl="1">
                        <a:buFont typeface="+mj-lt"/>
                        <a:buAutoNum type="arabicPeriod"/>
                      </a:pPr>
                      <a:r>
                        <a:rPr lang="ar-AE" sz="1200" b="1" baseline="0" dirty="0" smtClean="0">
                          <a:solidFill>
                            <a:schemeClr val="tx1"/>
                          </a:solidFill>
                          <a:latin typeface="Sakkal Majalla" pitchFamily="2" charset="-78"/>
                          <a:cs typeface="Sakkal Majalla" pitchFamily="2" charset="-78"/>
                        </a:rPr>
                        <a:t>ما أضرار لمس الأشياء الساخنة.</a:t>
                      </a:r>
                    </a:p>
                    <a:p>
                      <a:pPr marL="228600" indent="-228600" algn="r" rtl="1">
                        <a:buFont typeface="+mj-lt"/>
                        <a:buAutoNum type="arabicPeriod"/>
                      </a:pPr>
                      <a:r>
                        <a:rPr lang="ar-AE" sz="1200" b="1" baseline="0" dirty="0" smtClean="0">
                          <a:solidFill>
                            <a:schemeClr val="tx1"/>
                          </a:solidFill>
                          <a:latin typeface="Sakkal Majalla" pitchFamily="2" charset="-78"/>
                          <a:cs typeface="Sakkal Majalla" pitchFamily="2" charset="-78"/>
                        </a:rPr>
                        <a:t>كيف بإمكانك معرفة الملمس الخشن من الناعم؟</a:t>
                      </a:r>
                    </a:p>
                    <a:p>
                      <a:pPr marL="0" indent="0" algn="r" rtl="1">
                        <a:buFont typeface="+mj-lt"/>
                        <a:buNone/>
                      </a:pPr>
                      <a:endParaRPr lang="ar-AE" sz="1200" b="1" baseline="0" dirty="0" smtClean="0">
                        <a:solidFill>
                          <a:schemeClr val="tx1"/>
                        </a:solidFill>
                        <a:latin typeface="Sakkal Majalla" pitchFamily="2" charset="-78"/>
                        <a:cs typeface="Sakkal Majalla" pitchFamily="2" charset="-78"/>
                      </a:endParaRPr>
                    </a:p>
                    <a:p>
                      <a:pPr algn="r" rtl="1"/>
                      <a:r>
                        <a:rPr lang="ar-AE" sz="1400" b="1" u="sng" baseline="0" dirty="0" smtClean="0">
                          <a:solidFill>
                            <a:srgbClr val="FF0000"/>
                          </a:solidFill>
                          <a:latin typeface="Sakkal Majalla" panose="02000000000000000000" pitchFamily="2" charset="-78"/>
                          <a:cs typeface="Sakkal Majalla" panose="02000000000000000000" pitchFamily="2" charset="-78"/>
                        </a:rPr>
                        <a:t>الأنشطة </a:t>
                      </a:r>
                      <a:r>
                        <a:rPr lang="ar-AE" sz="1400" b="1" u="sng" baseline="0" dirty="0">
                          <a:solidFill>
                            <a:srgbClr val="FF0000"/>
                          </a:solidFill>
                          <a:latin typeface="Sakkal Majalla" panose="02000000000000000000" pitchFamily="2" charset="-78"/>
                          <a:cs typeface="Sakkal Majalla" panose="02000000000000000000" pitchFamily="2" charset="-78"/>
                        </a:rPr>
                        <a:t>الصفية: </a:t>
                      </a:r>
                      <a:endParaRPr lang="en-US" sz="1400" b="1" u="sng" baseline="0" dirty="0">
                        <a:solidFill>
                          <a:srgbClr val="FF0000"/>
                        </a:solidFill>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200" b="1" u="none" baseline="0" dirty="0" smtClean="0">
                          <a:latin typeface="Sakkal Majalla" panose="02000000000000000000" pitchFamily="2" charset="-78"/>
                          <a:cs typeface="Sakkal Majalla" panose="02000000000000000000" pitchFamily="2" charset="-78"/>
                        </a:rPr>
                        <a:t>صنع أقدام للمس ( خشن و ناعم) والتعرف على الملمس.</a:t>
                      </a:r>
                    </a:p>
                    <a:p>
                      <a:pPr marL="228600" indent="-228600" algn="r" rtl="1">
                        <a:buFont typeface="+mj-lt"/>
                        <a:buAutoNum type="arabicPeriod"/>
                      </a:pPr>
                      <a:r>
                        <a:rPr lang="ar-AE" sz="1200" b="1" u="none" baseline="0" dirty="0" smtClean="0">
                          <a:latin typeface="Sakkal Majalla" panose="02000000000000000000" pitchFamily="2" charset="-78"/>
                          <a:cs typeface="Sakkal Majalla" panose="02000000000000000000" pitchFamily="2" charset="-78"/>
                        </a:rPr>
                        <a:t>عمل صندوق اللمس ووضع أشياء متنوعة غير مؤذية دون رؤبتها و محاولة التعرف عليها و معرفة ملمسها.</a:t>
                      </a:r>
                    </a:p>
                    <a:p>
                      <a:pPr marL="228600" indent="-228600" algn="r" rtl="1">
                        <a:buFont typeface="+mj-lt"/>
                        <a:buAutoNum type="arabicPeriod"/>
                      </a:pPr>
                      <a:r>
                        <a:rPr lang="ar-AE" sz="1200" b="1" u="none" baseline="0" dirty="0" smtClean="0">
                          <a:latin typeface="Sakkal Majalla" panose="02000000000000000000" pitchFamily="2" charset="-78"/>
                          <a:cs typeface="Sakkal Majalla" panose="02000000000000000000" pitchFamily="2" charset="-78"/>
                        </a:rPr>
                        <a:t>وضع أكواب لمشروبات متنوعة و جعل الطالب التعرف على نوع المشروب (ساخن أم بارد) من خلال النظر إليه ولمسه بحذر.</a:t>
                      </a:r>
                      <a:endParaRPr lang="en-US" sz="1200" b="1" u="none" baseline="0" dirty="0" smtClean="0">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200" b="1" u="none" baseline="0" dirty="0" smtClean="0">
                          <a:latin typeface="Sakkal Majalla" panose="02000000000000000000" pitchFamily="2" charset="-78"/>
                          <a:cs typeface="Sakkal Majalla" panose="02000000000000000000" pitchFamily="2" charset="-78"/>
                        </a:rPr>
                        <a:t>صنع شكلين مختلفين (خشن و ناعم).</a:t>
                      </a:r>
                    </a:p>
                    <a:p>
                      <a:pPr marL="228600" indent="-228600" algn="r" rtl="1">
                        <a:buFont typeface="+mj-lt"/>
                        <a:buAutoNum type="arabicPeriod"/>
                      </a:pPr>
                      <a:r>
                        <a:rPr lang="ar-AE" sz="1200" b="1" u="none" baseline="0" dirty="0" smtClean="0">
                          <a:latin typeface="Sakkal Majalla" panose="02000000000000000000" pitchFamily="2" charset="-78"/>
                          <a:cs typeface="Sakkal Majalla" panose="02000000000000000000" pitchFamily="2" charset="-78"/>
                        </a:rPr>
                        <a:t>تعلم الأضداد (ناعم و خشن – ساخن و بارد).</a:t>
                      </a:r>
                      <a:endParaRPr lang="en-US" sz="1200" b="1" u="none" baseline="0" dirty="0" smtClean="0">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200" b="1" u="none" baseline="0" dirty="0" smtClean="0">
                          <a:latin typeface="Sakkal Majalla" panose="02000000000000000000" pitchFamily="2" charset="-78"/>
                          <a:cs typeface="Sakkal Majalla" panose="02000000000000000000" pitchFamily="2" charset="-78"/>
                        </a:rPr>
                        <a:t>تركيب بازل مطابقة الملمس المتشابه.</a:t>
                      </a:r>
                    </a:p>
                    <a:p>
                      <a:pPr marL="228600" indent="-228600" algn="r" rtl="1">
                        <a:buFont typeface="+mj-lt"/>
                        <a:buAutoNum type="arabicPeriod"/>
                      </a:pPr>
                      <a:r>
                        <a:rPr lang="ar-AE" sz="1200" b="1" u="none" baseline="0" dirty="0" smtClean="0">
                          <a:latin typeface="Sakkal Majalla" panose="02000000000000000000" pitchFamily="2" charset="-78"/>
                          <a:cs typeface="Sakkal Majalla" panose="02000000000000000000" pitchFamily="2" charset="-78"/>
                        </a:rPr>
                        <a:t>وضع مجموعة من الصور و على الطالب تخمين ملمسها و تصنيفها (يفضل أن تكون الصور أشياء متاحة و الغالب أن الطالب يعرفها).</a:t>
                      </a:r>
                    </a:p>
                    <a:p>
                      <a:pPr marL="0" indent="0" algn="r" rtl="1">
                        <a:buFont typeface="+mj-lt"/>
                        <a:buNone/>
                      </a:pPr>
                      <a:endParaRPr lang="ar-AE" sz="1200" b="1" u="none" baseline="0" dirty="0" smtClean="0">
                        <a:latin typeface="Sakkal Majalla" panose="02000000000000000000" pitchFamily="2" charset="-78"/>
                        <a:cs typeface="Sakkal Majalla" panose="02000000000000000000" pitchFamily="2" charset="-78"/>
                      </a:endParaRPr>
                    </a:p>
                    <a:p>
                      <a:pPr algn="r" rtl="1"/>
                      <a:endParaRPr lang="ar-AE" sz="12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dirty="0">
                          <a:latin typeface="Sakkal Majalla" panose="02000000000000000000" pitchFamily="2" charset="-78"/>
                          <a:cs typeface="Sakkal Majalla" panose="02000000000000000000" pitchFamily="2" charset="-78"/>
                        </a:rPr>
                        <a:t>كتاب</a:t>
                      </a:r>
                      <a:r>
                        <a:rPr lang="ar-AE" sz="14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23 August 2020</a:t>
            </a:fld>
            <a:endParaRPr lang="en-GB" dirty="0"/>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sp>
        <p:nvSpPr>
          <p:cNvPr id="4" name="Rectangle 3"/>
          <p:cNvSpPr/>
          <p:nvPr/>
        </p:nvSpPr>
        <p:spPr>
          <a:xfrm>
            <a:off x="7240372" y="3672234"/>
            <a:ext cx="184731" cy="338554"/>
          </a:xfrm>
          <a:prstGeom prst="rect">
            <a:avLst/>
          </a:prstGeom>
        </p:spPr>
        <p:txBody>
          <a:bodyPr wrap="none">
            <a:spAutoFit/>
          </a:bodyPr>
          <a:lstStyle/>
          <a:p>
            <a:endParaRPr lang="en-US" sz="1600" dirty="0">
              <a:latin typeface="Sakkal Majalla" pitchFamily="2" charset="-78"/>
              <a:cs typeface="Sakkal Majalla" pitchFamily="2" charset="-78"/>
            </a:endParaRPr>
          </a:p>
        </p:txBody>
      </p:sp>
      <p:sp>
        <p:nvSpPr>
          <p:cNvPr id="20" name="Rounded Rectangle 19"/>
          <p:cNvSpPr/>
          <p:nvPr/>
        </p:nvSpPr>
        <p:spPr>
          <a:xfrm>
            <a:off x="6318161" y="2813328"/>
            <a:ext cx="4170217" cy="60148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19" name="TextBox 18"/>
          <p:cNvSpPr txBox="1"/>
          <p:nvPr/>
        </p:nvSpPr>
        <p:spPr>
          <a:xfrm>
            <a:off x="6432358" y="2960183"/>
            <a:ext cx="3898087" cy="307777"/>
          </a:xfrm>
          <a:prstGeom prst="rect">
            <a:avLst/>
          </a:prstGeom>
          <a:solidFill>
            <a:schemeClr val="accent4">
              <a:lumMod val="20000"/>
              <a:lumOff val="80000"/>
            </a:schemeClr>
          </a:solidFill>
        </p:spPr>
        <p:txBody>
          <a:bodyPr wrap="square" rtlCol="0">
            <a:spAutoFit/>
          </a:bodyPr>
          <a:lstStyle/>
          <a:p>
            <a:pPr algn="ctr"/>
            <a:endParaRPr lang="en-US" sz="1400" dirty="0">
              <a:latin typeface="Sakkal Majalla" pitchFamily="2" charset="-78"/>
              <a:cs typeface="Sakkal Majalla" pitchFamily="2" charset="-78"/>
            </a:endParaRPr>
          </a:p>
        </p:txBody>
      </p:sp>
      <p:sp>
        <p:nvSpPr>
          <p:cNvPr id="21" name="TextBox 20"/>
          <p:cNvSpPr txBox="1"/>
          <p:nvPr/>
        </p:nvSpPr>
        <p:spPr>
          <a:xfrm>
            <a:off x="7533323" y="2356389"/>
            <a:ext cx="1813475" cy="307777"/>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AE" sz="1400" b="1" i="0" u="none" strike="noStrike" kern="1200" cap="none" spc="0" normalizeH="0" baseline="0" noProof="0" dirty="0" smtClean="0">
                <a:ln>
                  <a:noFill/>
                </a:ln>
                <a:solidFill>
                  <a:srgbClr val="FF0000"/>
                </a:solidFill>
                <a:effectLst/>
                <a:uLnTx/>
                <a:uFillTx/>
                <a:latin typeface="Sakkal Majalla" panose="02000000000000000000" pitchFamily="2" charset="-78"/>
                <a:cs typeface="Sakkal Majalla" panose="02000000000000000000" pitchFamily="2" charset="-78"/>
              </a:rPr>
              <a:t>حاسة اللمس</a:t>
            </a:r>
            <a:endParaRPr kumimoji="0" lang="en-GB" sz="1400" b="1" i="0" u="none" strike="noStrike" kern="1200" cap="none" spc="0" normalizeH="0" baseline="0" noProof="0" dirty="0">
              <a:ln>
                <a:noFill/>
              </a:ln>
              <a:solidFill>
                <a:srgbClr val="FF0000"/>
              </a:solidFill>
              <a:effectLst/>
              <a:uLnTx/>
              <a:uFillTx/>
              <a:latin typeface="Sakkal Majalla" panose="02000000000000000000" pitchFamily="2" charset="-78"/>
              <a:cs typeface="Sakkal Majalla" panose="02000000000000000000" pitchFamily="2" charset="-78"/>
            </a:endParaRPr>
          </a:p>
        </p:txBody>
      </p:sp>
      <p:sp>
        <p:nvSpPr>
          <p:cNvPr id="5" name="Rectangle 4"/>
          <p:cNvSpPr/>
          <p:nvPr/>
        </p:nvSpPr>
        <p:spPr>
          <a:xfrm>
            <a:off x="7437873" y="2960182"/>
            <a:ext cx="1887055" cy="307777"/>
          </a:xfrm>
          <a:prstGeom prst="rect">
            <a:avLst/>
          </a:prstGeom>
        </p:spPr>
        <p:txBody>
          <a:bodyPr wrap="none">
            <a:spAutoFit/>
          </a:bodyPr>
          <a:lstStyle/>
          <a:p>
            <a:r>
              <a:rPr lang="en-US" sz="1400" dirty="0">
                <a:latin typeface="Sakkal Majalla" pitchFamily="2" charset="-78"/>
                <a:cs typeface="Sakkal Majalla" pitchFamily="2" charset="-78"/>
                <a:hlinkClick r:id="rId3"/>
              </a:rPr>
              <a:t>https://</a:t>
            </a:r>
            <a:r>
              <a:rPr lang="en-US" sz="1400" dirty="0" smtClean="0">
                <a:latin typeface="Sakkal Majalla" pitchFamily="2" charset="-78"/>
                <a:cs typeface="Sakkal Majalla" pitchFamily="2" charset="-78"/>
                <a:hlinkClick r:id="rId3"/>
              </a:rPr>
              <a:t>youtu.be/aFnudeJEezw</a:t>
            </a:r>
            <a:r>
              <a:rPr lang="ar-AE" sz="1400" dirty="0" smtClean="0">
                <a:latin typeface="Sakkal Majalla" pitchFamily="2" charset="-78"/>
                <a:cs typeface="Sakkal Majalla" pitchFamily="2" charset="-78"/>
              </a:rPr>
              <a:t> </a:t>
            </a:r>
            <a:endParaRPr lang="en-US" sz="1400" dirty="0">
              <a:latin typeface="Sakkal Majalla" pitchFamily="2" charset="-78"/>
              <a:cs typeface="Sakkal Majalla" pitchFamily="2" charset="-78"/>
            </a:endParaRPr>
          </a:p>
        </p:txBody>
      </p:sp>
      <p:pic>
        <p:nvPicPr>
          <p:cNvPr id="1028" name="Picture 4" descr="Si te gusta la pedagogía Montessori, aquí encontrarás juegos y juguetes que puedes hacer tu mismo. Hoy toca hablar de el panel sensorial."/>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1541" y="3414817"/>
            <a:ext cx="1182274" cy="1182274"/>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1030" name="Picture 6" descr="Dicas de brincadeiras montessoriana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1541" y="4819622"/>
            <a:ext cx="1182274" cy="1182274"/>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1032" name="Picture 8" descr="soft heart and hard heart object lesson. Jesus storybook bible craft for the last suppe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762433" y="3425147"/>
            <a:ext cx="1085763" cy="1161614"/>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1033" name="Picture 9" descr="C:\Users\NEW MACBOOK\Downloads\IMG-1686.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716459" y="4819107"/>
            <a:ext cx="1085762" cy="1182789"/>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3815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433991764"/>
              </p:ext>
            </p:extLst>
          </p:nvPr>
        </p:nvGraphicFramePr>
        <p:xfrm>
          <a:off x="175000" y="517811"/>
          <a:ext cx="11804073" cy="5215619"/>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2746444">
                <a:tc>
                  <a:txBody>
                    <a:bodyPr/>
                    <a:lstStyle/>
                    <a:p>
                      <a:pPr algn="r" rtl="1"/>
                      <a:r>
                        <a:rPr lang="ar-AE" sz="1200" b="1" u="none" baseline="0" dirty="0">
                          <a:solidFill>
                            <a:srgbClr val="FF0000"/>
                          </a:solidFill>
                          <a:latin typeface="Sakkal Majalla" panose="02000000000000000000" pitchFamily="2" charset="-78"/>
                          <a:cs typeface="Sakkal Majalla" panose="02000000000000000000" pitchFamily="2" charset="-78"/>
                        </a:rPr>
                        <a:t>الحصة الدراسية:</a:t>
                      </a:r>
                      <a:endParaRPr lang="ar-AE" sz="1200" b="1" u="none" baseline="0" dirty="0">
                        <a:latin typeface="Sakkal Majalla" panose="02000000000000000000" pitchFamily="2" charset="-78"/>
                        <a:cs typeface="Sakkal Majalla" panose="02000000000000000000" pitchFamily="2" charset="-78"/>
                      </a:endParaRPr>
                    </a:p>
                    <a:p>
                      <a:pPr algn="r" rtl="1" fontAlgn="ctr"/>
                      <a:r>
                        <a:rPr lang="ar-AE" sz="1200" b="1" u="none" baseline="0" dirty="0">
                          <a:latin typeface="Sakkal Majalla" panose="02000000000000000000" pitchFamily="2" charset="-78"/>
                          <a:cs typeface="Sakkal Majalla" panose="02000000000000000000" pitchFamily="2" charset="-78"/>
                        </a:rPr>
                        <a:t> </a:t>
                      </a:r>
                      <a:r>
                        <a:rPr lang="ar-AE" sz="1200" b="1" u="none" baseline="0" dirty="0">
                          <a:solidFill>
                            <a:schemeClr val="tx1"/>
                          </a:solidFill>
                          <a:latin typeface="Sakkal Majalla" panose="02000000000000000000" pitchFamily="2" charset="-78"/>
                          <a:cs typeface="Sakkal Majalla" panose="02000000000000000000" pitchFamily="2" charset="-78"/>
                        </a:rPr>
                        <a:t>الهدف الرئيسي هو </a:t>
                      </a:r>
                      <a:r>
                        <a:rPr lang="ar-AE" sz="1200" b="1" u="none" baseline="0" dirty="0" smtClean="0">
                          <a:solidFill>
                            <a:schemeClr val="tx1"/>
                          </a:solidFill>
                          <a:latin typeface="Sakkal Majalla" panose="02000000000000000000" pitchFamily="2" charset="-78"/>
                          <a:cs typeface="Sakkal Majalla" panose="02000000000000000000" pitchFamily="2" charset="-78"/>
                        </a:rPr>
                        <a:t>أن </a:t>
                      </a:r>
                      <a:r>
                        <a:rPr lang="ar-AE" sz="1200" b="1" kern="1200" dirty="0" smtClean="0">
                          <a:solidFill>
                            <a:schemeClr val="tx1"/>
                          </a:solidFill>
                          <a:latin typeface="Sakkal Majalla" panose="02000000000000000000" pitchFamily="2" charset="-78"/>
                          <a:ea typeface="+mn-ea"/>
                          <a:cs typeface="Sakkal Majalla" panose="02000000000000000000" pitchFamily="2" charset="-78"/>
                        </a:rPr>
                        <a:t>يركب الطالب بازل مكون من ملمسين</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 و </a:t>
                      </a:r>
                      <a:r>
                        <a:rPr lang="ar-AE" sz="1200" b="1" kern="1200" dirty="0" smtClean="0">
                          <a:solidFill>
                            <a:schemeClr val="tx1"/>
                          </a:solidFill>
                          <a:latin typeface="Sakkal Majalla" panose="02000000000000000000" pitchFamily="2" charset="-78"/>
                          <a:ea typeface="+mn-ea"/>
                          <a:cs typeface="Sakkal Majalla" panose="02000000000000000000" pitchFamily="2" charset="-78"/>
                        </a:rPr>
                        <a:t>يتجنب  المشروب الساخن عند رؤيته.</a:t>
                      </a:r>
                    </a:p>
                    <a:p>
                      <a:pPr algn="r" rtl="1"/>
                      <a:r>
                        <a:rPr lang="ar-AE" sz="1200" b="1" u="none" baseline="0" dirty="0" smtClean="0">
                          <a:solidFill>
                            <a:schemeClr val="tx1"/>
                          </a:solidFill>
                          <a:latin typeface="Sakkal Majalla" panose="02000000000000000000" pitchFamily="2" charset="-78"/>
                          <a:cs typeface="Sakkal Majalla" panose="02000000000000000000" pitchFamily="2" charset="-78"/>
                        </a:rPr>
                        <a:t>أهداف </a:t>
                      </a:r>
                      <a:r>
                        <a:rPr lang="ar-AE" sz="1200" b="1" u="none" baseline="0" dirty="0">
                          <a:solidFill>
                            <a:schemeClr val="tx1"/>
                          </a:solidFill>
                          <a:latin typeface="Sakkal Majalla" panose="02000000000000000000" pitchFamily="2" charset="-78"/>
                          <a:cs typeface="Sakkal Majalla" panose="02000000000000000000" pitchFamily="2" charset="-78"/>
                        </a:rPr>
                        <a:t>أخرى</a:t>
                      </a:r>
                      <a:r>
                        <a:rPr lang="ar-AE" sz="1200" b="1" u="none" baseline="0" dirty="0" smtClean="0">
                          <a:solidFill>
                            <a:schemeClr val="tx1"/>
                          </a:solidFill>
                          <a:latin typeface="Sakkal Majalla" panose="02000000000000000000" pitchFamily="2" charset="-78"/>
                          <a:cs typeface="Sakkal Majalla" panose="02000000000000000000" pitchFamily="2" charset="-78"/>
                        </a:rPr>
                        <a:t>: تعرف على مفردات جديدة. زيادة الانتباه و قوة التركيز لدى الطالب. تعليم الطالب بعض من أساسيات الحفاظ على الأمن و السلامة. تعلم مفهوم الأضداد.</a:t>
                      </a: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تشغيل </a:t>
                      </a:r>
                      <a:r>
                        <a:rPr lang="ar-AE" sz="1200" b="1" u="none" baseline="0" dirty="0">
                          <a:solidFill>
                            <a:schemeClr val="tx1"/>
                          </a:solidFill>
                          <a:latin typeface="Sakkal Majalla" panose="02000000000000000000" pitchFamily="2" charset="-78"/>
                          <a:cs typeface="Sakkal Majalla" panose="02000000000000000000" pitchFamily="2" charset="-78"/>
                        </a:rPr>
                        <a:t>الفيديو الخاص بالدرس.</a:t>
                      </a: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تنفيذ </a:t>
                      </a:r>
                      <a:r>
                        <a:rPr lang="ar-AE" sz="1200" b="1" u="none" baseline="0" dirty="0">
                          <a:solidFill>
                            <a:schemeClr val="tx1"/>
                          </a:solidFill>
                          <a:latin typeface="Sakkal Majalla" panose="02000000000000000000" pitchFamily="2" charset="-78"/>
                          <a:cs typeface="Sakkal Majalla" panose="02000000000000000000" pitchFamily="2" charset="-78"/>
                        </a:rPr>
                        <a:t>التمارين والأنشطة الصفية داخل الغرفة الصفية </a:t>
                      </a:r>
                      <a:r>
                        <a:rPr lang="ar-AE" sz="1200" b="1" u="none" baseline="0" dirty="0" smtClean="0">
                          <a:solidFill>
                            <a:schemeClr val="tx1"/>
                          </a:solidFill>
                          <a:latin typeface="Sakkal Majalla" panose="02000000000000000000" pitchFamily="2" charset="-78"/>
                          <a:cs typeface="Sakkal Majalla" panose="02000000000000000000" pitchFamily="2" charset="-78"/>
                        </a:rPr>
                        <a:t>و العمل على أوراق العمل.</a:t>
                      </a: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عمل مجسمات توضيحية تخدم الدرس.</a:t>
                      </a:r>
                      <a:endParaRPr lang="ar-AE" sz="1200" b="1" u="none" baseline="0" dirty="0">
                        <a:solidFill>
                          <a:schemeClr val="tx1"/>
                        </a:solidFill>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للمدرس حرية ابتكار أساليب و أنشطة إضافية.</a:t>
                      </a:r>
                      <a:endParaRPr lang="ar-AE" sz="1200" b="1" u="none" baseline="0" dirty="0">
                        <a:latin typeface="Sakkal Majalla" panose="02000000000000000000" pitchFamily="2" charset="-78"/>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الرياضي  </a:t>
                      </a:r>
                    </a:p>
                    <a:p>
                      <a:pPr algn="r" rtl="1"/>
                      <a:r>
                        <a:rPr lang="ar-AE" sz="1200" b="1" u="none" baseline="0" dirty="0" smtClean="0">
                          <a:solidFill>
                            <a:schemeClr val="tx1"/>
                          </a:solidFill>
                          <a:latin typeface="Sakkal Majalla" panose="02000000000000000000" pitchFamily="2" charset="-78"/>
                          <a:cs typeface="Sakkal Majalla" panose="02000000000000000000" pitchFamily="2" charset="-78"/>
                        </a:rPr>
                        <a:t>يقوم المعلم بعمل مسابقة ترتيب بازل للملمس مع ضبط المنبه.</a:t>
                      </a:r>
                    </a:p>
                    <a:p>
                      <a:pPr algn="r" rtl="1"/>
                      <a:r>
                        <a:rPr lang="ar-AE" sz="1200" b="1" u="none" baseline="0" dirty="0" smtClean="0">
                          <a:solidFill>
                            <a:srgbClr val="FF0000"/>
                          </a:solidFill>
                          <a:latin typeface="Sakkal Majalla" panose="02000000000000000000" pitchFamily="2" charset="-78"/>
                          <a:cs typeface="Sakkal Majalla" panose="02000000000000000000" pitchFamily="2" charset="-78"/>
                        </a:rPr>
                        <a:t>النشاط </a:t>
                      </a:r>
                      <a:r>
                        <a:rPr lang="ar-AE" sz="1200" b="1" u="none" baseline="0" dirty="0">
                          <a:solidFill>
                            <a:srgbClr val="FF0000"/>
                          </a:solidFill>
                          <a:latin typeface="Sakkal Majalla" panose="02000000000000000000" pitchFamily="2" charset="-78"/>
                          <a:cs typeface="Sakkal Majalla" panose="02000000000000000000" pitchFamily="2" charset="-78"/>
                        </a:rPr>
                        <a:t>الفني: </a:t>
                      </a:r>
                    </a:p>
                    <a:p>
                      <a:pPr algn="r" rtl="1"/>
                      <a:r>
                        <a:rPr lang="ar-AE" sz="1200" b="1" u="none" baseline="0" dirty="0" smtClean="0">
                          <a:solidFill>
                            <a:schemeClr val="tx1"/>
                          </a:solidFill>
                          <a:latin typeface="Sakkal Majalla" panose="02000000000000000000" pitchFamily="2" charset="-78"/>
                          <a:cs typeface="Sakkal Majalla" panose="02000000000000000000" pitchFamily="2" charset="-78"/>
                        </a:rPr>
                        <a:t>أن يقوم المعلم باستخدام الدمى في تعريف ملمس الأشياء و أهمية تجنب المشروب الساخن عند رؤيته.</a:t>
                      </a:r>
                    </a:p>
                    <a:p>
                      <a:pPr algn="r" rtl="1"/>
                      <a:r>
                        <a:rPr lang="ar-AE" sz="1200" b="1" u="none" baseline="0" dirty="0" smtClean="0">
                          <a:solidFill>
                            <a:srgbClr val="FF0000"/>
                          </a:solidFill>
                          <a:latin typeface="Sakkal Majalla" panose="02000000000000000000" pitchFamily="2" charset="-78"/>
                          <a:cs typeface="Sakkal Majalla" panose="02000000000000000000" pitchFamily="2" charset="-78"/>
                        </a:rPr>
                        <a:t>النشاط </a:t>
                      </a:r>
                      <a:r>
                        <a:rPr lang="ar-AE" sz="1200" b="1" u="none" baseline="0" dirty="0">
                          <a:solidFill>
                            <a:srgbClr val="FF0000"/>
                          </a:solidFill>
                          <a:latin typeface="Sakkal Majalla" panose="02000000000000000000" pitchFamily="2" charset="-78"/>
                          <a:cs typeface="Sakkal Majalla" panose="02000000000000000000" pitchFamily="2" charset="-78"/>
                        </a:rPr>
                        <a:t>الموسيقى:</a:t>
                      </a:r>
                    </a:p>
                    <a:p>
                      <a:pPr algn="r" rtl="1"/>
                      <a:r>
                        <a:rPr lang="ar-AE" sz="1200" b="1" u="none" baseline="0" dirty="0" smtClean="0">
                          <a:solidFill>
                            <a:schemeClr val="tx1"/>
                          </a:solidFill>
                          <a:latin typeface="Sakkal Majalla" panose="02000000000000000000" pitchFamily="2" charset="-78"/>
                          <a:cs typeface="Sakkal Majalla" panose="02000000000000000000" pitchFamily="2" charset="-78"/>
                        </a:rPr>
                        <a:t>أناشيد حول حاسة اللمس إن وجدت.</a:t>
                      </a:r>
                      <a:endParaRPr lang="ar-AE" sz="1200" b="1" u="none" baseline="0" dirty="0">
                        <a:solidFill>
                          <a:schemeClr val="tx1"/>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دليل للمعلم</a:t>
                      </a:r>
                    </a:p>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3932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smtClean="0">
                          <a:latin typeface="Sakkal Majalla" panose="02000000000000000000" pitchFamily="2" charset="-78"/>
                          <a:cs typeface="Sakkal Majalla" panose="02000000000000000000" pitchFamily="2" charset="-78"/>
                        </a:rPr>
                        <a:t>ارسال فيديو تثقيفي عن قواعد السلامة المنزلية لأولياء الأمور. تشجيع الأهالي على ضرورة تنبيه الطفل و ارشاده. تعليم الطفل نوع الملمس بتجربة أشياء متنوعة من المنزل.</a:t>
                      </a:r>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الواجب المنزلي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251553">
                <a:tc>
                  <a:txBody>
                    <a:bodyPr/>
                    <a:lstStyle/>
                    <a:p>
                      <a:pPr algn="r" rtl="1"/>
                      <a:r>
                        <a:rPr lang="ar-AE" sz="1200" b="1" baseline="0" dirty="0">
                          <a:latin typeface="Sakkal Majalla" panose="02000000000000000000" pitchFamily="2" charset="-78"/>
                          <a:cs typeface="Sakkal Majalla" panose="02000000000000000000" pitchFamily="2" charset="-78"/>
                        </a:rPr>
                        <a:t>مجموعة تدريبات على الأيباد تتضمن:</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baseline="0" dirty="0" smtClean="0">
                          <a:latin typeface="Sakkal Majalla" panose="02000000000000000000" pitchFamily="2" charset="-78"/>
                          <a:cs typeface="Sakkal Majalla" panose="02000000000000000000" pitchFamily="2" charset="-78"/>
                        </a:rPr>
                        <a:t>تشغيل الفيديوهات التعليمية.</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baseline="0" dirty="0" smtClean="0">
                          <a:latin typeface="Sakkal Majalla" panose="02000000000000000000" pitchFamily="2" charset="-78"/>
                          <a:cs typeface="Sakkal Majalla" panose="02000000000000000000" pitchFamily="2" charset="-78"/>
                        </a:rPr>
                        <a:t>لعبة تخمين ملمس الشيء.</a:t>
                      </a:r>
                      <a:endParaRPr lang="ar-AE" sz="1200" b="1" baseline="0" dirty="0">
                        <a:latin typeface="Sakkal Majalla" panose="02000000000000000000" pitchFamily="2" charset="-78"/>
                        <a:cs typeface="Sakkal Majalla" panose="02000000000000000000" pitchFamily="2" charset="-78"/>
                      </a:endParaRP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baseline="0" dirty="0" smtClean="0">
                          <a:latin typeface="Sakkal Majalla" panose="02000000000000000000" pitchFamily="2" charset="-78"/>
                          <a:cs typeface="Sakkal Majalla" panose="02000000000000000000" pitchFamily="2" charset="-78"/>
                        </a:rPr>
                        <a:t>لعبة المتطابقات. </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baseline="0" dirty="0" smtClean="0">
                          <a:latin typeface="Sakkal Majalla" panose="02000000000000000000" pitchFamily="2" charset="-78"/>
                          <a:cs typeface="Sakkal Majalla" panose="02000000000000000000" pitchFamily="2" charset="-78"/>
                        </a:rPr>
                        <a:t>لعبة الأضداد.</a:t>
                      </a:r>
                      <a:endParaRPr lang="en-US"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 </a:t>
                      </a:r>
                      <a:endParaRPr lang="ar-SA" sz="1200" b="1"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تمارين الكترونية</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متوسط : </a:t>
                      </a:r>
                      <a:r>
                        <a:rPr lang="ar-AE" sz="1200" b="1" baseline="0" dirty="0" smtClean="0">
                          <a:latin typeface="Sakkal Majalla" panose="02000000000000000000" pitchFamily="2" charset="-78"/>
                          <a:cs typeface="Sakkal Majalla" panose="02000000000000000000" pitchFamily="2" charset="-78"/>
                        </a:rPr>
                        <a:t>يركب معظم البازل و يعرف أهمية الابتعاد عن الأشيا ء الساخنة   جيد</a:t>
                      </a:r>
                      <a:r>
                        <a:rPr lang="ar-AE" sz="1200" b="1" baseline="0" dirty="0">
                          <a:latin typeface="Sakkal Majalla" panose="02000000000000000000" pitchFamily="2" charset="-78"/>
                          <a:cs typeface="Sakkal Majalla" panose="02000000000000000000" pitchFamily="2" charset="-78"/>
                        </a:rPr>
                        <a:t>: </a:t>
                      </a:r>
                      <a:r>
                        <a:rPr lang="ar-AE" sz="1200" b="1" kern="1200" dirty="0" smtClean="0">
                          <a:solidFill>
                            <a:schemeClr val="tx1"/>
                          </a:solidFill>
                          <a:latin typeface="Sakkal Majalla" panose="02000000000000000000" pitchFamily="2" charset="-78"/>
                          <a:ea typeface="+mn-ea"/>
                          <a:cs typeface="Sakkal Majalla" panose="02000000000000000000" pitchFamily="2" charset="-78"/>
                        </a:rPr>
                        <a:t>يركب الطالب بازل مكون من ملمسين</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 مع معرفته لبعض مسمياتها و </a:t>
                      </a:r>
                      <a:r>
                        <a:rPr lang="ar-AE" sz="1200" b="1" kern="1200" dirty="0" smtClean="0">
                          <a:solidFill>
                            <a:schemeClr val="tx1"/>
                          </a:solidFill>
                          <a:latin typeface="Sakkal Majalla" panose="02000000000000000000" pitchFamily="2" charset="-78"/>
                          <a:ea typeface="+mn-ea"/>
                          <a:cs typeface="Sakkal Majalla" panose="02000000000000000000" pitchFamily="2" charset="-78"/>
                        </a:rPr>
                        <a:t>يتجنب  المشروب الساخن عند رؤيته.</a:t>
                      </a:r>
                    </a:p>
                    <a:p>
                      <a:pPr marL="0" marR="0" indent="0" algn="r" defTabSz="914400" rtl="1" eaLnBrk="1" fontAlgn="auto" latinLnBrk="0" hangingPunct="1">
                        <a:lnSpc>
                          <a:spcPct val="100000"/>
                        </a:lnSpc>
                        <a:spcBef>
                          <a:spcPts val="0"/>
                        </a:spcBef>
                        <a:spcAft>
                          <a:spcPts val="0"/>
                        </a:spcAft>
                        <a:buClrTx/>
                        <a:buSzTx/>
                        <a:buFontTx/>
                        <a:buNone/>
                        <a:tabLst/>
                        <a:defRPr/>
                      </a:pPr>
                      <a:r>
                        <a:rPr lang="ar-AE" sz="1200" b="1" baseline="0" dirty="0" smtClean="0">
                          <a:latin typeface="Sakkal Majalla" panose="02000000000000000000" pitchFamily="2" charset="-78"/>
                          <a:cs typeface="Sakkal Majalla" panose="02000000000000000000" pitchFamily="2" charset="-78"/>
                        </a:rPr>
                        <a:t>مرتفع</a:t>
                      </a:r>
                      <a:r>
                        <a:rPr lang="ar-AE" sz="1200" b="1" baseline="0" dirty="0">
                          <a:latin typeface="Sakkal Majalla" panose="02000000000000000000" pitchFamily="2" charset="-78"/>
                          <a:cs typeface="Sakkal Majalla" panose="02000000000000000000" pitchFamily="2" charset="-78"/>
                        </a:rPr>
                        <a:t>: </a:t>
                      </a:r>
                      <a:r>
                        <a:rPr lang="ar-AE" sz="1200" b="1" kern="1200" dirty="0" smtClean="0">
                          <a:solidFill>
                            <a:schemeClr val="tx1"/>
                          </a:solidFill>
                          <a:latin typeface="Sakkal Majalla" panose="02000000000000000000" pitchFamily="2" charset="-78"/>
                          <a:ea typeface="+mn-ea"/>
                          <a:cs typeface="Sakkal Majalla" panose="02000000000000000000" pitchFamily="2" charset="-78"/>
                        </a:rPr>
                        <a:t>يركب الطالب بازل مكون من ملمسين</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 مع تعرفه على مسمى الملمس (خشن و ناعم) و </a:t>
                      </a:r>
                      <a:r>
                        <a:rPr lang="ar-AE" sz="1200" b="1" kern="1200" dirty="0" smtClean="0">
                          <a:solidFill>
                            <a:schemeClr val="tx1"/>
                          </a:solidFill>
                          <a:latin typeface="Sakkal Majalla" panose="02000000000000000000" pitchFamily="2" charset="-78"/>
                          <a:ea typeface="+mn-ea"/>
                          <a:cs typeface="Sakkal Majalla" panose="02000000000000000000" pitchFamily="2" charset="-78"/>
                        </a:rPr>
                        <a:t>يتجنب  المشروب الساخن عند رؤيته ويعرف أضرار العبث بالشيء</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 الساخن.</a:t>
                      </a:r>
                      <a:endParaRPr lang="ar-AE" sz="1200" b="1" kern="1200" dirty="0" smtClean="0">
                        <a:solidFill>
                          <a:schemeClr val="tx1"/>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التقييم</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 name="Date Placeholder 9"/>
          <p:cNvSpPr>
            <a:spLocks noGrp="1"/>
          </p:cNvSpPr>
          <p:nvPr>
            <p:ph type="dt" sz="half" idx="10"/>
          </p:nvPr>
        </p:nvSpPr>
        <p:spPr/>
        <p:txBody>
          <a:bodyPr/>
          <a:lstStyle/>
          <a:p>
            <a:fld id="{DFA59B4A-862E-4296-9049-49655D5CFC94}" type="datetime3">
              <a:rPr lang="en-US" smtClean="0"/>
              <a:t>23 August 2020</a:t>
            </a:fld>
            <a:endParaRPr lang="en-GB"/>
          </a:p>
        </p:txBody>
      </p:sp>
      <p:sp>
        <p:nvSpPr>
          <p:cNvPr id="11" name="Slide Number Placeholder 10"/>
          <p:cNvSpPr>
            <a:spLocks noGrp="1"/>
          </p:cNvSpPr>
          <p:nvPr>
            <p:ph type="sldNum" sz="quarter" idx="12"/>
          </p:nvPr>
        </p:nvSpPr>
        <p:spPr/>
        <p:txBody>
          <a:bodyPr/>
          <a:lstStyle/>
          <a:p>
            <a:fld id="{60F9F505-338F-4A63-8E60-F3E66EC2060F}" type="slidenum">
              <a:rPr lang="en-GB" smtClean="0"/>
              <a:t>3</a:t>
            </a:fld>
            <a:endParaRPr lang="en-GB"/>
          </a:p>
        </p:txBody>
      </p:sp>
    </p:spTree>
    <p:extLst>
      <p:ext uri="{BB962C8B-B14F-4D97-AF65-F5344CB8AC3E}">
        <p14:creationId xmlns:p14="http://schemas.microsoft.com/office/powerpoint/2010/main" val="12743763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AE" sz="1600" dirty="0" smtClean="0">
                <a:latin typeface="Sakkal Majalla" pitchFamily="2" charset="-78"/>
                <a:cs typeface="Sakkal Majalla" pitchFamily="2" charset="-78"/>
              </a:rPr>
              <a:t>فيديو تعليمي عن الأيدي</a:t>
            </a:r>
            <a:endParaRPr lang="en-US" sz="1600" dirty="0">
              <a:latin typeface="Sakkal Majalla" pitchFamily="2" charset="-78"/>
              <a:cs typeface="Sakkal Majalla" pitchFamily="2" charset="-78"/>
            </a:endParaRPr>
          </a:p>
        </p:txBody>
      </p:sp>
      <p:sp>
        <p:nvSpPr>
          <p:cNvPr id="3" name="Slide Number Placeholder 2"/>
          <p:cNvSpPr>
            <a:spLocks noGrp="1"/>
          </p:cNvSpPr>
          <p:nvPr>
            <p:ph type="sldNum" sz="quarter" idx="12"/>
          </p:nvPr>
        </p:nvSpPr>
        <p:spPr/>
        <p:txBody>
          <a:bodyPr/>
          <a:lstStyle/>
          <a:p>
            <a:fld id="{98C0CDE5-970C-4CC4-BF43-0DA127E73E82}" type="slidenum">
              <a:rPr lang="en-US" noProof="0" smtClean="0"/>
              <a:t>4</a:t>
            </a:fld>
            <a:endParaRPr lang="en-US" noProof="0" dirty="0"/>
          </a:p>
        </p:txBody>
      </p:sp>
      <p:sp>
        <p:nvSpPr>
          <p:cNvPr id="4" name="Media Placeholder 3"/>
          <p:cNvSpPr>
            <a:spLocks noGrp="1"/>
          </p:cNvSpPr>
          <p:nvPr>
            <p:ph type="media" sz="quarter" idx="13"/>
          </p:nvPr>
        </p:nvSpPr>
        <p:spPr>
          <a:xfrm>
            <a:off x="1717914" y="1174344"/>
            <a:ext cx="8705088" cy="4050792"/>
          </a:xfrm>
        </p:spPr>
      </p:sp>
      <p:sp>
        <p:nvSpPr>
          <p:cNvPr id="7" name="Rounded Rectangle 6"/>
          <p:cNvSpPr/>
          <p:nvPr/>
        </p:nvSpPr>
        <p:spPr>
          <a:xfrm>
            <a:off x="4254107" y="3450892"/>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6" name="Rectangle 5"/>
          <p:cNvSpPr/>
          <p:nvPr/>
        </p:nvSpPr>
        <p:spPr>
          <a:xfrm>
            <a:off x="5033621" y="3477402"/>
            <a:ext cx="1976823" cy="307777"/>
          </a:xfrm>
          <a:prstGeom prst="rect">
            <a:avLst/>
          </a:prstGeom>
        </p:spPr>
        <p:txBody>
          <a:bodyPr wrap="none">
            <a:spAutoFit/>
          </a:bodyPr>
          <a:lstStyle/>
          <a:p>
            <a:r>
              <a:rPr lang="en-US" sz="1400" dirty="0">
                <a:latin typeface="Sakkal Majalla" pitchFamily="2" charset="-78"/>
                <a:cs typeface="Sakkal Majalla" pitchFamily="2" charset="-78"/>
                <a:hlinkClick r:id="rId2"/>
              </a:rPr>
              <a:t>https://</a:t>
            </a:r>
            <a:r>
              <a:rPr lang="en-US" sz="1400" dirty="0" smtClean="0">
                <a:latin typeface="Sakkal Majalla" pitchFamily="2" charset="-78"/>
                <a:cs typeface="Sakkal Majalla" pitchFamily="2" charset="-78"/>
                <a:hlinkClick r:id="rId2"/>
              </a:rPr>
              <a:t>youtu.be/2qFNPLaBF8U</a:t>
            </a:r>
            <a:r>
              <a:rPr lang="ar-AE" sz="1400" dirty="0" smtClean="0">
                <a:latin typeface="Sakkal Majalla" pitchFamily="2" charset="-78"/>
                <a:cs typeface="Sakkal Majalla" pitchFamily="2" charset="-78"/>
              </a:rPr>
              <a:t> </a:t>
            </a:r>
            <a:endParaRPr lang="en-US" sz="1400" dirty="0">
              <a:latin typeface="Sakkal Majalla" pitchFamily="2" charset="-78"/>
              <a:cs typeface="Sakkal Majalla" pitchFamily="2" charset="-78"/>
            </a:endParaRPr>
          </a:p>
        </p:txBody>
      </p:sp>
    </p:spTree>
    <p:extLst>
      <p:ext uri="{BB962C8B-B14F-4D97-AF65-F5344CB8AC3E}">
        <p14:creationId xmlns:p14="http://schemas.microsoft.com/office/powerpoint/2010/main" val="3548704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AE" sz="1600" dirty="0" smtClean="0">
                <a:latin typeface="Sakkal Majalla" pitchFamily="2" charset="-78"/>
                <a:cs typeface="Sakkal Majalla" pitchFamily="2" charset="-78"/>
              </a:rPr>
              <a:t>حاسة اللمس </a:t>
            </a:r>
            <a:endParaRPr lang="en-US" sz="1600" dirty="0">
              <a:latin typeface="Sakkal Majalla" pitchFamily="2" charset="-78"/>
              <a:cs typeface="Sakkal Majalla" pitchFamily="2" charset="-78"/>
            </a:endParaRPr>
          </a:p>
        </p:txBody>
      </p:sp>
      <p:sp>
        <p:nvSpPr>
          <p:cNvPr id="3" name="Slide Number Placeholder 2"/>
          <p:cNvSpPr>
            <a:spLocks noGrp="1"/>
          </p:cNvSpPr>
          <p:nvPr>
            <p:ph type="sldNum" sz="quarter" idx="12"/>
          </p:nvPr>
        </p:nvSpPr>
        <p:spPr/>
        <p:txBody>
          <a:bodyPr/>
          <a:lstStyle/>
          <a:p>
            <a:fld id="{98C0CDE5-970C-4CC4-BF43-0DA127E73E82}" type="slidenum">
              <a:rPr lang="en-US" noProof="0" smtClean="0"/>
              <a:t>5</a:t>
            </a:fld>
            <a:endParaRPr lang="en-US" noProof="0" dirty="0"/>
          </a:p>
        </p:txBody>
      </p:sp>
      <p:sp>
        <p:nvSpPr>
          <p:cNvPr id="4" name="Media Placeholder 3"/>
          <p:cNvSpPr>
            <a:spLocks noGrp="1"/>
          </p:cNvSpPr>
          <p:nvPr>
            <p:ph type="media" sz="quarter" idx="13"/>
          </p:nvPr>
        </p:nvSpPr>
        <p:spPr>
          <a:xfrm>
            <a:off x="1717914" y="1174344"/>
            <a:ext cx="8705088" cy="4050792"/>
          </a:xfrm>
        </p:spPr>
      </p:sp>
      <p:sp>
        <p:nvSpPr>
          <p:cNvPr id="7" name="Rounded Rectangle 6"/>
          <p:cNvSpPr/>
          <p:nvPr/>
        </p:nvSpPr>
        <p:spPr>
          <a:xfrm>
            <a:off x="4254107" y="3450892"/>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6" name="Rectangle 5"/>
          <p:cNvSpPr/>
          <p:nvPr/>
        </p:nvSpPr>
        <p:spPr>
          <a:xfrm>
            <a:off x="5033621" y="3477402"/>
            <a:ext cx="1879041" cy="307777"/>
          </a:xfrm>
          <a:prstGeom prst="rect">
            <a:avLst/>
          </a:prstGeom>
        </p:spPr>
        <p:txBody>
          <a:bodyPr wrap="none">
            <a:spAutoFit/>
          </a:bodyPr>
          <a:lstStyle/>
          <a:p>
            <a:r>
              <a:rPr lang="en-US" sz="1400" dirty="0">
                <a:latin typeface="Sakkal Majalla" pitchFamily="2" charset="-78"/>
                <a:cs typeface="Sakkal Majalla" pitchFamily="2" charset="-78"/>
                <a:hlinkClick r:id="rId2"/>
              </a:rPr>
              <a:t>https://</a:t>
            </a:r>
            <a:r>
              <a:rPr lang="en-US" sz="1400" dirty="0" smtClean="0">
                <a:latin typeface="Sakkal Majalla" pitchFamily="2" charset="-78"/>
                <a:cs typeface="Sakkal Majalla" pitchFamily="2" charset="-78"/>
                <a:hlinkClick r:id="rId2"/>
              </a:rPr>
              <a:t>youtu.be/3Gul21yjeao</a:t>
            </a:r>
            <a:r>
              <a:rPr lang="ar-AE" sz="1400" dirty="0" smtClean="0">
                <a:latin typeface="Sakkal Majalla" pitchFamily="2" charset="-78"/>
                <a:cs typeface="Sakkal Majalla" pitchFamily="2" charset="-78"/>
              </a:rPr>
              <a:t> </a:t>
            </a:r>
            <a:endParaRPr lang="en-US" sz="1400" dirty="0">
              <a:latin typeface="Sakkal Majalla" pitchFamily="2" charset="-78"/>
              <a:cs typeface="Sakkal Majalla" pitchFamily="2" charset="-78"/>
            </a:endParaRPr>
          </a:p>
        </p:txBody>
      </p:sp>
    </p:spTree>
    <p:extLst>
      <p:ext uri="{BB962C8B-B14F-4D97-AF65-F5344CB8AC3E}">
        <p14:creationId xmlns:p14="http://schemas.microsoft.com/office/powerpoint/2010/main" val="2230296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667289" y="367153"/>
            <a:ext cx="4685739" cy="832104"/>
          </a:xfrm>
        </p:spPr>
        <p:txBody>
          <a:bodyPr>
            <a:normAutofit/>
          </a:bodyPr>
          <a:lstStyle/>
          <a:p>
            <a:pPr algn="ctr"/>
            <a:r>
              <a:rPr lang="ar-AE" sz="1600" dirty="0" smtClean="0">
                <a:latin typeface="Sakkal Majalla" panose="02000000000000000000" pitchFamily="2" charset="-78"/>
                <a:cs typeface="Sakkal Majalla" panose="02000000000000000000" pitchFamily="2" charset="-78"/>
              </a:rPr>
              <a:t>ساخن أو بارد</a:t>
            </a:r>
            <a:endParaRPr lang="en-US" sz="16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3074" name="Picture 2" descr="Download and print Turtle Diary's Tick Cold Objects Cross Hot Objects worksheet. Our large collection of ela worksheets are a great study tool for all ages."/>
          <p:cNvPicPr>
            <a:picLocks noChangeAspect="1" noChangeArrowheads="1"/>
          </p:cNvPicPr>
          <p:nvPr/>
        </p:nvPicPr>
        <p:blipFill rotWithShape="1">
          <a:blip r:embed="rId2">
            <a:extLst>
              <a:ext uri="{28A0092B-C50C-407E-A947-70E740481C1C}">
                <a14:useLocalDpi xmlns:a14="http://schemas.microsoft.com/office/drawing/2010/main" val="0"/>
              </a:ext>
            </a:extLst>
          </a:blip>
          <a:srcRect t="16814" b="9648"/>
          <a:stretch/>
        </p:blipFill>
        <p:spPr bwMode="auto">
          <a:xfrm>
            <a:off x="3394287" y="1670439"/>
            <a:ext cx="5320772" cy="47661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3078" name="Picture 6" descr="X Symbol Images, Stock Photos &amp; Vectors | Shutterstock"/>
          <p:cNvPicPr>
            <a:picLocks noChangeAspect="1" noChangeArrowheads="1"/>
          </p:cNvPicPr>
          <p:nvPr/>
        </p:nvPicPr>
        <p:blipFill rotWithShape="1">
          <a:blip r:embed="rId3">
            <a:extLst>
              <a:ext uri="{28A0092B-C50C-407E-A947-70E740481C1C}">
                <a14:useLocalDpi xmlns:a14="http://schemas.microsoft.com/office/drawing/2010/main" val="0"/>
              </a:ext>
            </a:extLst>
          </a:blip>
          <a:srcRect l="7377" t="18096" r="7069" b="27124"/>
          <a:stretch/>
        </p:blipFill>
        <p:spPr bwMode="auto">
          <a:xfrm>
            <a:off x="9159326" y="1813477"/>
            <a:ext cx="2119977" cy="82267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9159326" y="2676791"/>
            <a:ext cx="2119977" cy="523220"/>
          </a:xfrm>
          <a:prstGeom prst="rect">
            <a:avLst/>
          </a:prstGeom>
          <a:solidFill>
            <a:srgbClr val="FFFF00"/>
          </a:solidFill>
          <a:ln>
            <a:solidFill>
              <a:schemeClr val="bg1">
                <a:lumMod val="75000"/>
              </a:schemeClr>
            </a:solidFill>
          </a:ln>
        </p:spPr>
        <p:txBody>
          <a:bodyPr wrap="square" rtlCol="0">
            <a:spAutoFit/>
          </a:bodyPr>
          <a:lstStyle/>
          <a:p>
            <a:pPr algn="ctr"/>
            <a:r>
              <a:rPr lang="ar-AE" sz="1400" b="1" dirty="0" smtClean="0">
                <a:solidFill>
                  <a:schemeClr val="accent6">
                    <a:lumMod val="75000"/>
                  </a:schemeClr>
                </a:solidFill>
                <a:latin typeface="Sakkal Majalla" pitchFamily="2" charset="-78"/>
                <a:cs typeface="Sakkal Majalla" pitchFamily="2" charset="-78"/>
              </a:rPr>
              <a:t>صح على المشرو ب البارد </a:t>
            </a:r>
          </a:p>
          <a:p>
            <a:pPr algn="ctr"/>
            <a:r>
              <a:rPr lang="ar-AE" sz="1400" b="1" dirty="0" smtClean="0">
                <a:solidFill>
                  <a:srgbClr val="FF0000"/>
                </a:solidFill>
                <a:latin typeface="Sakkal Majalla" pitchFamily="2" charset="-78"/>
                <a:cs typeface="Sakkal Majalla" pitchFamily="2" charset="-78"/>
              </a:rPr>
              <a:t>وخطأ على المشروب الحار</a:t>
            </a:r>
            <a:endParaRPr lang="en-US" sz="1400" b="1" dirty="0">
              <a:solidFill>
                <a:srgbClr val="FF0000"/>
              </a:solidFill>
              <a:latin typeface="Sakkal Majalla" pitchFamily="2" charset="-78"/>
              <a:cs typeface="Sakkal Majalla" pitchFamily="2" charset="-78"/>
            </a:endParaRPr>
          </a:p>
        </p:txBody>
      </p:sp>
    </p:spTree>
    <p:extLst>
      <p:ext uri="{BB962C8B-B14F-4D97-AF65-F5344CB8AC3E}">
        <p14:creationId xmlns:p14="http://schemas.microsoft.com/office/powerpoint/2010/main" val="3890400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667289" y="367153"/>
            <a:ext cx="4685739" cy="832104"/>
          </a:xfrm>
        </p:spPr>
        <p:txBody>
          <a:bodyPr>
            <a:normAutofit/>
          </a:bodyPr>
          <a:lstStyle/>
          <a:p>
            <a:pPr algn="ctr"/>
            <a:r>
              <a:rPr lang="ar-AE" sz="1600" dirty="0" smtClean="0">
                <a:latin typeface="Sakkal Majalla" panose="02000000000000000000" pitchFamily="2" charset="-78"/>
                <a:cs typeface="Sakkal Majalla" panose="02000000000000000000" pitchFamily="2" charset="-78"/>
              </a:rPr>
              <a:t>تخيّل ملمس الشيء ولوّن </a:t>
            </a:r>
            <a:endParaRPr lang="en-US" sz="16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3080" name="Picture 8" descr="Opposites- Soft and Hard Coloring Page - Twisty Noodle"/>
          <p:cNvPicPr>
            <a:picLocks noChangeAspect="1" noChangeArrowheads="1"/>
          </p:cNvPicPr>
          <p:nvPr/>
        </p:nvPicPr>
        <p:blipFill rotWithShape="1">
          <a:blip r:embed="rId2">
            <a:extLst>
              <a:ext uri="{28A0092B-C50C-407E-A947-70E740481C1C}">
                <a14:useLocalDpi xmlns:a14="http://schemas.microsoft.com/office/drawing/2010/main" val="0"/>
              </a:ext>
            </a:extLst>
          </a:blip>
          <a:srcRect t="13144" b="4091"/>
          <a:stretch/>
        </p:blipFill>
        <p:spPr bwMode="auto">
          <a:xfrm>
            <a:off x="3458372" y="1423894"/>
            <a:ext cx="5087947" cy="50579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29958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667289" y="367153"/>
            <a:ext cx="4685739" cy="832104"/>
          </a:xfrm>
        </p:spPr>
        <p:txBody>
          <a:bodyPr>
            <a:normAutofit/>
          </a:bodyPr>
          <a:lstStyle/>
          <a:p>
            <a:pPr algn="ctr"/>
            <a:r>
              <a:rPr lang="ar-AE" sz="1600" dirty="0" smtClean="0">
                <a:latin typeface="Sakkal Majalla" panose="02000000000000000000" pitchFamily="2" charset="-78"/>
                <a:cs typeface="Sakkal Majalla" panose="02000000000000000000" pitchFamily="2" charset="-78"/>
              </a:rPr>
              <a:t>تعلّم الأضداد</a:t>
            </a:r>
            <a:endParaRPr lang="en-US" sz="16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2050" name="Picture 2" descr="Discover thousands of free-copyright vectors on Freepi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4036" y="1628722"/>
            <a:ext cx="3399856" cy="221231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2052" name="Picture 4" descr="Opposite adjectives soft and hard"/>
          <p:cNvPicPr>
            <a:picLocks noChangeAspect="1" noChangeArrowheads="1"/>
          </p:cNvPicPr>
          <p:nvPr/>
        </p:nvPicPr>
        <p:blipFill rotWithShape="1">
          <a:blip r:embed="rId4">
            <a:extLst>
              <a:ext uri="{28A0092B-C50C-407E-A947-70E740481C1C}">
                <a14:useLocalDpi xmlns:a14="http://schemas.microsoft.com/office/drawing/2010/main" val="0"/>
              </a:ext>
            </a:extLst>
          </a:blip>
          <a:srcRect b="12870"/>
          <a:stretch/>
        </p:blipFill>
        <p:spPr bwMode="auto">
          <a:xfrm>
            <a:off x="5814291" y="1628722"/>
            <a:ext cx="3634659" cy="221231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2054" name="Picture 6" descr=" "/>
          <p:cNvPicPr>
            <a:picLocks noChangeAspect="1" noChangeArrowheads="1"/>
          </p:cNvPicPr>
          <p:nvPr/>
        </p:nvPicPr>
        <p:blipFill rotWithShape="1">
          <a:blip r:embed="rId5">
            <a:extLst>
              <a:ext uri="{28A0092B-C50C-407E-A947-70E740481C1C}">
                <a14:useLocalDpi xmlns:a14="http://schemas.microsoft.com/office/drawing/2010/main" val="0"/>
              </a:ext>
            </a:extLst>
          </a:blip>
          <a:srcRect t="25403" b="13040"/>
          <a:stretch/>
        </p:blipFill>
        <p:spPr bwMode="auto">
          <a:xfrm>
            <a:off x="5814291" y="4126720"/>
            <a:ext cx="3634659" cy="221231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2056" name="Picture 8" descr="Opposites- hot and cold Coloring Page - Twisty Noodle"/>
          <p:cNvPicPr>
            <a:picLocks noChangeAspect="1" noChangeArrowheads="1"/>
          </p:cNvPicPr>
          <p:nvPr/>
        </p:nvPicPr>
        <p:blipFill rotWithShape="1">
          <a:blip r:embed="rId6">
            <a:extLst>
              <a:ext uri="{28A0092B-C50C-407E-A947-70E740481C1C}">
                <a14:useLocalDpi xmlns:a14="http://schemas.microsoft.com/office/drawing/2010/main" val="0"/>
              </a:ext>
            </a:extLst>
          </a:blip>
          <a:srcRect t="13312" b="7793"/>
          <a:stretch/>
        </p:blipFill>
        <p:spPr bwMode="auto">
          <a:xfrm>
            <a:off x="2165954" y="4126721"/>
            <a:ext cx="3437938" cy="221231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60185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667289" y="367153"/>
            <a:ext cx="4685739" cy="832104"/>
          </a:xfrm>
        </p:spPr>
        <p:txBody>
          <a:bodyPr>
            <a:normAutofit/>
          </a:bodyPr>
          <a:lstStyle/>
          <a:p>
            <a:pPr algn="ctr"/>
            <a:r>
              <a:rPr lang="ar-AE" sz="1600" dirty="0" smtClean="0">
                <a:latin typeface="Sakkal Majalla" panose="02000000000000000000" pitchFamily="2" charset="-78"/>
                <a:cs typeface="Sakkal Majalla" panose="02000000000000000000" pitchFamily="2" charset="-78"/>
              </a:rPr>
              <a:t>بعض النتائج المترتبة على اللعب بالمشروب الساخن</a:t>
            </a:r>
            <a:endParaRPr lang="en-US" sz="16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3078" name="Picture 6" descr="كيفية علاج حروق الزيت - موضوع"/>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5590" y="4330351"/>
            <a:ext cx="2714019" cy="152718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26" name="Picture 2" descr="تعرَّف على أفضل العلاجات للحروق البسيطة"/>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66233" y="2578065"/>
            <a:ext cx="2714019" cy="153240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28" name="Picture 4" descr="5 نصائح ذهبية لعلاج حروق الفم | مبتدا"/>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93335" y="2578065"/>
            <a:ext cx="2714019" cy="153240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30" name="Picture 6" descr="العسل والزبادى أفضل علاجات لحروق اللسان - اليوم السابع"/>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98761" y="4330351"/>
            <a:ext cx="2715711" cy="153240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32" name="Picture 8" descr="فالصو | خبراء الصحة يحذرون من مخاطر المشروبات الساخنة.. تضع آلاف ..."/>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35760" y="2578065"/>
            <a:ext cx="2714019" cy="153240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38324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0F0A00B7A297B40A126585C06040BF9" ma:contentTypeVersion="13" ma:contentTypeDescription="Create a new document." ma:contentTypeScope="" ma:versionID="e211a196983eb4ca7a51c67aa200c8b9">
  <xsd:schema xmlns:xsd="http://www.w3.org/2001/XMLSchema" xmlns:xs="http://www.w3.org/2001/XMLSchema" xmlns:p="http://schemas.microsoft.com/office/2006/metadata/properties" xmlns:ns3="0860e916-1933-4f54-bf75-902e7a9d18bb" xmlns:ns4="c1803469-1359-4921-b8b2-4aa11e6de6e4" targetNamespace="http://schemas.microsoft.com/office/2006/metadata/properties" ma:root="true" ma:fieldsID="fbe2735384649c69160ac846166d8c23" ns3:_="" ns4:_="">
    <xsd:import namespace="0860e916-1933-4f54-bf75-902e7a9d18bb"/>
    <xsd:import namespace="c1803469-1359-4921-b8b2-4aa11e6de6e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60e916-1933-4f54-bf75-902e7a9d18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803469-1359-4921-b8b2-4aa11e6de6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1D1AD35-AF57-4B32-8A96-2853E34EF9CE}">
  <ds:schemaRefs>
    <ds:schemaRef ds:uri="http://schemas.microsoft.com/sharepoint/v3/contenttype/forms"/>
  </ds:schemaRefs>
</ds:datastoreItem>
</file>

<file path=customXml/itemProps2.xml><?xml version="1.0" encoding="utf-8"?>
<ds:datastoreItem xmlns:ds="http://schemas.openxmlformats.org/officeDocument/2006/customXml" ds:itemID="{72EED42B-3B47-45C2-9F50-0B4533C0F1E3}">
  <ds:schemaRefs>
    <ds:schemaRef ds:uri="http://schemas.microsoft.com/office/infopath/2007/PartnerControls"/>
    <ds:schemaRef ds:uri="c1803469-1359-4921-b8b2-4aa11e6de6e4"/>
    <ds:schemaRef ds:uri="http://purl.org/dc/elements/1.1/"/>
    <ds:schemaRef ds:uri="http://schemas.microsoft.com/office/2006/metadata/properties"/>
    <ds:schemaRef ds:uri="0860e916-1933-4f54-bf75-902e7a9d18bb"/>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customXml/itemProps3.xml><?xml version="1.0" encoding="utf-8"?>
<ds:datastoreItem xmlns:ds="http://schemas.openxmlformats.org/officeDocument/2006/customXml" ds:itemID="{85E79A6E-C66F-474D-AEC3-AC8B4C5AC1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60e916-1933-4f54-bf75-902e7a9d18bb"/>
    <ds:schemaRef ds:uri="c1803469-1359-4921-b8b2-4aa11e6de6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551</TotalTime>
  <Words>675</Words>
  <Application>Microsoft Office PowerPoint</Application>
  <PresentationFormat>Widescreen</PresentationFormat>
  <Paragraphs>96</Paragraphs>
  <Slides>10</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Calibri Light</vt:lpstr>
      <vt:lpstr>Sakkal Majalla</vt:lpstr>
      <vt:lpstr>Office Theme</vt:lpstr>
      <vt:lpstr>1_Office Theme</vt:lpstr>
      <vt:lpstr>يتجنب  المشروب الساخن عند رؤيته  </vt:lpstr>
      <vt:lpstr>PowerPoint Presentation</vt:lpstr>
      <vt:lpstr>PowerPoint Presentation</vt:lpstr>
      <vt:lpstr>فيديو تعليمي عن الأيدي</vt:lpstr>
      <vt:lpstr>حاسة اللمس </vt:lpstr>
      <vt:lpstr>ساخن أو بارد</vt:lpstr>
      <vt:lpstr>تخيّل ملمس الشيء ولوّن </vt:lpstr>
      <vt:lpstr>تعلّم الأضداد</vt:lpstr>
      <vt:lpstr>بعض النتائج المترتبة على اللعب بالمشروب الساخن</vt:lpstr>
      <vt:lpstr>هل هذا فعل صحيح أم خاطئ؟ ما النتيجة؟ ما الذي يجب أن يفعل؟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JUMAH SHUAIB MUSTAFA</cp:lastModifiedBy>
  <cp:revision>81</cp:revision>
  <dcterms:created xsi:type="dcterms:W3CDTF">2020-07-26T19:33:45Z</dcterms:created>
  <dcterms:modified xsi:type="dcterms:W3CDTF">2020-08-22T20:17:38Z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0x01010020F0A00B7A297B40A126585C06040BF9</vt:lpwstr>
  </property>
</Properties>
</file>