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6"/>
  </p:notesMasterIdLst>
  <p:sldIdLst>
    <p:sldId id="267" r:id="rId6"/>
    <p:sldId id="257" r:id="rId7"/>
    <p:sldId id="259" r:id="rId8"/>
    <p:sldId id="275" r:id="rId9"/>
    <p:sldId id="286" r:id="rId10"/>
    <p:sldId id="280" r:id="rId11"/>
    <p:sldId id="287" r:id="rId12"/>
    <p:sldId id="281" r:id="rId13"/>
    <p:sldId id="283"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7DD44-B744-42AC-B498-54EF3C6033B8}" type="slidenum">
              <a:rPr lang="en-US" smtClean="0"/>
              <a:t>8</a:t>
            </a:fld>
            <a:endParaRPr lang="en-US"/>
          </a:p>
        </p:txBody>
      </p:sp>
    </p:spTree>
    <p:extLst>
      <p:ext uri="{BB962C8B-B14F-4D97-AF65-F5344CB8AC3E}">
        <p14:creationId xmlns:p14="http://schemas.microsoft.com/office/powerpoint/2010/main" val="366649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7DD44-B744-42AC-B498-54EF3C6033B8}" type="slidenum">
              <a:rPr lang="en-US" smtClean="0"/>
              <a:t>10</a:t>
            </a:fld>
            <a:endParaRPr lang="en-US"/>
          </a:p>
        </p:txBody>
      </p:sp>
    </p:spTree>
    <p:extLst>
      <p:ext uri="{BB962C8B-B14F-4D97-AF65-F5344CB8AC3E}">
        <p14:creationId xmlns:p14="http://schemas.microsoft.com/office/powerpoint/2010/main" val="2454900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24.xml"/><Relationship Id="rId6" Type="http://schemas.openxmlformats.org/officeDocument/2006/relationships/image" Target="../media/image25.png"/><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hyperlink" Target="https://youtu.be/aFnudeJEezw" TargetMode="External"/><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2qFNPLaBF8U"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3Gul21yjeao"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4.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marL="171450" indent="-171450" algn="ctr" rtl="1"/>
            <a:r>
              <a:rPr lang="ar-AE" sz="2800">
                <a:latin typeface="Sakkal Majalla" pitchFamily="2" charset="-78"/>
                <a:cs typeface="Sakkal Majalla" pitchFamily="2" charset="-78"/>
              </a:rPr>
              <a:t>يتجنب  المشروب الساخن عند رؤيته </a:t>
            </a:r>
            <a:r>
              <a:rPr lang="ar-AE" sz="2800" dirty="0">
                <a:latin typeface="Sakkal Majalla" pitchFamily="2" charset="-78"/>
                <a:cs typeface="Sakkal Majalla" pitchFamily="2" charset="-78"/>
              </a:rPr>
              <a:t/>
            </a:r>
            <a:br>
              <a:rPr lang="ar-AE" sz="2800" dirty="0">
                <a:latin typeface="Sakkal Majalla" pitchFamily="2" charset="-78"/>
                <a:cs typeface="Sakkal Majalla" pitchFamily="2" charset="-78"/>
              </a:rPr>
            </a:br>
            <a:endParaRPr lang="en-US" sz="2800" dirty="0">
              <a:latin typeface="Sakkal Majalla" pitchFamily="2" charset="-78"/>
              <a:cs typeface="Sakkal Majalla" pitchFamily="2" charset="-78"/>
            </a:endParaRPr>
          </a:p>
        </p:txBody>
      </p:sp>
      <p:sp>
        <p:nvSpPr>
          <p:cNvPr id="3" name="TextBox 2"/>
          <p:cNvSpPr txBox="1"/>
          <p:nvPr/>
        </p:nvSpPr>
        <p:spPr>
          <a:xfrm rot="721943">
            <a:off x="7959682" y="5031174"/>
            <a:ext cx="3051149" cy="707886"/>
          </a:xfrm>
          <a:prstGeom prst="rect">
            <a:avLst/>
          </a:prstGeom>
          <a:noFill/>
        </p:spPr>
        <p:txBody>
          <a:bodyPr wrap="square" rtlCol="0">
            <a:spAutoFit/>
          </a:bodyPr>
          <a:lstStyle/>
          <a:p>
            <a:pPr algn="ctr" rtl="1"/>
            <a:r>
              <a:rPr lang="ar-AE" sz="2000" dirty="0" smtClean="0">
                <a:solidFill>
                  <a:schemeClr val="bg1"/>
                </a:solidFill>
                <a:latin typeface="Sakkal Majalla" panose="02000000000000000000" pitchFamily="2" charset="-78"/>
                <a:cs typeface="Sakkal Majalla" panose="02000000000000000000" pitchFamily="2" charset="-78"/>
              </a:rPr>
              <a:t>«حاسة اللمس»</a:t>
            </a:r>
          </a:p>
          <a:p>
            <a:pPr algn="ctr" rtl="1"/>
            <a:r>
              <a:rPr lang="ar-AE" sz="2000" dirty="0" smtClean="0">
                <a:solidFill>
                  <a:schemeClr val="bg1"/>
                </a:solidFill>
                <a:latin typeface="Sakkal Majalla" panose="02000000000000000000" pitchFamily="2" charset="-78"/>
                <a:cs typeface="Sakkal Majalla" panose="02000000000000000000" pitchFamily="2" charset="-78"/>
              </a:rPr>
              <a:t>إعداد: موزة سعيد مبارك عايد الكتبي</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pic>
        <p:nvPicPr>
          <p:cNvPr id="6" name="Picture Placeholder 5"/>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19612" b="19612"/>
          <a:stretch>
            <a:fillRect/>
          </a:stretch>
        </p:blipFill>
        <p:spPr/>
      </p:pic>
    </p:spTree>
    <p:extLst>
      <p:ext uri="{BB962C8B-B14F-4D97-AF65-F5344CB8AC3E}">
        <p14:creationId xmlns:p14="http://schemas.microsoft.com/office/powerpoint/2010/main" val="2243528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a:r>
              <a:rPr lang="ar-AE" sz="1600" dirty="0" smtClean="0">
                <a:latin typeface="Sakkal Majalla" panose="02000000000000000000" pitchFamily="2" charset="-78"/>
                <a:cs typeface="Sakkal Majalla" panose="02000000000000000000" pitchFamily="2" charset="-78"/>
              </a:rPr>
              <a:t>هل هذا فعل صحيح أم خاطئ؟ ما النتيجة؟ ما الذي يجب أن يفعل؟</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050" name="Picture 2" descr="ماذا تفعل عند انسكاب المشروبات الساخنة على جلد طفل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9537" y="1690030"/>
            <a:ext cx="2810622" cy="15600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descr="7 احتياطات هامة لتجنب حروق الأطفال.. والإسعافات الأولية اللازمة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9537" y="3444898"/>
            <a:ext cx="2810622" cy="15600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AutoShape 6" descr="افضل علاج للحروق عند الأطفال بطرق طبيعية - صحة الطفل - فورنونو"/>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افضل علاج للحروق عند الأطفال بطرق طبيعية - صحة الطفل - فورنونو"/>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افضل علاج للحروق عند الأطفال بطرق طبيعية - صحة الطفل - فورنونو"/>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9" name="Picture 11" descr="C:\Users\NEW MACBOOK\Desktop\افضل-علاج-للحروق-عند-الأطفال.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0851" y="1690312"/>
            <a:ext cx="2810622" cy="15597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61" name="Picture 13" descr="هكذا تتصرّفين إذا تعرّض طفلك للحروق | نواعم"/>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3975" r="3992"/>
          <a:stretch/>
        </p:blipFill>
        <p:spPr bwMode="auto">
          <a:xfrm>
            <a:off x="6300851" y="3444898"/>
            <a:ext cx="2810622" cy="15600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84067" y="1236228"/>
            <a:ext cx="6053430" cy="276999"/>
          </a:xfrm>
          <a:prstGeom prst="rect">
            <a:avLst/>
          </a:prstGeom>
          <a:noFill/>
        </p:spPr>
        <p:txBody>
          <a:bodyPr wrap="square" rtlCol="0">
            <a:spAutoFit/>
          </a:bodyPr>
          <a:lstStyle/>
          <a:p>
            <a:pPr algn="ctr"/>
            <a:r>
              <a:rPr lang="ar-AE" sz="1200" dirty="0" smtClean="0">
                <a:solidFill>
                  <a:srgbClr val="FF0000"/>
                </a:solidFill>
                <a:latin typeface="Sakkal Majalla" pitchFamily="2" charset="-78"/>
                <a:cs typeface="Sakkal Majalla" pitchFamily="2" charset="-78"/>
              </a:rPr>
              <a:t>ملاحظة: </a:t>
            </a:r>
            <a:r>
              <a:rPr lang="ar-AE" sz="1200" dirty="0">
                <a:solidFill>
                  <a:srgbClr val="FF0000"/>
                </a:solidFill>
                <a:latin typeface="Sakkal Majalla" pitchFamily="2" charset="-78"/>
                <a:cs typeface="Sakkal Majalla" pitchFamily="2" charset="-78"/>
              </a:rPr>
              <a:t>أهمية </a:t>
            </a:r>
            <a:r>
              <a:rPr lang="ar-AE" sz="1200" dirty="0" smtClean="0">
                <a:solidFill>
                  <a:srgbClr val="FF0000"/>
                </a:solidFill>
                <a:latin typeface="Sakkal Majalla" pitchFamily="2" charset="-78"/>
                <a:cs typeface="Sakkal Majalla" pitchFamily="2" charset="-78"/>
              </a:rPr>
              <a:t>توظيف طلب المساعدة من الكبار. </a:t>
            </a:r>
            <a:endParaRPr lang="en-US" sz="1200"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158912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06738649"/>
              </p:ext>
            </p:extLst>
          </p:nvPr>
        </p:nvGraphicFramePr>
        <p:xfrm>
          <a:off x="154004" y="224444"/>
          <a:ext cx="11906451" cy="658237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المراجعة:أ</a:t>
                      </a:r>
                      <a:r>
                        <a:rPr lang="ar-AE" sz="1200" b="1" dirty="0">
                          <a:latin typeface="Sakkal Majalla" panose="02000000000000000000" pitchFamily="2" charset="-78"/>
                          <a:cs typeface="Sakkal Majalla" panose="02000000000000000000" pitchFamily="2" charset="-78"/>
                        </a:rPr>
                        <a:t>.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AE" sz="1200" b="1" dirty="0" smtClean="0">
                          <a:latin typeface="Sakkal Majalla" panose="02000000000000000000" pitchFamily="2" charset="-78"/>
                          <a:cs typeface="Sakkal Majalla" panose="02000000000000000000" pitchFamily="2" charset="-78"/>
                        </a:rPr>
                        <a:t>: موزة سعيد الكتبي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kern="1200" dirty="0" smtClean="0">
                          <a:solidFill>
                            <a:schemeClr val="tx1"/>
                          </a:solidFill>
                          <a:latin typeface="Sakkal Majalla" panose="02000000000000000000" pitchFamily="2" charset="-78"/>
                          <a:ea typeface="+mn-ea"/>
                          <a:cs typeface="Sakkal Majalla" panose="02000000000000000000" pitchFamily="2" charset="-78"/>
                        </a:rPr>
                        <a:t>   </a:t>
                      </a:r>
                      <a:r>
                        <a:rPr lang="ar-AE" sz="1200" dirty="0" smtClean="0">
                          <a:latin typeface="Sakkal Majalla" pitchFamily="2" charset="-78"/>
                          <a:cs typeface="Sakkal Majalla" pitchFamily="2" charset="-78"/>
                        </a:rPr>
                        <a:t>يتجنب  المشروب الساخن عند </a:t>
                      </a:r>
                      <a:r>
                        <a:rPr lang="ar-AE" sz="1200" dirty="0" smtClean="0">
                          <a:latin typeface="Sakkal Majalla" pitchFamily="2" charset="-78"/>
                          <a:cs typeface="Sakkal Majalla" pitchFamily="2" charset="-78"/>
                        </a:rPr>
                        <a:t>رؤيته</a:t>
                      </a:r>
                      <a:endParaRPr lang="en-US" sz="1200" dirty="0" smtClean="0">
                        <a:latin typeface="Sakkal Majalla" pitchFamily="2" charset="-78"/>
                        <a:cs typeface="Sakkal Majalla" pitchFamily="2" charset="-78"/>
                      </a:endParaRPr>
                    </a:p>
                    <a:p>
                      <a:pPr marL="0" marR="0" lvl="0" indent="0" algn="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371</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algn="r" rtl="1" fontAlgn="ctr"/>
                      <a:r>
                        <a:rPr lang="ar-AE" sz="1200" dirty="0" smtClean="0">
                          <a:latin typeface="Sakkal Majalla" pitchFamily="2" charset="-78"/>
                          <a:cs typeface="Sakkal Majalla" pitchFamily="2" charset="-78"/>
                        </a:rPr>
                        <a:t> </a:t>
                      </a:r>
                      <a:endParaRPr lang="ar-AE" sz="1200" b="1" kern="1200" dirty="0" smtClean="0">
                        <a:solidFill>
                          <a:schemeClr val="tx1"/>
                        </a:solidFill>
                        <a:latin typeface="Sakkal Majalla" panose="02000000000000000000" pitchFamily="2" charset="-78"/>
                        <a:ea typeface="+mn-ea"/>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Sakkal Majalla" panose="02000000000000000000" pitchFamily="2" charset="-78"/>
                          <a:ea typeface="+mn-ea"/>
                          <a:cs typeface="Sakkal Majalla" panose="02000000000000000000" pitchFamily="2" charset="-78"/>
                        </a:rPr>
                        <a:t>الهدف</a:t>
                      </a:r>
                      <a:endParaRPr lang="en-US"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dirty="0" smtClean="0">
                          <a:latin typeface="Sakkal Majalla" panose="02000000000000000000" pitchFamily="2" charset="-78"/>
                          <a:cs typeface="Sakkal Majalla" panose="02000000000000000000" pitchFamily="2" charset="-78"/>
                        </a:rPr>
                        <a:t>: 5-6 سنوات</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400" b="1" dirty="0">
                          <a:solidFill>
                            <a:srgbClr val="FF0000"/>
                          </a:solidFill>
                          <a:latin typeface="Sakkal Majalla" panose="02000000000000000000" pitchFamily="2" charset="-78"/>
                          <a:cs typeface="Sakkal Majalla" panose="02000000000000000000" pitchFamily="2" charset="-78"/>
                        </a:rPr>
                        <a:t>درس </a:t>
                      </a:r>
                      <a:r>
                        <a:rPr lang="ar-AE" sz="1400" b="1" dirty="0" smtClean="0">
                          <a:solidFill>
                            <a:srgbClr val="FF0000"/>
                          </a:solidFill>
                          <a:latin typeface="Sakkal Majalla" panose="02000000000000000000" pitchFamily="2" charset="-78"/>
                          <a:cs typeface="Sakkal Majalla" panose="02000000000000000000" pitchFamily="2" charset="-78"/>
                        </a:rPr>
                        <a:t>حاسة اللمس</a:t>
                      </a:r>
                      <a:endParaRPr lang="ar-AE" sz="1400" b="1" dirty="0">
                        <a:solidFill>
                          <a:srgbClr val="FF0000"/>
                        </a:solidFill>
                        <a:latin typeface="Sakkal Majalla" panose="02000000000000000000" pitchFamily="2" charset="-78"/>
                        <a:cs typeface="Sakkal Majalla" panose="02000000000000000000" pitchFamily="2" charset="-78"/>
                      </a:endParaRPr>
                    </a:p>
                    <a:p>
                      <a:pPr algn="r" rtl="1"/>
                      <a:r>
                        <a:rPr lang="ar-AE" sz="1200" b="1" baseline="0" dirty="0" smtClean="0">
                          <a:solidFill>
                            <a:schemeClr val="tx1"/>
                          </a:solidFill>
                          <a:latin typeface="Sakkal Majalla" pitchFamily="2" charset="-78"/>
                          <a:cs typeface="Sakkal Majalla" pitchFamily="2" charset="-78"/>
                        </a:rPr>
                        <a:t>كان حمد ذاهباً إلى المطبخ لمساعدة أمه في اعداد الفطور. ابتسمت أم حمد عندما رأت حمد ، وقالت له: صباح الخير يا ابني النشيط. ابتسم حمد وقال: صباح الخير يا أمي الجميلة، وتقدّم ليقبل أمه على رأسها. قالت أم حمد: أريد منك يا حمد أن تساعدني في غسل الصحون ووضعها على طاولة الإفطار لكن انتبه من أن تشغل صنبور الماء الساخن لأنه سيحرقك. لم ينتبه حمد وفتح الصنبور الأحمرالساخن وأخذ الماء الساخن بالنزول. صرخ حمد بأعلى صوته عندما نزل الماء الساخن على يديه، فأسرعت أم حمد إليه واغلقت الصنبور و تفحصت يدي حمد وقالت له: لا تخف يا حمد ساضع لك دواء الحرق و سيزول الألم بإذن الله. قال حمد : سامحيني يا أمي لم استمع لكلامك. قالت أم حمد : لا عليك يا حمد و لكن انتبه في المرات القادمة. </a:t>
                      </a: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r>
                        <a:rPr lang="ar-AE" sz="1200" b="1" baseline="0" dirty="0" smtClean="0">
                          <a:solidFill>
                            <a:schemeClr val="tx1"/>
                          </a:solidFill>
                          <a:latin typeface="Sakkal Majalla" pitchFamily="2" charset="-78"/>
                          <a:cs typeface="Sakkal Majalla" pitchFamily="2" charset="-78"/>
                        </a:rPr>
                        <a:t>أسئلة عامة بعد القصة و الفيديو:</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من خلق يدنا؟</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ماذا تساعدنا اليد؟</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كيف بإمكانك معرفة الساخن من البارد؟</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ما أضرار لمس الأشياء الساخنة.</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كيف بإمكانك معرفة الملمس الخشن من الناعم؟</a:t>
                      </a:r>
                    </a:p>
                    <a:p>
                      <a:pPr marL="0" indent="0" algn="r" rtl="1">
                        <a:buFont typeface="+mj-lt"/>
                        <a:buNone/>
                      </a:pPr>
                      <a:endParaRPr lang="ar-AE" sz="1200" b="1" baseline="0" dirty="0" smtClean="0">
                        <a:solidFill>
                          <a:schemeClr val="tx1"/>
                        </a:solidFill>
                        <a:latin typeface="Sakkal Majalla" pitchFamily="2" charset="-78"/>
                        <a:cs typeface="Sakkal Majalla" pitchFamily="2" charset="-78"/>
                      </a:endParaRPr>
                    </a:p>
                    <a:p>
                      <a:pPr algn="r" rtl="1"/>
                      <a:r>
                        <a:rPr lang="ar-AE" sz="1400" b="1" u="sng" baseline="0" dirty="0" smtClean="0">
                          <a:solidFill>
                            <a:srgbClr val="FF0000"/>
                          </a:solidFill>
                          <a:latin typeface="Sakkal Majalla" panose="02000000000000000000" pitchFamily="2" charset="-78"/>
                          <a:cs typeface="Sakkal Majalla" panose="02000000000000000000" pitchFamily="2" charset="-78"/>
                        </a:rPr>
                        <a:t>الأنشطة </a:t>
                      </a:r>
                      <a:r>
                        <a:rPr lang="ar-AE" sz="1400" b="1" u="sng" baseline="0" dirty="0">
                          <a:solidFill>
                            <a:srgbClr val="FF0000"/>
                          </a:solidFill>
                          <a:latin typeface="Sakkal Majalla" panose="02000000000000000000" pitchFamily="2" charset="-78"/>
                          <a:cs typeface="Sakkal Majalla" panose="02000000000000000000" pitchFamily="2" charset="-78"/>
                        </a:rPr>
                        <a:t>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صنع أقدام للمس ( خشن و ناعم) والتعرف على الملمس.</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عمل صندوق اللمس ووضع أشياء متنوعة غير مؤذية دون رؤبتها و محاولة التعرف عليها و معرفة ملمسها.</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وضع أكواب لمشروبات متنوعة و جعل الطالب التعرف على نوع المشروب (ساخن أم بارد) من خلال النظر إليه ولمسه بحذر.</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صنع شكلين مختلفين (خشن و ناعم).</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تعلم الأضداد (ناعم و خشن – ساخن و بارد).</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تركيب بازل مطابقة الملمس المتشابه.</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وضع مجموعة من الصور و على الطالب تخمين ملمسها و تصنيفها (يفضل أن تكون الصور أشياء متاحة و الغالب أن الطالب يعرفها).</a:t>
                      </a: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4" name="Rectangle 3"/>
          <p:cNvSpPr/>
          <p:nvPr/>
        </p:nvSpPr>
        <p:spPr>
          <a:xfrm>
            <a:off x="7240372" y="3672234"/>
            <a:ext cx="184731" cy="338554"/>
          </a:xfrm>
          <a:prstGeom prst="rect">
            <a:avLst/>
          </a:prstGeom>
        </p:spPr>
        <p:txBody>
          <a:bodyPr wrap="none">
            <a:spAutoFit/>
          </a:bodyPr>
          <a:lstStyle/>
          <a:p>
            <a:endParaRPr lang="en-US" sz="1600" dirty="0">
              <a:latin typeface="Sakkal Majalla" pitchFamily="2" charset="-78"/>
              <a:cs typeface="Sakkal Majalla" pitchFamily="2" charset="-78"/>
            </a:endParaRPr>
          </a:p>
        </p:txBody>
      </p:sp>
      <p:sp>
        <p:nvSpPr>
          <p:cNvPr id="20" name="Rounded Rectangle 19"/>
          <p:cNvSpPr/>
          <p:nvPr/>
        </p:nvSpPr>
        <p:spPr>
          <a:xfrm>
            <a:off x="6318161" y="281332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9" name="TextBox 18"/>
          <p:cNvSpPr txBox="1"/>
          <p:nvPr/>
        </p:nvSpPr>
        <p:spPr>
          <a:xfrm>
            <a:off x="6432358" y="2960183"/>
            <a:ext cx="3898087" cy="307777"/>
          </a:xfrm>
          <a:prstGeom prst="rect">
            <a:avLst/>
          </a:prstGeom>
          <a:solidFill>
            <a:schemeClr val="accent4">
              <a:lumMod val="20000"/>
              <a:lumOff val="80000"/>
            </a:schemeClr>
          </a:solidFill>
        </p:spPr>
        <p:txBody>
          <a:bodyPr wrap="square" rtlCol="0">
            <a:spAutoFit/>
          </a:bodyPr>
          <a:lstStyle/>
          <a:p>
            <a:pPr algn="ctr"/>
            <a:endParaRPr lang="en-US" sz="1400" dirty="0">
              <a:latin typeface="Sakkal Majalla" pitchFamily="2" charset="-78"/>
              <a:cs typeface="Sakkal Majalla" pitchFamily="2" charset="-78"/>
            </a:endParaRPr>
          </a:p>
        </p:txBody>
      </p:sp>
      <p:sp>
        <p:nvSpPr>
          <p:cNvPr id="21" name="TextBox 20"/>
          <p:cNvSpPr txBox="1"/>
          <p:nvPr/>
        </p:nvSpPr>
        <p:spPr>
          <a:xfrm>
            <a:off x="7533323" y="2356389"/>
            <a:ext cx="1813475"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smtClean="0">
                <a:ln>
                  <a:noFill/>
                </a:ln>
                <a:solidFill>
                  <a:srgbClr val="FF0000"/>
                </a:solidFill>
                <a:effectLst/>
                <a:uLnTx/>
                <a:uFillTx/>
                <a:latin typeface="Sakkal Majalla" panose="02000000000000000000" pitchFamily="2" charset="-78"/>
                <a:cs typeface="Sakkal Majalla" panose="02000000000000000000" pitchFamily="2" charset="-78"/>
              </a:rPr>
              <a:t>حاسة اللمس</a:t>
            </a:r>
            <a:endParaRPr kumimoji="0" lang="en-GB" sz="1400" b="1" i="0" u="none" strike="noStrike" kern="120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endParaRPr>
          </a:p>
        </p:txBody>
      </p:sp>
      <p:sp>
        <p:nvSpPr>
          <p:cNvPr id="5" name="Rectangle 4"/>
          <p:cNvSpPr/>
          <p:nvPr/>
        </p:nvSpPr>
        <p:spPr>
          <a:xfrm>
            <a:off x="7437873" y="2960182"/>
            <a:ext cx="1887055" cy="307777"/>
          </a:xfrm>
          <a:prstGeom prst="rect">
            <a:avLst/>
          </a:prstGeom>
        </p:spPr>
        <p:txBody>
          <a:bodyPr wrap="none">
            <a:spAutoFit/>
          </a:bodyPr>
          <a:lstStyle/>
          <a:p>
            <a:r>
              <a:rPr lang="en-US" sz="1400" dirty="0">
                <a:latin typeface="Sakkal Majalla" pitchFamily="2" charset="-78"/>
                <a:cs typeface="Sakkal Majalla" pitchFamily="2" charset="-78"/>
                <a:hlinkClick r:id="rId3"/>
              </a:rPr>
              <a:t>https://</a:t>
            </a:r>
            <a:r>
              <a:rPr lang="en-US" sz="1400" dirty="0" smtClean="0">
                <a:latin typeface="Sakkal Majalla" pitchFamily="2" charset="-78"/>
                <a:cs typeface="Sakkal Majalla" pitchFamily="2" charset="-78"/>
                <a:hlinkClick r:id="rId3"/>
              </a:rPr>
              <a:t>youtu.be/aFnudeJEezw</a:t>
            </a:r>
            <a:r>
              <a:rPr lang="ar-AE" sz="1400" dirty="0" smtClean="0">
                <a:latin typeface="Sakkal Majalla" pitchFamily="2" charset="-78"/>
                <a:cs typeface="Sakkal Majalla" pitchFamily="2" charset="-78"/>
              </a:rPr>
              <a:t> </a:t>
            </a:r>
            <a:endParaRPr lang="en-US" sz="1400" dirty="0">
              <a:latin typeface="Sakkal Majalla" pitchFamily="2" charset="-78"/>
              <a:cs typeface="Sakkal Majalla" pitchFamily="2" charset="-78"/>
            </a:endParaRPr>
          </a:p>
        </p:txBody>
      </p:sp>
      <p:pic>
        <p:nvPicPr>
          <p:cNvPr id="1028" name="Picture 4" descr="Si te gusta la pedagogía Montessori, aquí encontrarás juegos y juguetes que puedes hacer tu mismo. Hoy toca hablar de el panel sensori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541" y="3414817"/>
            <a:ext cx="1182274" cy="118227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Dicas de brincadeiras montessoriana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541" y="4819622"/>
            <a:ext cx="1182274" cy="118227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2" name="Picture 8" descr="soft heart and hard heart object lesson. Jesus storybook bible craft for the last supp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2433" y="3425147"/>
            <a:ext cx="1085763" cy="116161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3" name="Picture 9" descr="C:\Users\NEW MACBOOK\Downloads\IMG-168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16459" y="4819107"/>
            <a:ext cx="1085762" cy="118278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33991764"/>
              </p:ext>
            </p:extLst>
          </p:nvPr>
        </p:nvGraphicFramePr>
        <p:xfrm>
          <a:off x="175000" y="517811"/>
          <a:ext cx="11804073" cy="5215619"/>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74644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fontAlgn="ctr"/>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هو </a:t>
                      </a:r>
                      <a:r>
                        <a:rPr lang="ar-AE" sz="1200" b="1" u="none" baseline="0" dirty="0" smtClean="0">
                          <a:solidFill>
                            <a:schemeClr val="tx1"/>
                          </a:solidFill>
                          <a:latin typeface="Sakkal Majalla" panose="02000000000000000000" pitchFamily="2" charset="-78"/>
                          <a:cs typeface="Sakkal Majalla" panose="02000000000000000000" pitchFamily="2" charset="-78"/>
                        </a:rPr>
                        <a:t>أن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يركب الطالب بازل مكون من ملمسين</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و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يتجنب  المشروب الساخن عند رؤيته.</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a:t>
                      </a:r>
                      <a:r>
                        <a:rPr lang="ar-AE" sz="1200" b="1" u="none" baseline="0" dirty="0" smtClean="0">
                          <a:solidFill>
                            <a:schemeClr val="tx1"/>
                          </a:solidFill>
                          <a:latin typeface="Sakkal Majalla" panose="02000000000000000000" pitchFamily="2" charset="-78"/>
                          <a:cs typeface="Sakkal Majalla" panose="02000000000000000000" pitchFamily="2" charset="-78"/>
                        </a:rPr>
                        <a:t>: تعرف على مفردات جديدة. زيادة الانتباه و قوة التركيز لدى الطالب. تعليم الطالب بعض من أساسيات الحفاظ على الأمن و السلامة. تعلم مفهوم الأضداد.</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تشغيل </a:t>
                      </a:r>
                      <a:r>
                        <a:rPr lang="ar-AE" sz="1200" b="1" u="none" baseline="0" dirty="0">
                          <a:solidFill>
                            <a:schemeClr val="tx1"/>
                          </a:solidFill>
                          <a:latin typeface="Sakkal Majalla" panose="02000000000000000000" pitchFamily="2" charset="-78"/>
                          <a:cs typeface="Sakkal Majalla" panose="02000000000000000000" pitchFamily="2" charset="-78"/>
                        </a:rPr>
                        <a:t>الفيديو الخاص بالدرس.</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تنفيذ </a:t>
                      </a:r>
                      <a:r>
                        <a:rPr lang="ar-AE" sz="1200" b="1" u="none" baseline="0" dirty="0">
                          <a:solidFill>
                            <a:schemeClr val="tx1"/>
                          </a:solidFill>
                          <a:latin typeface="Sakkal Majalla" panose="02000000000000000000" pitchFamily="2" charset="-78"/>
                          <a:cs typeface="Sakkal Majalla" panose="02000000000000000000" pitchFamily="2" charset="-78"/>
                        </a:rPr>
                        <a:t>التمارين والأنشطة الصفية داخل الغرفة الصفية </a:t>
                      </a:r>
                      <a:r>
                        <a:rPr lang="ar-AE" sz="1200" b="1" u="none" baseline="0" dirty="0" smtClean="0">
                          <a:solidFill>
                            <a:schemeClr val="tx1"/>
                          </a:solidFill>
                          <a:latin typeface="Sakkal Majalla" panose="02000000000000000000" pitchFamily="2" charset="-78"/>
                          <a:cs typeface="Sakkal Majalla" panose="02000000000000000000" pitchFamily="2" charset="-78"/>
                        </a:rPr>
                        <a:t>و العمل على أوراق العمل.</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عمل مجسمات توضيحية تخدم الدرس.</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للمدرس حرية ابتكار أساليب و أنشطة إضافية.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يقوم المعلم بعمل مسابقة ترتيب بازل للملمس مع ضبط المنبه.</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أن يقوم المعلم باستخدام الدمى في تعريف ملمس الأشياء و أهمية تجنب المشروب الساخن عند رؤيته.</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الموسيقى:</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أناشيد حول حاسة اللمس إن وجدت.</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3932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ارسال فيديو تثقيفي عن قواعد السلامة المنزلية لأولياء الأمور. تشجيع الأهالي على ضرورة تنبيه الطفل و ارشاده. تعليم الطفل نوع الملمس بتجربة أشياء متنوعة من المنزل.</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251553">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تشغيل الفيديوهات التعليمية.</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لعبة تخمين ملمس الشيء.</a:t>
                      </a:r>
                      <a:endParaRPr lang="ar-AE" sz="12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لعبة المتطابقات.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لعبة الأضداد.</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a:t>
                      </a:r>
                      <a:r>
                        <a:rPr lang="ar-AE" sz="1200" b="1" baseline="0" dirty="0" smtClean="0">
                          <a:latin typeface="Sakkal Majalla" panose="02000000000000000000" pitchFamily="2" charset="-78"/>
                          <a:cs typeface="Sakkal Majalla" panose="02000000000000000000" pitchFamily="2" charset="-78"/>
                        </a:rPr>
                        <a:t>يركب معظم البازل و يعرف أهمية الابتعاد عن الأشيا ء الساخنة   جيد</a:t>
                      </a:r>
                      <a:r>
                        <a:rPr lang="ar-AE" sz="1200" b="1" baseline="0" dirty="0">
                          <a:latin typeface="Sakkal Majalla" panose="02000000000000000000" pitchFamily="2" charset="-78"/>
                          <a:cs typeface="Sakkal Majalla" panose="02000000000000000000" pitchFamily="2" charset="-78"/>
                        </a:rPr>
                        <a:t>: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يركب الطالب بازل مكون من ملمسين</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مع معرفته لبعض مسمياتها و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يتجنب  المشروب الساخن عند رؤيته.</a:t>
                      </a:r>
                    </a:p>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يركب الطالب بازل مكون من ملمسين</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مع تعرفه على مسمى الملمس (خشن و ناعم) و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يتجنب  المشروب الساخن عند رؤيته ويعرف أضرار العبث بالشيء</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الساخن.</a:t>
                      </a:r>
                      <a:endParaRPr lang="ar-AE" sz="1200" b="1" kern="1200" dirty="0" smtClean="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Date Placeholder 9"/>
          <p:cNvSpPr>
            <a:spLocks noGrp="1"/>
          </p:cNvSpPr>
          <p:nvPr>
            <p:ph type="dt" sz="half" idx="10"/>
          </p:nvPr>
        </p:nvSpPr>
        <p:spPr/>
        <p:txBody>
          <a:bodyPr/>
          <a:lstStyle/>
          <a:p>
            <a:fld id="{DFA59B4A-862E-4296-9049-49655D5CFC94}" type="datetime3">
              <a:rPr lang="en-US" smtClean="0"/>
              <a:t>23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127437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1600" dirty="0" smtClean="0">
                <a:latin typeface="Sakkal Majalla" pitchFamily="2" charset="-78"/>
                <a:cs typeface="Sakkal Majalla" pitchFamily="2" charset="-78"/>
              </a:rPr>
              <a:t>فيديو تعليمي عن الأيدي</a:t>
            </a:r>
            <a:endParaRPr lang="en-US" sz="1600" dirty="0">
              <a:latin typeface="Sakkal Majalla" pitchFamily="2" charset="-78"/>
              <a:cs typeface="Sakkal Majalla" pitchFamily="2" charset="-78"/>
            </a:endParaRPr>
          </a:p>
        </p:txBody>
      </p:sp>
      <p:sp>
        <p:nvSpPr>
          <p:cNvPr id="3" name="Slide Number Placeholder 2"/>
          <p:cNvSpPr>
            <a:spLocks noGrp="1"/>
          </p:cNvSpPr>
          <p:nvPr>
            <p:ph type="sldNum" sz="quarter" idx="12"/>
          </p:nvPr>
        </p:nvSpPr>
        <p:spPr/>
        <p:txBody>
          <a:bodyPr/>
          <a:lstStyle/>
          <a:p>
            <a:fld id="{98C0CDE5-970C-4CC4-BF43-0DA127E73E82}" type="slidenum">
              <a:rPr lang="en-US" noProof="0" smtClean="0"/>
              <a:t>4</a:t>
            </a:fld>
            <a:endParaRPr lang="en-US" noProof="0" dirty="0"/>
          </a:p>
        </p:txBody>
      </p:sp>
      <p:sp>
        <p:nvSpPr>
          <p:cNvPr id="4" name="Media Placeholder 3"/>
          <p:cNvSpPr>
            <a:spLocks noGrp="1"/>
          </p:cNvSpPr>
          <p:nvPr>
            <p:ph type="media" sz="quarter" idx="13"/>
          </p:nvPr>
        </p:nvSpPr>
        <p:spPr>
          <a:xfrm>
            <a:off x="1717914" y="1174344"/>
            <a:ext cx="8705088" cy="4050792"/>
          </a:xfrm>
        </p:spPr>
      </p:sp>
      <p:sp>
        <p:nvSpPr>
          <p:cNvPr id="7" name="Rounded Rectangle 6"/>
          <p:cNvSpPr/>
          <p:nvPr/>
        </p:nvSpPr>
        <p:spPr>
          <a:xfrm>
            <a:off x="4254107" y="345089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5033621" y="3477402"/>
            <a:ext cx="1976823" cy="307777"/>
          </a:xfrm>
          <a:prstGeom prst="rect">
            <a:avLst/>
          </a:prstGeom>
        </p:spPr>
        <p:txBody>
          <a:bodyPr wrap="none">
            <a:spAutoFit/>
          </a:bodyPr>
          <a:lstStyle/>
          <a:p>
            <a:r>
              <a:rPr lang="en-US" sz="1400" dirty="0">
                <a:latin typeface="Sakkal Majalla" pitchFamily="2" charset="-78"/>
                <a:cs typeface="Sakkal Majalla" pitchFamily="2" charset="-78"/>
                <a:hlinkClick r:id="rId2"/>
              </a:rPr>
              <a:t>https://</a:t>
            </a:r>
            <a:r>
              <a:rPr lang="en-US" sz="1400" dirty="0" smtClean="0">
                <a:latin typeface="Sakkal Majalla" pitchFamily="2" charset="-78"/>
                <a:cs typeface="Sakkal Majalla" pitchFamily="2" charset="-78"/>
                <a:hlinkClick r:id="rId2"/>
              </a:rPr>
              <a:t>youtu.be/2qFNPLaBF8U</a:t>
            </a:r>
            <a:r>
              <a:rPr lang="ar-AE" sz="1400" dirty="0" smtClean="0">
                <a:latin typeface="Sakkal Majalla" pitchFamily="2" charset="-78"/>
                <a:cs typeface="Sakkal Majalla" pitchFamily="2" charset="-78"/>
              </a:rPr>
              <a:t> </a:t>
            </a:r>
            <a:endParaRPr lang="en-US" sz="1400" dirty="0">
              <a:latin typeface="Sakkal Majalla" pitchFamily="2" charset="-78"/>
              <a:cs typeface="Sakkal Majalla" pitchFamily="2" charset="-78"/>
            </a:endParaRPr>
          </a:p>
        </p:txBody>
      </p:sp>
    </p:spTree>
    <p:extLst>
      <p:ext uri="{BB962C8B-B14F-4D97-AF65-F5344CB8AC3E}">
        <p14:creationId xmlns:p14="http://schemas.microsoft.com/office/powerpoint/2010/main" val="354870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1600" dirty="0" smtClean="0">
                <a:latin typeface="Sakkal Majalla" pitchFamily="2" charset="-78"/>
                <a:cs typeface="Sakkal Majalla" pitchFamily="2" charset="-78"/>
              </a:rPr>
              <a:t>حاسة اللمس </a:t>
            </a:r>
            <a:endParaRPr lang="en-US" sz="1600" dirty="0">
              <a:latin typeface="Sakkal Majalla" pitchFamily="2" charset="-78"/>
              <a:cs typeface="Sakkal Majalla" pitchFamily="2" charset="-78"/>
            </a:endParaRPr>
          </a:p>
        </p:txBody>
      </p:sp>
      <p:sp>
        <p:nvSpPr>
          <p:cNvPr id="3" name="Slide Number Placeholder 2"/>
          <p:cNvSpPr>
            <a:spLocks noGrp="1"/>
          </p:cNvSpPr>
          <p:nvPr>
            <p:ph type="sldNum" sz="quarter" idx="12"/>
          </p:nvPr>
        </p:nvSpPr>
        <p:spPr/>
        <p:txBody>
          <a:bodyPr/>
          <a:lstStyle/>
          <a:p>
            <a:fld id="{98C0CDE5-970C-4CC4-BF43-0DA127E73E82}" type="slidenum">
              <a:rPr lang="en-US" noProof="0" smtClean="0"/>
              <a:t>5</a:t>
            </a:fld>
            <a:endParaRPr lang="en-US" noProof="0" dirty="0"/>
          </a:p>
        </p:txBody>
      </p:sp>
      <p:sp>
        <p:nvSpPr>
          <p:cNvPr id="4" name="Media Placeholder 3"/>
          <p:cNvSpPr>
            <a:spLocks noGrp="1"/>
          </p:cNvSpPr>
          <p:nvPr>
            <p:ph type="media" sz="quarter" idx="13"/>
          </p:nvPr>
        </p:nvSpPr>
        <p:spPr>
          <a:xfrm>
            <a:off x="1717914" y="1174344"/>
            <a:ext cx="8705088" cy="4050792"/>
          </a:xfrm>
        </p:spPr>
      </p:sp>
      <p:sp>
        <p:nvSpPr>
          <p:cNvPr id="7" name="Rounded Rectangle 6"/>
          <p:cNvSpPr/>
          <p:nvPr/>
        </p:nvSpPr>
        <p:spPr>
          <a:xfrm>
            <a:off x="4254107" y="345089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5033621" y="3477402"/>
            <a:ext cx="1879041" cy="307777"/>
          </a:xfrm>
          <a:prstGeom prst="rect">
            <a:avLst/>
          </a:prstGeom>
        </p:spPr>
        <p:txBody>
          <a:bodyPr wrap="none">
            <a:spAutoFit/>
          </a:bodyPr>
          <a:lstStyle/>
          <a:p>
            <a:r>
              <a:rPr lang="en-US" sz="1400" dirty="0">
                <a:latin typeface="Sakkal Majalla" pitchFamily="2" charset="-78"/>
                <a:cs typeface="Sakkal Majalla" pitchFamily="2" charset="-78"/>
                <a:hlinkClick r:id="rId2"/>
              </a:rPr>
              <a:t>https://</a:t>
            </a:r>
            <a:r>
              <a:rPr lang="en-US" sz="1400" dirty="0" smtClean="0">
                <a:latin typeface="Sakkal Majalla" pitchFamily="2" charset="-78"/>
                <a:cs typeface="Sakkal Majalla" pitchFamily="2" charset="-78"/>
                <a:hlinkClick r:id="rId2"/>
              </a:rPr>
              <a:t>youtu.be/3Gul21yjeao</a:t>
            </a:r>
            <a:r>
              <a:rPr lang="ar-AE" sz="1400" dirty="0" smtClean="0">
                <a:latin typeface="Sakkal Majalla" pitchFamily="2" charset="-78"/>
                <a:cs typeface="Sakkal Majalla" pitchFamily="2" charset="-78"/>
              </a:rPr>
              <a:t> </a:t>
            </a:r>
            <a:endParaRPr lang="en-US" sz="1400" dirty="0">
              <a:latin typeface="Sakkal Majalla" pitchFamily="2" charset="-78"/>
              <a:cs typeface="Sakkal Majalla" pitchFamily="2" charset="-78"/>
            </a:endParaRPr>
          </a:p>
        </p:txBody>
      </p:sp>
    </p:spTree>
    <p:extLst>
      <p:ext uri="{BB962C8B-B14F-4D97-AF65-F5344CB8AC3E}">
        <p14:creationId xmlns:p14="http://schemas.microsoft.com/office/powerpoint/2010/main" val="223029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a:r>
              <a:rPr lang="ar-AE" sz="1600" dirty="0" smtClean="0">
                <a:latin typeface="Sakkal Majalla" panose="02000000000000000000" pitchFamily="2" charset="-78"/>
                <a:cs typeface="Sakkal Majalla" panose="02000000000000000000" pitchFamily="2" charset="-78"/>
              </a:rPr>
              <a:t>ساخن أو بارد</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074" name="Picture 2" descr="Download and print Turtle Diary's Tick Cold Objects Cross Hot Objects worksheet. Our large collection of ela worksheets are a great study tool for all ages."/>
          <p:cNvPicPr>
            <a:picLocks noChangeAspect="1" noChangeArrowheads="1"/>
          </p:cNvPicPr>
          <p:nvPr/>
        </p:nvPicPr>
        <p:blipFill rotWithShape="1">
          <a:blip r:embed="rId2">
            <a:extLst>
              <a:ext uri="{28A0092B-C50C-407E-A947-70E740481C1C}">
                <a14:useLocalDpi xmlns:a14="http://schemas.microsoft.com/office/drawing/2010/main" val="0"/>
              </a:ext>
            </a:extLst>
          </a:blip>
          <a:srcRect t="16814" b="9648"/>
          <a:stretch/>
        </p:blipFill>
        <p:spPr bwMode="auto">
          <a:xfrm>
            <a:off x="3394287" y="1670439"/>
            <a:ext cx="5320772" cy="47661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8" name="Picture 6" descr="X Symbol Images, Stock Photos &amp; Vectors | Shutterstock"/>
          <p:cNvPicPr>
            <a:picLocks noChangeAspect="1" noChangeArrowheads="1"/>
          </p:cNvPicPr>
          <p:nvPr/>
        </p:nvPicPr>
        <p:blipFill rotWithShape="1">
          <a:blip r:embed="rId3">
            <a:extLst>
              <a:ext uri="{28A0092B-C50C-407E-A947-70E740481C1C}">
                <a14:useLocalDpi xmlns:a14="http://schemas.microsoft.com/office/drawing/2010/main" val="0"/>
              </a:ext>
            </a:extLst>
          </a:blip>
          <a:srcRect l="7377" t="18096" r="7069" b="27124"/>
          <a:stretch/>
        </p:blipFill>
        <p:spPr bwMode="auto">
          <a:xfrm>
            <a:off x="9159326" y="1813477"/>
            <a:ext cx="2119977" cy="82267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159326" y="2676791"/>
            <a:ext cx="2119977" cy="523220"/>
          </a:xfrm>
          <a:prstGeom prst="rect">
            <a:avLst/>
          </a:prstGeom>
          <a:solidFill>
            <a:srgbClr val="FFFF00"/>
          </a:solidFill>
          <a:ln>
            <a:solidFill>
              <a:schemeClr val="bg1">
                <a:lumMod val="75000"/>
              </a:schemeClr>
            </a:solidFill>
          </a:ln>
        </p:spPr>
        <p:txBody>
          <a:bodyPr wrap="square" rtlCol="0">
            <a:spAutoFit/>
          </a:bodyPr>
          <a:lstStyle/>
          <a:p>
            <a:pPr algn="ctr"/>
            <a:r>
              <a:rPr lang="ar-AE" sz="1400" b="1" dirty="0" smtClean="0">
                <a:solidFill>
                  <a:schemeClr val="accent6">
                    <a:lumMod val="75000"/>
                  </a:schemeClr>
                </a:solidFill>
                <a:latin typeface="Sakkal Majalla" pitchFamily="2" charset="-78"/>
                <a:cs typeface="Sakkal Majalla" pitchFamily="2" charset="-78"/>
              </a:rPr>
              <a:t>صح على المشرو ب البارد </a:t>
            </a:r>
          </a:p>
          <a:p>
            <a:pPr algn="ctr"/>
            <a:r>
              <a:rPr lang="ar-AE" sz="1400" b="1" dirty="0" smtClean="0">
                <a:solidFill>
                  <a:srgbClr val="FF0000"/>
                </a:solidFill>
                <a:latin typeface="Sakkal Majalla" pitchFamily="2" charset="-78"/>
                <a:cs typeface="Sakkal Majalla" pitchFamily="2" charset="-78"/>
              </a:rPr>
              <a:t>وخطأ على المشروب الحار</a:t>
            </a:r>
            <a:endParaRPr lang="en-US" sz="1400" b="1"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3890400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a:r>
              <a:rPr lang="ar-AE" sz="1600" dirty="0" smtClean="0">
                <a:latin typeface="Sakkal Majalla" panose="02000000000000000000" pitchFamily="2" charset="-78"/>
                <a:cs typeface="Sakkal Majalla" panose="02000000000000000000" pitchFamily="2" charset="-78"/>
              </a:rPr>
              <a:t>تخيّل ملمس الشيء ولوّن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080" name="Picture 8" descr="Opposites- Soft and Hard Coloring Page - Twisty Noodle"/>
          <p:cNvPicPr>
            <a:picLocks noChangeAspect="1" noChangeArrowheads="1"/>
          </p:cNvPicPr>
          <p:nvPr/>
        </p:nvPicPr>
        <p:blipFill rotWithShape="1">
          <a:blip r:embed="rId2">
            <a:extLst>
              <a:ext uri="{28A0092B-C50C-407E-A947-70E740481C1C}">
                <a14:useLocalDpi xmlns:a14="http://schemas.microsoft.com/office/drawing/2010/main" val="0"/>
              </a:ext>
            </a:extLst>
          </a:blip>
          <a:srcRect t="13144" b="4091"/>
          <a:stretch/>
        </p:blipFill>
        <p:spPr bwMode="auto">
          <a:xfrm>
            <a:off x="3458372" y="1423894"/>
            <a:ext cx="5087947" cy="50579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995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a:r>
              <a:rPr lang="ar-AE" sz="1600" dirty="0" smtClean="0">
                <a:latin typeface="Sakkal Majalla" panose="02000000000000000000" pitchFamily="2" charset="-78"/>
                <a:cs typeface="Sakkal Majalla" panose="02000000000000000000" pitchFamily="2" charset="-78"/>
              </a:rPr>
              <a:t>تعلّم الأضداد</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050" name="Picture 2" descr="Discover thousands of free-copyright vectors on Freep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036" y="1628722"/>
            <a:ext cx="3399856" cy="22123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descr="Opposite adjectives soft and hard"/>
          <p:cNvPicPr>
            <a:picLocks noChangeAspect="1" noChangeArrowheads="1"/>
          </p:cNvPicPr>
          <p:nvPr/>
        </p:nvPicPr>
        <p:blipFill rotWithShape="1">
          <a:blip r:embed="rId4">
            <a:extLst>
              <a:ext uri="{28A0092B-C50C-407E-A947-70E740481C1C}">
                <a14:useLocalDpi xmlns:a14="http://schemas.microsoft.com/office/drawing/2010/main" val="0"/>
              </a:ext>
            </a:extLst>
          </a:blip>
          <a:srcRect b="12870"/>
          <a:stretch/>
        </p:blipFill>
        <p:spPr bwMode="auto">
          <a:xfrm>
            <a:off x="5814291" y="1628722"/>
            <a:ext cx="3634659" cy="22123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4" name="Picture 6" descr=" "/>
          <p:cNvPicPr>
            <a:picLocks noChangeAspect="1" noChangeArrowheads="1"/>
          </p:cNvPicPr>
          <p:nvPr/>
        </p:nvPicPr>
        <p:blipFill rotWithShape="1">
          <a:blip r:embed="rId5">
            <a:extLst>
              <a:ext uri="{28A0092B-C50C-407E-A947-70E740481C1C}">
                <a14:useLocalDpi xmlns:a14="http://schemas.microsoft.com/office/drawing/2010/main" val="0"/>
              </a:ext>
            </a:extLst>
          </a:blip>
          <a:srcRect t="25403" b="13040"/>
          <a:stretch/>
        </p:blipFill>
        <p:spPr bwMode="auto">
          <a:xfrm>
            <a:off x="5814291" y="4126720"/>
            <a:ext cx="3634659" cy="22123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6" name="Picture 8" descr="Opposites- hot and cold Coloring Page - Twisty Noodle"/>
          <p:cNvPicPr>
            <a:picLocks noChangeAspect="1" noChangeArrowheads="1"/>
          </p:cNvPicPr>
          <p:nvPr/>
        </p:nvPicPr>
        <p:blipFill rotWithShape="1">
          <a:blip r:embed="rId6">
            <a:extLst>
              <a:ext uri="{28A0092B-C50C-407E-A947-70E740481C1C}">
                <a14:useLocalDpi xmlns:a14="http://schemas.microsoft.com/office/drawing/2010/main" val="0"/>
              </a:ext>
            </a:extLst>
          </a:blip>
          <a:srcRect t="13312" b="7793"/>
          <a:stretch/>
        </p:blipFill>
        <p:spPr bwMode="auto">
          <a:xfrm>
            <a:off x="2165954" y="4126721"/>
            <a:ext cx="3437938" cy="22123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018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a:r>
              <a:rPr lang="ar-AE" sz="1600" dirty="0" smtClean="0">
                <a:latin typeface="Sakkal Majalla" panose="02000000000000000000" pitchFamily="2" charset="-78"/>
                <a:cs typeface="Sakkal Majalla" panose="02000000000000000000" pitchFamily="2" charset="-78"/>
              </a:rPr>
              <a:t>بعض النتائج المترتبة على اللعب بالمشروب الساخن</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078" name="Picture 6" descr="كيفية علاج حروق الزيت - موضو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5590" y="4330351"/>
            <a:ext cx="2714019" cy="15271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6" name="Picture 2" descr="تعرَّف على أفضل العلاجات للحروق البسيطة"/>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6233" y="2578065"/>
            <a:ext cx="2714019" cy="1532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5 نصائح ذهبية لعلاج حروق الفم | مبتدا"/>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335" y="2578065"/>
            <a:ext cx="2714019" cy="1532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العسل والزبادى أفضل علاجات لحروق اللسان - اليوم السابع"/>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8761" y="4330351"/>
            <a:ext cx="2715711" cy="1532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2" name="Picture 8" descr="فالصو | خبراء الصحة يحذرون من مخاطر المشروبات الساخنة.. تضع آلاف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5760" y="2578065"/>
            <a:ext cx="2714019" cy="1532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832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72EED42B-3B47-45C2-9F50-0B4533C0F1E3}">
  <ds:schemaRef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551</TotalTime>
  <Words>675</Words>
  <Application>Microsoft Office PowerPoint</Application>
  <PresentationFormat>Widescreen</PresentationFormat>
  <Paragraphs>96</Paragraphs>
  <Slides>10</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Sakkal Majalla</vt:lpstr>
      <vt:lpstr>Office Theme</vt:lpstr>
      <vt:lpstr>1_Office Theme</vt:lpstr>
      <vt:lpstr>يتجنب  المشروب الساخن عند رؤيته  </vt:lpstr>
      <vt:lpstr>PowerPoint Presentation</vt:lpstr>
      <vt:lpstr>PowerPoint Presentation</vt:lpstr>
      <vt:lpstr>فيديو تعليمي عن الأيدي</vt:lpstr>
      <vt:lpstr>حاسة اللمس </vt:lpstr>
      <vt:lpstr>ساخن أو بارد</vt:lpstr>
      <vt:lpstr>تخيّل ملمس الشيء ولوّن </vt:lpstr>
      <vt:lpstr>تعلّم الأضداد</vt:lpstr>
      <vt:lpstr>بعض النتائج المترتبة على اللعب بالمشروب الساخن</vt:lpstr>
      <vt:lpstr>هل هذا فعل صحيح أم خاطئ؟ ما النتيجة؟ ما الذي يجب أن يفعل؟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81</cp:revision>
  <dcterms:created xsi:type="dcterms:W3CDTF">2020-07-26T19:33:45Z</dcterms:created>
  <dcterms:modified xsi:type="dcterms:W3CDTF">2020-08-22T20:17:38Z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