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3" r:id="rId1"/>
    <p:sldMasterId id="2147483674" r:id="rId2"/>
  </p:sldMasterIdLst>
  <p:notesMasterIdLst>
    <p:notesMasterId r:id="rId10"/>
  </p:notesMasterIdLst>
  <p:sldIdLst>
    <p:sldId id="256" r:id="rId3"/>
    <p:sldId id="257" r:id="rId4"/>
    <p:sldId id="262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B52ABD-D0F5-4A16-B32E-20DD49654257}" v="1380" dt="2020-08-02T22:02:55.100"/>
  </p1510:revLst>
</p1510:revInfo>
</file>

<file path=ppt/tableStyles.xml><?xml version="1.0" encoding="utf-8"?>
<a:tblStyleLst xmlns:a="http://schemas.openxmlformats.org/drawingml/2006/main" def="{AB9CB821-1D49-4E90-B701-5AE90F67031E}">
  <a:tblStyle styleId="{AB9CB821-1D49-4E90-B701-5AE90F6703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2" name="Google Shape;31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Image">
  <p:cSld name="Title Slide with Imag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2"/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62" name="Google Shape;62;p2"/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/>
              <a:ahLst/>
              <a:cxnLst/>
              <a:rect l="l" t="t" r="r" b="b"/>
              <a:pathLst>
                <a:path w="6057900" h="2717800" extrusionOk="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rgbClr val="ED7D31">
                    <a:alpha val="4705"/>
                  </a:srgbClr>
                </a:gs>
                <a:gs pos="100000">
                  <a:srgbClr val="5B9BD5">
                    <a:alpha val="4000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/>
              <a:ahLst/>
              <a:cxnLst/>
              <a:rect l="l" t="t" r="r" b="b"/>
              <a:pathLst>
                <a:path w="1130300" h="1181100" extrusionOk="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4705"/>
                  </a:srgbClr>
                </a:gs>
                <a:gs pos="100000">
                  <a:srgbClr val="A5A5A5">
                    <a:alpha val="20000"/>
                  </a:srgbClr>
                </a:gs>
              </a:gsLst>
              <a:lin ang="743997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/>
              <a:ahLst/>
              <a:cxnLst/>
              <a:rect l="l" t="t" r="r" b="b"/>
              <a:pathLst>
                <a:path w="2692400" h="762000" extrusionOk="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0">
                  <a:srgbClr val="44546A">
                    <a:alpha val="4705"/>
                  </a:srgbClr>
                </a:gs>
                <a:gs pos="100000">
                  <a:srgbClr val="44546A">
                    <a:alpha val="20000"/>
                  </a:srgbClr>
                </a:gs>
              </a:gsLst>
              <a:lin ang="983986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/>
              <a:ahLst/>
              <a:cxnLst/>
              <a:rect l="l" t="t" r="r" b="b"/>
              <a:pathLst>
                <a:path w="1282700" h="1231900" extrusionOk="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0">
                  <a:srgbClr val="E7E6E6">
                    <a:alpha val="4705"/>
                  </a:srgbClr>
                </a:gs>
                <a:gs pos="100000">
                  <a:srgbClr val="E7E6E6">
                    <a:alpha val="20000"/>
                  </a:srgbClr>
                </a:gs>
              </a:gsLst>
              <a:lin ang="3120099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/>
              <a:ahLst/>
              <a:cxnLst/>
              <a:rect l="l" t="t" r="r" b="b"/>
              <a:pathLst>
                <a:path w="2349500" h="1943100" extrusionOk="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rgbClr val="A5A5A5">
                    <a:alpha val="40000"/>
                  </a:srgbClr>
                </a:gs>
                <a:gs pos="100000">
                  <a:srgbClr val="A5A5A5">
                    <a:alpha val="4705"/>
                  </a:srgbClr>
                </a:gs>
              </a:gsLst>
              <a:lin ang="594008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/>
              <a:ahLst/>
              <a:cxnLst/>
              <a:rect l="l" t="t" r="r" b="b"/>
              <a:pathLst>
                <a:path w="4927600" h="1193800" extrusionOk="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0">
                  <a:srgbClr val="44546A">
                    <a:alpha val="4705"/>
                  </a:srgbClr>
                </a:gs>
                <a:gs pos="100000">
                  <a:srgbClr val="44546A">
                    <a:alpha val="40000"/>
                  </a:srgbClr>
                </a:gs>
              </a:gsLst>
              <a:lin ang="90000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/>
              <a:ahLst/>
              <a:cxnLst/>
              <a:rect l="l" t="t" r="r" b="b"/>
              <a:pathLst>
                <a:path w="6605059" h="2459990" extrusionOk="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0">
                  <a:srgbClr val="4472C4">
                    <a:alpha val="4705"/>
                  </a:srgbClr>
                </a:gs>
                <a:gs pos="100000">
                  <a:srgbClr val="E7E6E6">
                    <a:alpha val="40000"/>
                  </a:srgbClr>
                </a:gs>
              </a:gsLst>
              <a:lin ang="54007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/>
              <a:ahLst/>
              <a:cxnLst/>
              <a:rect l="l" t="t" r="r" b="b"/>
              <a:pathLst>
                <a:path w="6629400" h="5981700" extrusionOk="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5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/>
              <a:ahLst/>
              <a:cxnLst/>
              <a:rect l="l" t="t" r="r" b="b"/>
              <a:pathLst>
                <a:path w="1676400" h="1549400" extrusionOk="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l="8678" t="-98199" r="-65450" b="7639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/>
              <a:ahLst/>
              <a:cxnLst/>
              <a:rect l="l" t="t" r="r" b="b"/>
              <a:pathLst>
                <a:path w="2921000" h="1041400" extrusionOk="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l="-32060" t="15840" r="1068" b="-15840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/>
              <a:ahLst/>
              <a:cxnLst/>
              <a:rect l="l" t="t" r="r" b="b"/>
              <a:pathLst>
                <a:path w="1358900" h="1295400" extrusionOk="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l="-121211" t="11178" r="13008" b="-182357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/>
              <a:ahLst/>
              <a:cxnLst/>
              <a:rect l="l" t="t" r="r" b="b"/>
              <a:pathLst>
                <a:path w="4445000" h="1765300" extrusionOk="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90000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/>
              <a:ahLst/>
              <a:cxnLst/>
              <a:rect l="l" t="t" r="r" b="b"/>
              <a:pathLst>
                <a:path w="5473700" h="3289300" extrusionOk="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9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/>
              <a:ahLst/>
              <a:cxnLst/>
              <a:rect l="l" t="t" r="r" b="b"/>
              <a:pathLst>
                <a:path w="6286500" h="5397500" extrusionOk="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/>
              <a:ahLst/>
              <a:cxnLst/>
              <a:rect l="l" t="t" r="r" b="b"/>
              <a:pathLst>
                <a:path w="1727200" h="1714500" extrusionOk="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3"/>
                </a:gs>
              </a:gsLst>
              <a:lin ang="594008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7" name="Google Shape;77;p2"/>
          <p:cNvSpPr txBox="1">
            <a:spLocks noGrp="1"/>
          </p:cNvSpPr>
          <p:nvPr>
            <p:ph type="subTitle" idx="1"/>
          </p:nvPr>
        </p:nvSpPr>
        <p:spPr>
          <a:xfrm rot="720033">
            <a:off x="8126344" y="5127883"/>
            <a:ext cx="3963520" cy="85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8" name="Google Shape;78;p2"/>
          <p:cNvSpPr>
            <a:spLocks noGrp="1"/>
          </p:cNvSpPr>
          <p:nvPr>
            <p:ph type="pic" idx="2"/>
          </p:nvPr>
        </p:nvSpPr>
        <p:spPr>
          <a:xfrm>
            <a:off x="90" y="1115082"/>
            <a:ext cx="6230700" cy="53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ctrTitle"/>
          </p:nvPr>
        </p:nvSpPr>
        <p:spPr>
          <a:xfrm rot="839958">
            <a:off x="7262512" y="2726126"/>
            <a:ext cx="4851393" cy="182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Calibri"/>
              <a:buNone/>
              <a:defRPr sz="5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"/>
          <p:cNvSpPr txBox="1">
            <a:spLocks noGrp="1"/>
          </p:cNvSpPr>
          <p:nvPr>
            <p:ph type="body" idx="3"/>
          </p:nvPr>
        </p:nvSpPr>
        <p:spPr>
          <a:xfrm rot="720303">
            <a:off x="9571739" y="580737"/>
            <a:ext cx="1391841" cy="85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 b="1">
                <a:solidFill>
                  <a:schemeClr val="lt1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5" name="Google Shape;13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 with Caption">
  <p:cSld name="Video with Caption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16"/>
          <p:cNvGrpSpPr/>
          <p:nvPr/>
        </p:nvGrpSpPr>
        <p:grpSpPr>
          <a:xfrm>
            <a:off x="10962819" y="5678470"/>
            <a:ext cx="1234840" cy="1051238"/>
            <a:chOff x="5626893" y="3026568"/>
            <a:chExt cx="937260" cy="800760"/>
          </a:xfrm>
        </p:grpSpPr>
        <p:sp>
          <p:nvSpPr>
            <p:cNvPr id="162" name="Google Shape;162;p16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/>
              <a:ahLst/>
              <a:cxnLst/>
              <a:rect l="l" t="t" r="r" b="b"/>
              <a:pathLst>
                <a:path w="923925" h="590550" extrusionOk="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5882"/>
                  </a:srgbClr>
                </a:gs>
                <a:gs pos="3000">
                  <a:srgbClr val="A5A5A5">
                    <a:alpha val="5882"/>
                  </a:srgbClr>
                </a:gs>
                <a:gs pos="100000">
                  <a:srgbClr val="A5A5A5">
                    <a:alpha val="4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/>
              <a:ahLst/>
              <a:cxnLst/>
              <a:rect l="l" t="t" r="r" b="b"/>
              <a:pathLst>
                <a:path w="933450" h="771525" extrusionOk="0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16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  <p:sp>
        <p:nvSpPr>
          <p:cNvPr id="167" name="Google Shape;167;p16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-12729" y="3056551"/>
            <a:ext cx="1309592" cy="470436"/>
          </a:xfrm>
          <a:custGeom>
            <a:avLst/>
            <a:gdLst/>
            <a:ahLst/>
            <a:cxnLst/>
            <a:rect l="l" t="t" r="r" b="b"/>
            <a:pathLst>
              <a:path w="1309592" h="470436" extrusionOk="0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rgbClr val="44546A">
                  <a:alpha val="4705"/>
                </a:srgbClr>
              </a:gs>
              <a:gs pos="100000">
                <a:srgbClr val="000000">
                  <a:alpha val="20000"/>
                </a:srgbClr>
              </a:gs>
            </a:gsLst>
            <a:lin ang="983986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6"/>
          <p:cNvSpPr/>
          <p:nvPr/>
        </p:nvSpPr>
        <p:spPr>
          <a:xfrm>
            <a:off x="-12729" y="2995521"/>
            <a:ext cx="1525739" cy="737440"/>
          </a:xfrm>
          <a:custGeom>
            <a:avLst/>
            <a:gdLst/>
            <a:ahLst/>
            <a:cxnLst/>
            <a:rect l="l" t="t" r="r" b="b"/>
            <a:pathLst>
              <a:path w="1525739" h="737440" extrusionOk="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173096" t="23848" r="3059" b="-74798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10792048" y="-12728"/>
            <a:ext cx="1398594" cy="1665598"/>
          </a:xfrm>
          <a:custGeom>
            <a:avLst/>
            <a:gdLst/>
            <a:ahLst/>
            <a:cxnLst/>
            <a:rect l="l" t="t" r="r" b="b"/>
            <a:pathLst>
              <a:path w="1398594" h="1665598" extrusionOk="0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rgbClr val="4472C4">
                  <a:alpha val="4705"/>
                </a:srgbClr>
              </a:gs>
              <a:gs pos="100000">
                <a:srgbClr val="E7E6E6">
                  <a:alpha val="20000"/>
                </a:srgbClr>
              </a:gs>
            </a:gsLst>
            <a:lin ang="3179916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6"/>
          <p:cNvSpPr/>
          <p:nvPr/>
        </p:nvSpPr>
        <p:spPr>
          <a:xfrm>
            <a:off x="10686456" y="-12728"/>
            <a:ext cx="1513024" cy="1983460"/>
          </a:xfrm>
          <a:custGeom>
            <a:avLst/>
            <a:gdLst/>
            <a:ahLst/>
            <a:cxnLst/>
            <a:rect l="l" t="t" r="r" b="b"/>
            <a:pathLst>
              <a:path w="1513024" h="1983460" extrusionOk="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l="10179" t="-69719" r="-101658" b="6369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5" name="Google Shape;17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7" name="Google Shape;18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3" name="Google Shape;193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4" name="Google Shape;19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0" name="Google Shape;200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2" name="Google Shape;202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3" name="Google Shape;20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Google Shape;8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14" name="Google Shape;214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5" name="Google Shape;21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1" name="Google Shape;221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2" name="Google Shape;22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25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6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26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4" name="Google Shape;23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Layout 1">
  <p:cSld name="Text Layout 1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27"/>
          <p:cNvGrpSpPr/>
          <p:nvPr/>
        </p:nvGrpSpPr>
        <p:grpSpPr>
          <a:xfrm>
            <a:off x="10962819" y="5678470"/>
            <a:ext cx="1234840" cy="1051238"/>
            <a:chOff x="5626893" y="3026568"/>
            <a:chExt cx="937260" cy="800760"/>
          </a:xfrm>
        </p:grpSpPr>
        <p:sp>
          <p:nvSpPr>
            <p:cNvPr id="239" name="Google Shape;239;p27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/>
              <a:ahLst/>
              <a:cxnLst/>
              <a:rect l="l" t="t" r="r" b="b"/>
              <a:pathLst>
                <a:path w="923925" h="590550" extrusionOk="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5882"/>
                  </a:srgbClr>
                </a:gs>
                <a:gs pos="3000">
                  <a:srgbClr val="A5A5A5">
                    <a:alpha val="5882"/>
                  </a:srgbClr>
                </a:gs>
                <a:gs pos="100000">
                  <a:srgbClr val="A5A5A5">
                    <a:alpha val="4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27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/>
              <a:ahLst/>
              <a:cxnLst/>
              <a:rect l="l" t="t" r="r" b="b"/>
              <a:pathLst>
                <a:path w="933450" h="771525" extrusionOk="0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1" name="Google Shape;241;p27"/>
          <p:cNvSpPr txBox="1">
            <a:spLocks noGrp="1"/>
          </p:cNvSpPr>
          <p:nvPr>
            <p:ph type="body" idx="1"/>
          </p:nvPr>
        </p:nvSpPr>
        <p:spPr>
          <a:xfrm>
            <a:off x="748030" y="2442380"/>
            <a:ext cx="3913500" cy="8046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72000" rIns="91425" bIns="7200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2" name="Google Shape;24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  <p:sp>
        <p:nvSpPr>
          <p:cNvPr id="245" name="Google Shape;245;p27"/>
          <p:cNvSpPr/>
          <p:nvPr/>
        </p:nvSpPr>
        <p:spPr>
          <a:xfrm>
            <a:off x="-24517" y="970945"/>
            <a:ext cx="4589931" cy="1237655"/>
          </a:xfrm>
          <a:custGeom>
            <a:avLst/>
            <a:gdLst/>
            <a:ahLst/>
            <a:cxnLst/>
            <a:rect l="l" t="t" r="r" b="b"/>
            <a:pathLst>
              <a:path w="3457575" h="942975" extrusionOk="0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>
            <a:gsLst>
              <a:gs pos="0">
                <a:srgbClr val="ED7D31">
                  <a:alpha val="9803"/>
                </a:srgbClr>
              </a:gs>
              <a:gs pos="88000">
                <a:srgbClr val="ED7D31">
                  <a:alpha val="49803"/>
                </a:srgbClr>
              </a:gs>
              <a:gs pos="100000">
                <a:srgbClr val="ED7D31">
                  <a:alpha val="49803"/>
                </a:srgbClr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7"/>
          <p:cNvSpPr/>
          <p:nvPr/>
        </p:nvSpPr>
        <p:spPr>
          <a:xfrm>
            <a:off x="-26126" y="587196"/>
            <a:ext cx="4885312" cy="1632656"/>
          </a:xfrm>
          <a:custGeom>
            <a:avLst/>
            <a:gdLst/>
            <a:ahLst/>
            <a:cxnLst/>
            <a:rect l="l" t="t" r="r" b="b"/>
            <a:pathLst>
              <a:path w="4885312" h="1632656" extrusionOk="0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">
                <a:schemeClr val="accent1"/>
              </a:gs>
              <a:gs pos="100000">
                <a:schemeClr val="accent2"/>
              </a:gs>
            </a:gsLst>
            <a:lin ang="35993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7"/>
          <p:cNvSpPr txBox="1">
            <a:spLocks noGrp="1"/>
          </p:cNvSpPr>
          <p:nvPr>
            <p:ph type="title"/>
          </p:nvPr>
        </p:nvSpPr>
        <p:spPr>
          <a:xfrm rot="-360115">
            <a:off x="846121" y="974817"/>
            <a:ext cx="3933562" cy="734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27"/>
          <p:cNvSpPr txBox="1">
            <a:spLocks noGrp="1"/>
          </p:cNvSpPr>
          <p:nvPr>
            <p:ph type="body" idx="2"/>
          </p:nvPr>
        </p:nvSpPr>
        <p:spPr>
          <a:xfrm>
            <a:off x="808990" y="3392622"/>
            <a:ext cx="3913200" cy="22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•"/>
              <a:defRPr sz="1600" b="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249" name="Google Shape;249;p27"/>
          <p:cNvGrpSpPr/>
          <p:nvPr/>
        </p:nvGrpSpPr>
        <p:grpSpPr>
          <a:xfrm>
            <a:off x="5518024" y="-12700"/>
            <a:ext cx="6359713" cy="6455013"/>
            <a:chOff x="5518024" y="-12700"/>
            <a:chExt cx="6359713" cy="6455013"/>
          </a:xfrm>
        </p:grpSpPr>
        <p:sp>
          <p:nvSpPr>
            <p:cNvPr id="250" name="Google Shape;250;p27"/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/>
              <a:ahLst/>
              <a:cxnLst/>
              <a:rect l="l" t="t" r="r" b="b"/>
              <a:pathLst>
                <a:path w="2287209" h="5565543" extrusionOk="0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>
              <a:gsLst>
                <a:gs pos="0">
                  <a:srgbClr val="4472C4">
                    <a:alpha val="5882"/>
                  </a:srgbClr>
                </a:gs>
                <a:gs pos="3000">
                  <a:srgbClr val="4472C4">
                    <a:alpha val="5882"/>
                  </a:srgbClr>
                </a:gs>
                <a:gs pos="100000">
                  <a:srgbClr val="4472C4">
                    <a:alpha val="49803"/>
                  </a:srgbClr>
                </a:gs>
              </a:gsLst>
              <a:lin ang="587992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27"/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/>
              <a:ahLst/>
              <a:cxnLst/>
              <a:rect l="l" t="t" r="r" b="b"/>
              <a:pathLst>
                <a:path w="6340653" h="6455013" extrusionOk="0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3000">
                  <a:schemeClr val="accent5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27"/>
            <p:cNvSpPr/>
            <p:nvPr/>
          </p:nvSpPr>
          <p:spPr>
            <a:xfrm>
              <a:off x="5830609" y="-12700"/>
              <a:ext cx="5756143" cy="6150052"/>
            </a:xfrm>
            <a:custGeom>
              <a:avLst/>
              <a:gdLst/>
              <a:ahLst/>
              <a:cxnLst/>
              <a:rect l="l" t="t" r="r" b="b"/>
              <a:pathLst>
                <a:path w="5756143" h="6150052" extrusionOk="0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3" name="Google Shape;253;p27"/>
          <p:cNvSpPr>
            <a:spLocks noGrp="1"/>
          </p:cNvSpPr>
          <p:nvPr>
            <p:ph type="pic" idx="3"/>
          </p:nvPr>
        </p:nvSpPr>
        <p:spPr>
          <a:xfrm rot="719982">
            <a:off x="6384246" y="209531"/>
            <a:ext cx="4647760" cy="5472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27" name="Google Shape;12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8" name="Google Shape;12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2" name="Google Shape;15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Google Shape;15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fif"/><Relationship Id="rId4" Type="http://schemas.openxmlformats.org/officeDocument/2006/relationships/image" Target="../media/image6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imagiration.mit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play.google.com/store/apps/details?id=com.greysprings.game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3Y3Qfp9hA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28" descr="Kids on Desk Looking at Notebook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0" y="1115082"/>
            <a:ext cx="6230700" cy="53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28"/>
          <p:cNvSpPr txBox="1">
            <a:spLocks noGrp="1"/>
          </p:cNvSpPr>
          <p:nvPr>
            <p:ph type="ctrTitle"/>
          </p:nvPr>
        </p:nvSpPr>
        <p:spPr>
          <a:xfrm rot="839958">
            <a:off x="7262512" y="2726126"/>
            <a:ext cx="4851393" cy="182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ar-AE" sz="2800" dirty="0">
                <a:latin typeface="Arial"/>
                <a:ea typeface="Arial"/>
                <a:cs typeface="Arial"/>
                <a:sym typeface="Arial"/>
              </a:rPr>
              <a:t>يطلب الطعام عند تذكيره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28"/>
          <p:cNvSpPr txBox="1"/>
          <p:nvPr/>
        </p:nvSpPr>
        <p:spPr>
          <a:xfrm>
            <a:off x="4724400" y="3200400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to add text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" name="Google Shape;266;p29"/>
          <p:cNvGraphicFramePr/>
          <p:nvPr>
            <p:extLst>
              <p:ext uri="{D42A27DB-BD31-4B8C-83A1-F6EECF244321}">
                <p14:modId xmlns:p14="http://schemas.microsoft.com/office/powerpoint/2010/main" val="4143815536"/>
              </p:ext>
            </p:extLst>
          </p:nvPr>
        </p:nvGraphicFramePr>
        <p:xfrm>
          <a:off x="154004" y="224444"/>
          <a:ext cx="11906450" cy="641650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429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5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 smtClean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المراجعة: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أ. جمعه شعيب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الإعداد : سهاد الجزار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i="0" u="none" strike="noStrike" cap="none" dirty="0">
                          <a:solidFill>
                            <a:srgbClr val="00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يطلب الطعام عند </a:t>
                      </a:r>
                      <a:r>
                        <a:rPr lang="ar-AE" sz="1200" b="1" i="0" u="none" strike="noStrike" cap="none" dirty="0" smtClean="0">
                          <a:solidFill>
                            <a:srgbClr val="00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تذكيره</a:t>
                      </a:r>
                      <a:endParaRPr lang="en-US" sz="1200" b="1" i="0" u="none" strike="noStrike" cap="none" dirty="0" smtClean="0">
                        <a:solidFill>
                          <a:srgbClr val="00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377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الفئة العمرية: من 3 الى 4 تدخل مبكر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مستوى الشدة: متوسطة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فئة الإعاقة : الاعاقة الذهنية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بيانات 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8600">
                <a:tc gridSpan="3"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درس طلب الطعام </a:t>
                      </a:r>
                      <a:endParaRPr sz="14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</a:rPr>
                        <a:t>انه يوم العيد , عيد الفطر السعيد , ذهبت </a:t>
                      </a:r>
                      <a:r>
                        <a:rPr lang="ar-AE" sz="1200" b="1" u="none" strike="noStrike" cap="none" dirty="0" err="1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</a:rPr>
                        <a:t>العائله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</a:rPr>
                        <a:t> لزيارة الجد و الجدة و الأقارب , تحب العمة حمد كثيرا , اعطته بعض الحلويات و الألعاب بمناسبة العيد , انشغلت </a:t>
                      </a:r>
                      <a:r>
                        <a:rPr lang="ar-AE" sz="1200" b="1" u="none" strike="noStrike" cap="none" dirty="0" err="1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</a:rPr>
                        <a:t>العائله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</a:rPr>
                        <a:t> بالزيارة و لم تنتبه لموعد الغذاء , سالت الام حمد هل انت جائع ؟هل تريد ان </a:t>
                      </a:r>
                      <a:r>
                        <a:rPr lang="ar-AE" sz="1200" b="1" u="none" strike="noStrike" cap="none" dirty="0" err="1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</a:rPr>
                        <a:t>تاكل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</a:rPr>
                        <a:t>؟ أجاب حمد : نعم , فقدمت العمه الطعام للجميع 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الأنشطة الصفية: </a:t>
                      </a:r>
                      <a:endParaRPr sz="14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cs typeface="Sakkal Majalla"/>
                        </a:rPr>
                        <a:t>1-ان تقوم </a:t>
                      </a:r>
                      <a:r>
                        <a:rPr lang="ar-AE" sz="1200" b="1" u="none" strike="noStrike" cap="none" dirty="0" err="1">
                          <a:latin typeface="Sakkal Majalla"/>
                          <a:cs typeface="Sakkal Majalla"/>
                        </a:rPr>
                        <a:t>المعلمه</a:t>
                      </a:r>
                      <a:r>
                        <a:rPr lang="ar-AE" sz="1200" b="1" u="none" strike="noStrike" cap="none" dirty="0">
                          <a:latin typeface="Sakkal Majalla"/>
                          <a:cs typeface="Sakkal Majalla"/>
                        </a:rPr>
                        <a:t> بتذكير الطلاب لموعد الطعام مسبقا كأن تقول (بعد الانتهاء من الحصه سنتناول الطعام )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cs typeface="Sakkal Majalla"/>
                        </a:rPr>
                        <a:t>ان تقوم </a:t>
                      </a:r>
                      <a:r>
                        <a:rPr lang="ar-AE" sz="1200" b="1" u="none" strike="noStrike" cap="none" dirty="0" err="1">
                          <a:latin typeface="Sakkal Majalla"/>
                          <a:cs typeface="Sakkal Majalla"/>
                        </a:rPr>
                        <a:t>المعلمه</a:t>
                      </a:r>
                      <a:r>
                        <a:rPr lang="ar-AE" sz="1200" b="1" u="none" strike="noStrike" cap="none" dirty="0">
                          <a:latin typeface="Sakkal Majalla"/>
                          <a:cs typeface="Sakkal Majalla"/>
                        </a:rPr>
                        <a:t> بسؤال الطلاب (هل انتم جائعون ) قبل تقديم </a:t>
                      </a:r>
                      <a:r>
                        <a:rPr lang="ar-AE" sz="1200" b="1" u="none" strike="noStrike" cap="none" dirty="0" err="1">
                          <a:latin typeface="Sakkal Majalla"/>
                          <a:cs typeface="Sakkal Majalla"/>
                        </a:rPr>
                        <a:t>الوجبه</a:t>
                      </a:r>
                      <a:r>
                        <a:rPr lang="ar-AE" sz="1200" b="1" u="none" strike="noStrike" cap="none" dirty="0">
                          <a:latin typeface="Sakkal Majalla"/>
                          <a:cs typeface="Sakkal Majalla"/>
                        </a:rPr>
                        <a:t> مباشره 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cs typeface="Sakkal Majalla"/>
                        </a:rPr>
                        <a:t>ان تطلب </a:t>
                      </a:r>
                      <a:r>
                        <a:rPr lang="ar-AE" sz="1200" b="1" u="none" strike="noStrike" cap="none" dirty="0" err="1">
                          <a:latin typeface="Sakkal Majalla"/>
                          <a:cs typeface="Sakkal Majalla"/>
                        </a:rPr>
                        <a:t>المعلمه</a:t>
                      </a:r>
                      <a:r>
                        <a:rPr lang="ar-AE" sz="1200" b="1" u="none" strike="noStrike" cap="none" dirty="0">
                          <a:latin typeface="Sakkal Majalla"/>
                          <a:cs typeface="Sakkal Majalla"/>
                        </a:rPr>
                        <a:t> من الطلاب التمييز </a:t>
                      </a:r>
                      <a:r>
                        <a:rPr lang="ar-AE" sz="1200" b="1" u="none" strike="noStrike" cap="none" dirty="0" err="1">
                          <a:latin typeface="Sakkal Majalla"/>
                          <a:cs typeface="Sakkal Majalla"/>
                        </a:rPr>
                        <a:t>باشارة</a:t>
                      </a:r>
                      <a:r>
                        <a:rPr lang="ar-AE" sz="1200" b="1" u="none" strike="noStrike" cap="none" dirty="0">
                          <a:latin typeface="Sakkal Majalla"/>
                          <a:cs typeface="Sakkal Majalla"/>
                        </a:rPr>
                        <a:t> او كلمة او جملة عن رغبته بالطعام قبل تقديم </a:t>
                      </a:r>
                      <a:r>
                        <a:rPr lang="ar-AE" sz="1200" b="1" u="none" strike="noStrike" cap="none" dirty="0" err="1">
                          <a:latin typeface="Sakkal Majalla"/>
                          <a:cs typeface="Sakkal Majalla"/>
                        </a:rPr>
                        <a:t>الوجبه</a:t>
                      </a:r>
                      <a:r>
                        <a:rPr lang="ar-AE" sz="1200" b="1" u="none" strike="noStrike" cap="none" dirty="0">
                          <a:latin typeface="Sakkal Majalla"/>
                          <a:cs typeface="Sakkal Majalla"/>
                        </a:rPr>
                        <a:t> مباشره 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6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كتاب الطالب</a:t>
                      </a:r>
                      <a:r>
                        <a:rPr lang="ar-AE" sz="16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7" name="Google Shape;267;p29"/>
          <p:cNvSpPr txBox="1"/>
          <p:nvPr/>
        </p:nvSpPr>
        <p:spPr>
          <a:xfrm>
            <a:off x="3477097" y="2536041"/>
            <a:ext cx="4216800" cy="3693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 dirty="0">
                <a:solidFill>
                  <a:schemeClr val="dk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هل تريد الطعام؟  </a:t>
            </a:r>
            <a:endParaRPr sz="1800" b="0" i="0" u="none" strike="noStrike" cap="none" dirty="0">
              <a:solidFill>
                <a:schemeClr val="dk1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268" name="Google Shape;268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269" name="Google Shape;26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2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2B83F9-177E-4D20-95D0-14CFDBD074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7766" y="2915402"/>
            <a:ext cx="3169334" cy="14803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29E9D2-16BA-4C4C-B232-D7103D04CC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925" y="5444198"/>
            <a:ext cx="1813989" cy="10832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BB1551-825E-476A-9314-75FEBA9A5A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131" y="5444198"/>
            <a:ext cx="1813989" cy="10832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4"/>
          <p:cNvSpPr/>
          <p:nvPr/>
        </p:nvSpPr>
        <p:spPr>
          <a:xfrm>
            <a:off x="5578069" y="98386"/>
            <a:ext cx="184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16" name="Google Shape;316;p34"/>
          <p:cNvGraphicFramePr/>
          <p:nvPr>
            <p:extLst>
              <p:ext uri="{D42A27DB-BD31-4B8C-83A1-F6EECF244321}">
                <p14:modId xmlns:p14="http://schemas.microsoft.com/office/powerpoint/2010/main" val="1886362379"/>
              </p:ext>
            </p:extLst>
          </p:nvPr>
        </p:nvGraphicFramePr>
        <p:xfrm>
          <a:off x="193963" y="136525"/>
          <a:ext cx="11804075" cy="648055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1075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الحصة الدراسية: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 الهدف الرئيسي :هو ان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يطلب الطالب الطعام عند تذكيره 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.</a:t>
                      </a:r>
                      <a:endParaRPr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اهداف أخرى:</a:t>
                      </a:r>
                      <a:endParaRPr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ان 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يستطيع الطالب استخدام  كلمة او جمله للتعبير و طلب الطعام عند سؤاله </a:t>
                      </a:r>
                      <a:endParaRPr lang="ar-AE" sz="1200" b="1" u="none" strike="noStrike" cap="none" dirty="0">
                        <a:solidFill>
                          <a:schemeClr val="dk1"/>
                        </a:solidFill>
                        <a:latin typeface="Sakkal Majalla"/>
                        <a:cs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تشغيل الفيديو الخاص بالدرس </a:t>
                      </a:r>
                      <a:endParaRPr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ان يميز بشكل بسيط وقت تناول الطعام فيكون عند عرض السؤال و </a:t>
                      </a:r>
                      <a:r>
                        <a:rPr lang="ar-AE" sz="1200" b="1" u="none" strike="noStrike" cap="none" dirty="0" err="1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نذكير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 الطالب </a:t>
                      </a:r>
                      <a:r>
                        <a:rPr lang="ar-AE" sz="1200" b="1" u="none" strike="noStrike" cap="none" dirty="0" err="1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باوقات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 معينه خلال اليوم 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النشاط الفني:</a:t>
                      </a: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</a:rPr>
                        <a:t>القيام </a:t>
                      </a:r>
                      <a:r>
                        <a:rPr lang="ar-AE" sz="1200" b="1" u="none" strike="noStrike" cap="none" dirty="0" err="1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</a:rPr>
                        <a:t>باوراق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cs typeface="Sakkal Majalla"/>
                        </a:rPr>
                        <a:t> العمل </a:t>
                      </a:r>
                      <a:endParaRPr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النشاط الموسيقى:</a:t>
                      </a:r>
                      <a:endParaRPr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ان يقوم المعلم بتركيب جمل و كلمات متناغمه و ممتعه للسمع , بغرض الإستجابة لسؤاله وحاجته للطعام وتكون مباشرة قبل موعد تناول الطعام مباشرة وذلك لتمييز وادراك وقت الطعام وتطوير طريقة تعبيره عن حاجته .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دليل المعلم</a:t>
                      </a:r>
                      <a:endParaRPr sz="1800" u="none" strike="noStrike" cap="none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 إعطاء ولي الامر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الطريقه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</a:t>
                      </a:r>
                      <a:r>
                        <a:rPr lang="ar-AE" sz="1200" b="1" u="none" strike="noStrike" cap="none" dirty="0" err="1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الصحيحه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لتدريب الطفل على التعبير عن احتياجاته بالإشارة .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الواجب المنزلي</a:t>
                      </a: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مجموعة تدريبات متنوعه تتضمن </a:t>
                      </a:r>
                      <a:endParaRPr sz="1800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تطبيقات الكترونيه و العاب بغرض تحسيت التواصل وتطوير اللغة عند الأطفال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r>
                        <a:rPr lang="en-US" sz="1200" dirty="0">
                          <a:hlinkClick r:id="rId3" tooltip="https://play.google.com/store/apps/details?id=com.imagiration.mita"/>
                        </a:rPr>
                        <a:t>https://play.google.com/store/apps/details?id=com.imagiration.mita</a:t>
                      </a:r>
                      <a:endParaRPr lang="ar-AE" sz="1200" dirty="0"/>
                    </a:p>
                    <a:p>
                      <a:pPr marL="3048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+mj-lt"/>
                        <a:buAutoNum type="arabicPeriod"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AutoNum type="arabicPeriod"/>
                      </a:pPr>
                      <a:r>
                        <a:rPr lang="en-US" sz="1200" dirty="0">
                          <a:hlinkClick r:id="rId4" tooltip="https://play.google.com/store/apps/details?id=com.greysprings.games"/>
                        </a:rPr>
                        <a:t>https://play.google.com/store/apps/details?id=com.greysprings.games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تمارين الكترونية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متوسط : ان يستطيع الطالب تمييز وادراك التلميح عن الطعام . جيد :الالإشارة إلى الطعام بمساعدة عند سؤاله عن حاجته , جيد جدا : أن يستطيع االتعبير بإشارة أو كلمة دون مساعدة عند سؤاله عن حاجته للطعام 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التقييم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" name="Google Shape;317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318" name="Google Shape;31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30"/>
          <p:cNvGraphicFramePr/>
          <p:nvPr>
            <p:extLst>
              <p:ext uri="{D42A27DB-BD31-4B8C-83A1-F6EECF244321}">
                <p14:modId xmlns:p14="http://schemas.microsoft.com/office/powerpoint/2010/main" val="1658866588"/>
              </p:ext>
            </p:extLst>
          </p:nvPr>
        </p:nvGraphicFramePr>
        <p:xfrm>
          <a:off x="136479" y="173255"/>
          <a:ext cx="11943225" cy="647780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7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dirty="0"/>
                        <a:t>يطلب الطعام عند تذكيره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انشطه مهارية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المكونات 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02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Arial"/>
                        <a:buNone/>
                      </a:pPr>
                      <a:r>
                        <a:rPr lang="ar-AE" sz="1200" b="1" u="sng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الانشطه الصفية </a:t>
                      </a:r>
                      <a:endParaRPr sz="1200" b="1" u="sng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عرض فيديوهات في تطبيق طلب الطعام عند تذكيره </a:t>
                      </a:r>
                      <a:endParaRPr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تنفيذ أنشطة مختلفة تتضمن طلب الطعام  عند تذكيره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1" name="Google Shape;28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282" name="Google Shape;28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1"/>
          <p:cNvSpPr txBox="1">
            <a:spLocks noGrp="1"/>
          </p:cNvSpPr>
          <p:nvPr>
            <p:ph type="title"/>
          </p:nvPr>
        </p:nvSpPr>
        <p:spPr>
          <a:xfrm>
            <a:off x="4111841" y="169018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ar-AE" dirty="0"/>
              <a:t>افتح يا سمسم " موعد الإفطار"</a:t>
            </a:r>
            <a:endParaRPr dirty="0"/>
          </a:p>
        </p:txBody>
      </p:sp>
      <p:sp>
        <p:nvSpPr>
          <p:cNvPr id="289" name="Google Shape;289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5</a:t>
            </a:fld>
            <a:endParaRPr/>
          </a:p>
        </p:txBody>
      </p:sp>
      <p:sp>
        <p:nvSpPr>
          <p:cNvPr id="290" name="Google Shape;290;p31"/>
          <p:cNvSpPr/>
          <p:nvPr/>
        </p:nvSpPr>
        <p:spPr>
          <a:xfrm>
            <a:off x="4010891" y="3372099"/>
            <a:ext cx="4170300" cy="601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sz="1800" dirty="0">
                <a:hlinkClick r:id="rId3" tooltip="https://youtu.be/K3Y3Qfp9hAQ"/>
              </a:rPr>
              <a:t>https://youtu.be/K3Y3Qfp9hAQ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2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akkal Majalla"/>
              <a:buNone/>
            </a:pPr>
            <a:r>
              <a:rPr lang="ar-AE" dirty="0">
                <a:latin typeface="Sakkal Majalla"/>
                <a:ea typeface="Sakkal Majalla"/>
                <a:cs typeface="Sakkal Majalla"/>
                <a:sym typeface="Sakkal Majalla"/>
              </a:rPr>
              <a:t>ورقة عمل صفية 1                                                       </a:t>
            </a:r>
            <a:endParaRPr dirty="0"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297" name="Google Shape;297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6</a:t>
            </a:fld>
            <a:endParaRPr/>
          </a:p>
        </p:txBody>
      </p:sp>
      <p:sp>
        <p:nvSpPr>
          <p:cNvPr id="298" name="Google Shape;298;p32"/>
          <p:cNvSpPr>
            <a:spLocks noGrp="1"/>
          </p:cNvSpPr>
          <p:nvPr>
            <p:ph type="media" idx="2"/>
          </p:nvPr>
        </p:nvSpPr>
        <p:spPr>
          <a:xfrm>
            <a:off x="5992836" y="1505021"/>
            <a:ext cx="4455719" cy="36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32"/>
          <p:cNvSpPr/>
          <p:nvPr/>
        </p:nvSpPr>
        <p:spPr>
          <a:xfrm>
            <a:off x="1747034" y="643721"/>
            <a:ext cx="2547900" cy="8613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يقوم الطالب بتلوين الطعام المفضل لديه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FB8BB7-0998-4715-A6C6-A32BA765EF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934" y="379829"/>
            <a:ext cx="6565324" cy="48931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3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akkal Majalla"/>
              <a:buNone/>
            </a:pPr>
            <a:r>
              <a:rPr lang="ar-AE">
                <a:latin typeface="Sakkal Majalla"/>
                <a:ea typeface="Sakkal Majalla"/>
                <a:cs typeface="Sakkal Majalla"/>
                <a:sym typeface="Sakkal Majalla"/>
              </a:rPr>
              <a:t>ورقة عمل صفية 2                             </a:t>
            </a:r>
            <a:endParaRPr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306" name="Google Shape;306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7</a:t>
            </a:fld>
            <a:endParaRPr/>
          </a:p>
        </p:txBody>
      </p:sp>
      <p:sp>
        <p:nvSpPr>
          <p:cNvPr id="307" name="Google Shape;307;p33"/>
          <p:cNvSpPr>
            <a:spLocks noGrp="1"/>
          </p:cNvSpPr>
          <p:nvPr>
            <p:ph type="media" idx="2"/>
          </p:nvPr>
        </p:nvSpPr>
        <p:spPr>
          <a:xfrm>
            <a:off x="4111752" y="1219200"/>
            <a:ext cx="6336804" cy="3944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33"/>
          <p:cNvSpPr/>
          <p:nvPr/>
        </p:nvSpPr>
        <p:spPr>
          <a:xfrm>
            <a:off x="1934817" y="1219200"/>
            <a:ext cx="1802400" cy="7818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200" dirty="0">
                <a:solidFill>
                  <a:schemeClr val="dk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يقوم الطالب بقص الأشكال والصاقها </a:t>
            </a:r>
            <a:endParaRPr sz="1200" dirty="0">
              <a:solidFill>
                <a:schemeClr val="dk1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0A706D-6C7F-4F2D-AB07-91D775D66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6751" y="506438"/>
            <a:ext cx="6744767" cy="48732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443</Words>
  <Application>Microsoft Office PowerPoint</Application>
  <PresentationFormat>Widescreen</PresentationFormat>
  <Paragraphs>97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Libre Franklin</vt:lpstr>
      <vt:lpstr>Sakkal Majalla</vt:lpstr>
      <vt:lpstr>Office Theme</vt:lpstr>
      <vt:lpstr>1_Office Theme</vt:lpstr>
      <vt:lpstr>يطلب الطعام عند تذكيره</vt:lpstr>
      <vt:lpstr>PowerPoint Presentation</vt:lpstr>
      <vt:lpstr>PowerPoint Presentation</vt:lpstr>
      <vt:lpstr>PowerPoint Presentation</vt:lpstr>
      <vt:lpstr>افتح يا سمسم " موعد الإفطار"</vt:lpstr>
      <vt:lpstr>ورقة عمل صفية 1                                                       </vt:lpstr>
      <vt:lpstr>ورقة عمل صفية 2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يشير الى ما يريد</dc:title>
  <dc:creator>JUMAH SHUAIB MUSTAFA</dc:creator>
  <cp:lastModifiedBy>JUMAH SHUAIB MUSTAFA</cp:lastModifiedBy>
  <cp:revision>152</cp:revision>
  <dcterms:modified xsi:type="dcterms:W3CDTF">2020-08-22T20:02:17Z</dcterms:modified>
</cp:coreProperties>
</file>