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3" r:id="rId1"/>
    <p:sldMasterId id="2147483674" r:id="rId2"/>
  </p:sldMasterIdLst>
  <p:notesMasterIdLst>
    <p:notesMasterId r:id="rId11"/>
  </p:notesMasterIdLst>
  <p:sldIdLst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8E8555-EE34-4272-81C5-54A34C18DC38}" v="1092" dt="2020-08-02T20:45:40.641"/>
  </p1510:revLst>
</p1510:revInfo>
</file>

<file path=ppt/tableStyles.xml><?xml version="1.0" encoding="utf-8"?>
<a:tblStyleLst xmlns:a="http://schemas.openxmlformats.org/drawingml/2006/main" def="{AB9CB821-1D49-4E90-B701-5AE90F67031E}">
  <a:tblStyle styleId="{AB9CB821-1D49-4E90-B701-5AE90F6703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Google Shape;3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Image">
  <p:cSld name="Title Slide with Imag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2"/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62" name="Google Shape;62;p2"/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/>
              <a:ahLst/>
              <a:cxnLst/>
              <a:rect l="l" t="t" r="r" b="b"/>
              <a:pathLst>
                <a:path w="6057900" h="2717800" extrusionOk="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rgbClr val="ED7D31">
                    <a:alpha val="4705"/>
                  </a:srgbClr>
                </a:gs>
                <a:gs pos="100000">
                  <a:srgbClr val="5B9BD5">
                    <a:alpha val="4000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/>
              <a:ahLst/>
              <a:cxnLst/>
              <a:rect l="l" t="t" r="r" b="b"/>
              <a:pathLst>
                <a:path w="1130300" h="1181100" extrusionOk="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4705"/>
                  </a:srgbClr>
                </a:gs>
                <a:gs pos="100000">
                  <a:srgbClr val="A5A5A5">
                    <a:alpha val="20000"/>
                  </a:srgbClr>
                </a:gs>
              </a:gsLst>
              <a:lin ang="743997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/>
              <a:ahLst/>
              <a:cxnLst/>
              <a:rect l="l" t="t" r="r" b="b"/>
              <a:pathLst>
                <a:path w="2692400" h="762000" extrusionOk="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20000"/>
                  </a:srgbClr>
                </a:gs>
              </a:gsLst>
              <a:lin ang="983986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/>
              <a:ahLst/>
              <a:cxnLst/>
              <a:rect l="l" t="t" r="r" b="b"/>
              <a:pathLst>
                <a:path w="1282700" h="1231900" extrusionOk="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0">
                  <a:srgbClr val="E7E6E6">
                    <a:alpha val="4705"/>
                  </a:srgbClr>
                </a:gs>
                <a:gs pos="100000">
                  <a:srgbClr val="E7E6E6">
                    <a:alpha val="20000"/>
                  </a:srgbClr>
                </a:gs>
              </a:gsLst>
              <a:lin ang="3120099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/>
              <a:ahLst/>
              <a:cxnLst/>
              <a:rect l="l" t="t" r="r" b="b"/>
              <a:pathLst>
                <a:path w="2349500" h="1943100" extrusionOk="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rgbClr val="A5A5A5">
                    <a:alpha val="40000"/>
                  </a:srgbClr>
                </a:gs>
                <a:gs pos="100000">
                  <a:srgbClr val="A5A5A5">
                    <a:alpha val="4705"/>
                  </a:srgbClr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/>
              <a:ahLst/>
              <a:cxnLst/>
              <a:rect l="l" t="t" r="r" b="b"/>
              <a:pathLst>
                <a:path w="4927600" h="1193800" extrusionOk="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40000"/>
                  </a:srgbClr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/>
              <a:ahLst/>
              <a:cxnLst/>
              <a:rect l="l" t="t" r="r" b="b"/>
              <a:pathLst>
                <a:path w="6605059" h="2459990" extrusionOk="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4705"/>
                  </a:srgbClr>
                </a:gs>
                <a:gs pos="100000">
                  <a:srgbClr val="E7E6E6">
                    <a:alpha val="40000"/>
                  </a:srgbClr>
                </a:gs>
              </a:gsLst>
              <a:lin ang="54007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/>
              <a:ahLst/>
              <a:cxnLst/>
              <a:rect l="l" t="t" r="r" b="b"/>
              <a:pathLst>
                <a:path w="6629400" h="5981700" extrusionOk="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/>
              <a:ahLst/>
              <a:cxnLst/>
              <a:rect l="l" t="t" r="r" b="b"/>
              <a:pathLst>
                <a:path w="1676400" h="1549400" extrusionOk="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l="8678" t="-98199" r="-65450" b="7639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/>
              <a:ahLst/>
              <a:cxnLst/>
              <a:rect l="l" t="t" r="r" b="b"/>
              <a:pathLst>
                <a:path w="2921000" h="1041400" extrusionOk="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l="-32060" t="15840" r="1068" b="-1584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/>
              <a:ahLst/>
              <a:cxnLst/>
              <a:rect l="l" t="t" r="r" b="b"/>
              <a:pathLst>
                <a:path w="1358900" h="1295400" extrusionOk="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l="-121211" t="11178" r="13008" b="-18235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/>
              <a:ahLst/>
              <a:cxnLst/>
              <a:rect l="l" t="t" r="r" b="b"/>
              <a:pathLst>
                <a:path w="4445000" h="1765300" extrusionOk="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/>
              <a:ahLst/>
              <a:cxnLst/>
              <a:rect l="l" t="t" r="r" b="b"/>
              <a:pathLst>
                <a:path w="5473700" h="3289300" extrusionOk="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9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/>
              <a:ahLst/>
              <a:cxnLst/>
              <a:rect l="l" t="t" r="r" b="b"/>
              <a:pathLst>
                <a:path w="6286500" h="5397500" extrusionOk="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/>
              <a:ahLst/>
              <a:cxnLst/>
              <a:rect l="l" t="t" r="r" b="b"/>
              <a:pathLst>
                <a:path w="1727200" h="1714500" extrusionOk="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2"/>
          <p:cNvSpPr txBox="1">
            <a:spLocks noGrp="1"/>
          </p:cNvSpPr>
          <p:nvPr>
            <p:ph type="subTitle" idx="1"/>
          </p:nvPr>
        </p:nvSpPr>
        <p:spPr>
          <a:xfrm rot="720033">
            <a:off x="8126344" y="5127883"/>
            <a:ext cx="3963520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8" name="Google Shape;78;p2"/>
          <p:cNvSpPr>
            <a:spLocks noGrp="1"/>
          </p:cNvSpPr>
          <p:nvPr>
            <p:ph type="pic" idx="2"/>
          </p:nvPr>
        </p:nvSpPr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Calibri"/>
              <a:buNone/>
              <a:defRPr sz="55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"/>
          <p:cNvSpPr txBox="1">
            <a:spLocks noGrp="1"/>
          </p:cNvSpPr>
          <p:nvPr>
            <p:ph type="body" idx="3"/>
          </p:nvPr>
        </p:nvSpPr>
        <p:spPr>
          <a:xfrm rot="720303">
            <a:off x="9571739" y="580737"/>
            <a:ext cx="1391841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 b="1">
                <a:solidFill>
                  <a:schemeClr val="lt1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5" name="Google Shape;13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with Caption">
  <p:cSld name="Video with Caption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16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162" name="Google Shape;162;p16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16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167" name="Google Shape;167;p16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-12729" y="3056551"/>
            <a:ext cx="1309592" cy="470436"/>
          </a:xfrm>
          <a:custGeom>
            <a:avLst/>
            <a:gdLst/>
            <a:ahLst/>
            <a:cxnLst/>
            <a:rect l="l" t="t" r="r" b="b"/>
            <a:pathLst>
              <a:path w="1309592" h="470436" extrusionOk="0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rgbClr val="44546A">
                  <a:alpha val="4705"/>
                </a:srgbClr>
              </a:gs>
              <a:gs pos="100000">
                <a:srgbClr val="000000">
                  <a:alpha val="20000"/>
                </a:srgbClr>
              </a:gs>
            </a:gsLst>
            <a:lin ang="983986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-12729" y="2995521"/>
            <a:ext cx="1525739" cy="737440"/>
          </a:xfrm>
          <a:custGeom>
            <a:avLst/>
            <a:gdLst/>
            <a:ahLst/>
            <a:cxnLst/>
            <a:rect l="l" t="t" r="r" b="b"/>
            <a:pathLst>
              <a:path w="1525739" h="737440" extrusionOk="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173096" t="23848" r="3059" b="-74798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10792048" y="-12728"/>
            <a:ext cx="1398594" cy="1665598"/>
          </a:xfrm>
          <a:custGeom>
            <a:avLst/>
            <a:gdLst/>
            <a:ahLst/>
            <a:cxnLst/>
            <a:rect l="l" t="t" r="r" b="b"/>
            <a:pathLst>
              <a:path w="1398594" h="1665598" extrusionOk="0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rgbClr val="4472C4">
                  <a:alpha val="4705"/>
                </a:srgbClr>
              </a:gs>
              <a:gs pos="100000">
                <a:srgbClr val="E7E6E6">
                  <a:alpha val="20000"/>
                </a:srgbClr>
              </a:gs>
            </a:gsLst>
            <a:lin ang="317991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10686456" y="-12728"/>
            <a:ext cx="1513024" cy="1983460"/>
          </a:xfrm>
          <a:custGeom>
            <a:avLst/>
            <a:gdLst/>
            <a:ahLst/>
            <a:cxnLst/>
            <a:rect l="l" t="t" r="r" b="b"/>
            <a:pathLst>
              <a:path w="1513024" h="1983460" extrusionOk="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10179" t="-69719" r="-101658" b="6369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5" name="Google Shape;17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3" name="Google Shape;193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0" name="Google Shape;200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2" name="Google Shape;202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3" name="Google Shape;20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14" name="Google Shape;214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5" name="Google Shape;21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1" name="Google Shape;221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2" name="Google Shape;22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25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8" name="Google Shape;22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2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4" name="Google Shape;23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Layout 1">
  <p:cSld name="Text Layout 1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27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239" name="Google Shape;239;p27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7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27"/>
          <p:cNvSpPr txBox="1">
            <a:spLocks noGrp="1"/>
          </p:cNvSpPr>
          <p:nvPr>
            <p:ph type="body" idx="1"/>
          </p:nvPr>
        </p:nvSpPr>
        <p:spPr>
          <a:xfrm>
            <a:off x="748030" y="2442380"/>
            <a:ext cx="3913500" cy="8046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72000" rIns="91425" bIns="720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2" name="Google Shape;24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245" name="Google Shape;245;p27"/>
          <p:cNvSpPr/>
          <p:nvPr/>
        </p:nvSpPr>
        <p:spPr>
          <a:xfrm>
            <a:off x="-24517" y="970945"/>
            <a:ext cx="4589931" cy="1237655"/>
          </a:xfrm>
          <a:custGeom>
            <a:avLst/>
            <a:gdLst/>
            <a:ahLst/>
            <a:cxnLst/>
            <a:rect l="l" t="t" r="r" b="b"/>
            <a:pathLst>
              <a:path w="3457575" h="942975" extrusionOk="0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>
            <a:gsLst>
              <a:gs pos="0">
                <a:srgbClr val="ED7D31">
                  <a:alpha val="9803"/>
                </a:srgbClr>
              </a:gs>
              <a:gs pos="88000">
                <a:srgbClr val="ED7D31">
                  <a:alpha val="49803"/>
                </a:srgbClr>
              </a:gs>
              <a:gs pos="100000">
                <a:srgbClr val="ED7D31">
                  <a:alpha val="49803"/>
                </a:srgbClr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7"/>
          <p:cNvSpPr/>
          <p:nvPr/>
        </p:nvSpPr>
        <p:spPr>
          <a:xfrm>
            <a:off x="-26126" y="587196"/>
            <a:ext cx="4885312" cy="1632656"/>
          </a:xfrm>
          <a:custGeom>
            <a:avLst/>
            <a:gdLst/>
            <a:ahLst/>
            <a:cxnLst/>
            <a:rect l="l" t="t" r="r" b="b"/>
            <a:pathLst>
              <a:path w="4885312" h="1632656" extrusionOk="0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9000">
                <a:schemeClr val="accent1"/>
              </a:gs>
              <a:gs pos="100000">
                <a:schemeClr val="accent2"/>
              </a:gs>
            </a:gsLst>
            <a:lin ang="35993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7"/>
          <p:cNvSpPr txBox="1">
            <a:spLocks noGrp="1"/>
          </p:cNvSpPr>
          <p:nvPr>
            <p:ph type="title"/>
          </p:nvPr>
        </p:nvSpPr>
        <p:spPr>
          <a:xfrm rot="-360115">
            <a:off x="846121" y="974817"/>
            <a:ext cx="3933562" cy="734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27"/>
          <p:cNvSpPr txBox="1">
            <a:spLocks noGrp="1"/>
          </p:cNvSpPr>
          <p:nvPr>
            <p:ph type="body" idx="2"/>
          </p:nvPr>
        </p:nvSpPr>
        <p:spPr>
          <a:xfrm>
            <a:off x="808990" y="3392622"/>
            <a:ext cx="3913200" cy="22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•"/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249" name="Google Shape;249;p27"/>
          <p:cNvGrpSpPr/>
          <p:nvPr/>
        </p:nvGrpSpPr>
        <p:grpSpPr>
          <a:xfrm>
            <a:off x="5518024" y="-12700"/>
            <a:ext cx="6359713" cy="6455013"/>
            <a:chOff x="5518024" y="-12700"/>
            <a:chExt cx="6359713" cy="6455013"/>
          </a:xfrm>
        </p:grpSpPr>
        <p:sp>
          <p:nvSpPr>
            <p:cNvPr id="250" name="Google Shape;250;p27"/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/>
              <a:ahLst/>
              <a:cxnLst/>
              <a:rect l="l" t="t" r="r" b="b"/>
              <a:pathLst>
                <a:path w="2287209" h="5565543" extrusionOk="0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5882"/>
                  </a:srgbClr>
                </a:gs>
                <a:gs pos="3000">
                  <a:srgbClr val="4472C4">
                    <a:alpha val="5882"/>
                  </a:srgbClr>
                </a:gs>
                <a:gs pos="100000">
                  <a:srgbClr val="4472C4">
                    <a:alpha val="49803"/>
                  </a:srgbClr>
                </a:gs>
              </a:gsLst>
              <a:lin ang="587992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7"/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/>
              <a:ahLst/>
              <a:cxnLst/>
              <a:rect l="l" t="t" r="r" b="b"/>
              <a:pathLst>
                <a:path w="6340653" h="6455013" extrusionOk="0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3000">
                  <a:schemeClr val="accent5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7"/>
            <p:cNvSpPr/>
            <p:nvPr/>
          </p:nvSpPr>
          <p:spPr>
            <a:xfrm>
              <a:off x="5830609" y="-12700"/>
              <a:ext cx="5756143" cy="6150052"/>
            </a:xfrm>
            <a:custGeom>
              <a:avLst/>
              <a:gdLst/>
              <a:ahLst/>
              <a:cxnLst/>
              <a:rect l="l" t="t" r="r" b="b"/>
              <a:pathLst>
                <a:path w="5756143" h="6150052" extrusionOk="0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3" name="Google Shape;253;p27"/>
          <p:cNvSpPr>
            <a:spLocks noGrp="1"/>
          </p:cNvSpPr>
          <p:nvPr>
            <p:ph type="pic" idx="3"/>
          </p:nvPr>
        </p:nvSpPr>
        <p:spPr>
          <a:xfrm rot="719982">
            <a:off x="6384246" y="209531"/>
            <a:ext cx="4647760" cy="5472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7" name="Google Shape;12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8" name="Google Shape;1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iz.cooking.games.for.kids.baking.game.gir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play.google.com/store/apps/details?id=com.YovoGames.babycar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qZsoesa55w&amp;list=PLh_i4yts2M6kwGMnod0dc9jJ9G5xCW72s&amp;index=4&amp;t=0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28" descr="Kids on Desk Looking at Notebook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28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 rtl="1">
              <a:buSzPts val="2800"/>
            </a:pPr>
            <a:r>
              <a:rPr lang="ar-AE" sz="2800" b="1" dirty="0">
                <a:solidFill>
                  <a:srgbClr val="000000"/>
                </a:solidFill>
                <a:latin typeface="Sakkal Majalla"/>
                <a:ea typeface="Arial"/>
                <a:cs typeface="Sakkal Majalla"/>
                <a:sym typeface="Arial"/>
              </a:rPr>
              <a:t>يلعب مع أحد أقرانه لعب ايهامي بالتقليد</a:t>
            </a:r>
            <a:endParaRPr lang="ar-AE" sz="2800" dirty="0">
              <a:ea typeface="Arial"/>
              <a:sym typeface="Arial"/>
            </a:endParaRPr>
          </a:p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endParaRPr sz="2800" dirty="0">
              <a:latin typeface="Arial"/>
              <a:ea typeface="Arial"/>
              <a:cs typeface="Arial"/>
            </a:endParaRPr>
          </a:p>
        </p:txBody>
      </p:sp>
      <p:sp>
        <p:nvSpPr>
          <p:cNvPr id="260" name="Google Shape;260;p28"/>
          <p:cNvSpPr txBox="1"/>
          <p:nvPr/>
        </p:nvSpPr>
        <p:spPr>
          <a:xfrm>
            <a:off x="4724400" y="3200400"/>
            <a:ext cx="274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to add text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" name="Google Shape;266;p29"/>
          <p:cNvGraphicFramePr/>
          <p:nvPr>
            <p:extLst>
              <p:ext uri="{D42A27DB-BD31-4B8C-83A1-F6EECF244321}">
                <p14:modId xmlns:p14="http://schemas.microsoft.com/office/powerpoint/2010/main" val="3108657253"/>
              </p:ext>
            </p:extLst>
          </p:nvPr>
        </p:nvGraphicFramePr>
        <p:xfrm>
          <a:off x="267286" y="224444"/>
          <a:ext cx="11793168" cy="64165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418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7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6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5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 err="1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المراجعة:أ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. جمعه شعيب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الإعداد : سهاد الجزار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dirty="0">
                          <a:solidFill>
                            <a:srgbClr val="000000"/>
                          </a:solidFill>
                          <a:latin typeface="Sakkal Majalla"/>
                          <a:ea typeface="Arial"/>
                          <a:cs typeface="Sakkal Majalla"/>
                          <a:sym typeface="Arial"/>
                        </a:rPr>
                        <a:t>يلعب مع أحد أقرانه لعب ايهامي </a:t>
                      </a:r>
                      <a:r>
                        <a:rPr lang="ar-AE" sz="1200" b="1" dirty="0" smtClean="0">
                          <a:solidFill>
                            <a:srgbClr val="000000"/>
                          </a:solidFill>
                          <a:latin typeface="Sakkal Majalla"/>
                          <a:ea typeface="Arial"/>
                          <a:cs typeface="Sakkal Majalla"/>
                          <a:sym typeface="Arial"/>
                        </a:rPr>
                        <a:t>بالتقليد</a:t>
                      </a:r>
                      <a:endParaRPr lang="en-US" sz="1200" b="1" dirty="0" smtClean="0">
                        <a:solidFill>
                          <a:srgbClr val="000000"/>
                        </a:solidFill>
                        <a:latin typeface="Sakkal Majalla"/>
                        <a:ea typeface="Arial"/>
                        <a:cs typeface="Sakkal Majalla"/>
                        <a:sym typeface="Arial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378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الفئة العمرية: من 3 الى 4 تدخل مبكر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مستوى الشدة: متوسطة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فئة الإعاقة : الاعاقة الذهنية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بيانات 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8600">
                <a:tc gridSpan="3"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درس "أطبخ الطعام مثل ماما "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اليوم ذكرى ميلاد فاطمة , أكملت فاطمة أربع سنوات , اجتمعت العائلة للإحتفال وحصلت فاطمة على هدايا جميلة , أحضرت عمتها لها  لعبة أدوات المطبخ , لعبت معها ابنة عمتها وقالت لفاطمة : نلعب معا لعبة الطبخ , وزعت العمة الأدوات على فاطمة وهند , حضرت هند طبق البيتزا وقامت فاطمة بتحضير طبق بيتزا آخر ,   أعطت فاطمة طبقها لأمها وأشارت إليها بتناوله , فرحت الأم وحضنت فاطمة </a:t>
                      </a: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الأنشطة الصفية: </a:t>
                      </a:r>
                      <a:endParaRPr sz="14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تقوم المعلمة بعرض أداء تمثيلي  للعناية بلعبة  مثل اطعامها والتكلم معها ويقوم الطلاب بتقليدها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تقوم المعلمة بتحضير لعبة أدوات المطبخ حيث يقوم الطلاب بتحضيير الطعام عن طريق اللعب التخيلي تقليدا للمعلمة </a:t>
                      </a:r>
                      <a:endParaRPr lang="en-US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تقوم المعلمة بتنظيم فعاليات جماعية لطلاب الفصول بمشاركة معلماتهم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كتاب الطالب</a:t>
                      </a: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7" name="Google Shape;267;p29"/>
          <p:cNvSpPr txBox="1"/>
          <p:nvPr/>
        </p:nvSpPr>
        <p:spPr>
          <a:xfrm>
            <a:off x="3416587" y="2536041"/>
            <a:ext cx="4216800" cy="3693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 b="0" i="0" u="none" strike="noStrike" cap="none" dirty="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أعتني بدميتي </a:t>
            </a:r>
            <a:endParaRPr sz="1800" b="0" i="0" u="none" strike="noStrike" cap="none" dirty="0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268" name="Google Shape;26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69" name="Google Shape;26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2</a:t>
            </a:fld>
            <a:endParaRPr/>
          </a:p>
        </p:txBody>
      </p:sp>
      <p:pic>
        <p:nvPicPr>
          <p:cNvPr id="272" name="Google Shape;272;p29" descr="A picture containing young, holding, person, pers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221512" y="6924690"/>
            <a:ext cx="1397638" cy="489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9" descr="A close up of a 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 t="35185" r="-4373" b="35185"/>
          <a:stretch/>
        </p:blipFill>
        <p:spPr>
          <a:xfrm>
            <a:off x="765501" y="7236017"/>
            <a:ext cx="662092" cy="756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نصائح سريعة للتعامل مع الأطفال المتعبين في الأكل - عالم الطفل">
            <a:extLst>
              <a:ext uri="{FF2B5EF4-FFF2-40B4-BE49-F238E27FC236}">
                <a16:creationId xmlns:a16="http://schemas.microsoft.com/office/drawing/2014/main" id="{707A7EFC-52E0-4692-9E77-09AFBBA9E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900" y="6322141"/>
            <a:ext cx="197848" cy="18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y Kids Should Play with Baby Dolls (YES, even BOYS!!) -">
            <a:extLst>
              <a:ext uri="{FF2B5EF4-FFF2-40B4-BE49-F238E27FC236}">
                <a16:creationId xmlns:a16="http://schemas.microsoft.com/office/drawing/2014/main" id="{18972A82-89A1-4CE8-9751-40504D835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16" y="5486400"/>
            <a:ext cx="1412197" cy="104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Kids Playing With Toy Kitchen Stock Photo - Image of daycare, meal ...">
            <a:extLst>
              <a:ext uri="{FF2B5EF4-FFF2-40B4-BE49-F238E27FC236}">
                <a16:creationId xmlns:a16="http://schemas.microsoft.com/office/drawing/2014/main" id="{93B64F06-A8DB-415C-AFE3-5E4EF0023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587" y="5486400"/>
            <a:ext cx="1561813" cy="104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Teacher And Children At Cooking Activity In Kindergarten Stock ...">
            <a:extLst>
              <a:ext uri="{FF2B5EF4-FFF2-40B4-BE49-F238E27FC236}">
                <a16:creationId xmlns:a16="http://schemas.microsoft.com/office/drawing/2014/main" id="{A5571915-8403-453D-9776-E00EF944A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587" y="5486398"/>
            <a:ext cx="1397000" cy="104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FF645FD-3CC4-4F6F-AAA1-1F5B6D44DB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15299" y="2905341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30"/>
          <p:cNvGraphicFramePr/>
          <p:nvPr>
            <p:extLst>
              <p:ext uri="{D42A27DB-BD31-4B8C-83A1-F6EECF244321}">
                <p14:modId xmlns:p14="http://schemas.microsoft.com/office/powerpoint/2010/main" val="32086901"/>
              </p:ext>
            </p:extLst>
          </p:nvPr>
        </p:nvGraphicFramePr>
        <p:xfrm>
          <a:off x="136479" y="173255"/>
          <a:ext cx="11943225" cy="64778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7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dirty="0"/>
                        <a:t>أن يلعب الطالب مع أحد أقرانه لعب ايهامي بالتقليد</a:t>
                      </a:r>
                      <a:endParaRPr sz="1200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انشطه مهارية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المكونات 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02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Arial"/>
                        <a:buNone/>
                      </a:pPr>
                      <a:r>
                        <a:rPr lang="ar-AE" sz="1200" b="1" u="sng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الانشطه الصفية </a:t>
                      </a:r>
                      <a:endParaRPr sz="1200" b="1" u="sng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عرض فيديوهات في تطبيق هدف اللعب الإيهامي وأمثلة متنوعة من ضمنه</a:t>
                      </a:r>
                      <a:endParaRPr dirty="0"/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  <a:tabLst/>
                        <a:defRPr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تنفيذ أنشطة مختلفة تتضمن االلعب الايهامي والتخيلي  </a:t>
                      </a:r>
                      <a:endParaRPr lang="ar-AE"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1" name="Google Shape;28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82" name="Google Shape;28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/>
          <p:nvPr/>
        </p:nvSpPr>
        <p:spPr>
          <a:xfrm>
            <a:off x="5578069" y="98386"/>
            <a:ext cx="184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16" name="Google Shape;316;p34"/>
          <p:cNvGraphicFramePr/>
          <p:nvPr>
            <p:extLst>
              <p:ext uri="{D42A27DB-BD31-4B8C-83A1-F6EECF244321}">
                <p14:modId xmlns:p14="http://schemas.microsoft.com/office/powerpoint/2010/main" val="742622323"/>
              </p:ext>
            </p:extLst>
          </p:nvPr>
        </p:nvGraphicFramePr>
        <p:xfrm>
          <a:off x="193962" y="98386"/>
          <a:ext cx="11804075" cy="648055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764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الحصة الدراسية: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الهدف الرئيسي :هو ان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تتمكن فاطمة من اللعب مع أحد أقرانها لعب ايهامي وتخيلي بالتقليد</a:t>
                      </a:r>
                      <a:endParaRPr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اهداف أخرى:</a:t>
                      </a:r>
                      <a:endParaRPr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ان يستطيع الطالب ادراك مفهوم اللعب التخيلي عن طريق تمييز الأشياء الواقعية البسيطة من غير الواقعية وإتاحة الفرصة له لتوسيع مداركه من التقليد لابتكار االجزء الخاص به أثناء اللعب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التواصل مع الأقران باستخدام الإشارة أو التعبير اللفظي  للتعبير عن حاجته والتواصل أثناء اللعب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تنمية قدرات الطالب الإدراكية عن طريق معرفة على مسميات جديدة وأفعال وصفات وكذلك مفاهيم تساعده  في الحياة العملية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تنمية القدرات التواصلية لديه عن طريق اللعب المشترك مع الأقران الذي بدوره يساعد الطفل في حل المشاكل اللغوية والتواصلية لديه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endParaRPr lang="ar-AE" sz="1200" b="1" u="none" strike="noStrike" cap="none" dirty="0">
                        <a:solidFill>
                          <a:schemeClr val="dk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الفني:</a:t>
                      </a: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أن يستطيع الطالب أداء رسم  وخطوط تخيلية لاكمال الرسومات البسيطة المرفقة</a:t>
                      </a:r>
                      <a:endParaRPr sz="1200"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الموسيقى:</a:t>
                      </a:r>
                      <a:endParaRPr sz="1200"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dirty="0"/>
                        <a:t>أن يقلد الطالب حركات ايهامية مع موسيقى وأغنية طفولية ممتعة </a:t>
                      </a:r>
                      <a:endParaRPr sz="1200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دليل المعلم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ارشاد ولي الأمر  بضرورة توفير مواد اللعب والألعاب للطالب ومشاركة ولي الأمر الطالب في اللعب 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الواجب المنزلي</a:t>
                      </a: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مجموعة تدريبات متنوعه تتضمن </a:t>
                      </a:r>
                      <a:endParaRPr sz="1800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+mj-lt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تطبيقات الكترونيه و العاب بغرض  مساعدة الطالب على اللعب الإيهامي وابتكار الخاص به أثناء اللعب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en-US" sz="1200" dirty="0">
                          <a:hlinkClick r:id="rId3" tooltip="https://play.google.com/store/apps/details?id=com.iz.cooking.games.for.kids.baking.game.girls"/>
                        </a:rPr>
                        <a:t>https://play.google.com/store/apps/details?id=com.iz.cooking.games.for.kids.baking.game.girls</a:t>
                      </a:r>
                      <a:endParaRPr lang="ar-AE"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en-US" sz="1200" dirty="0">
                          <a:hlinkClick r:id="rId4" tooltip="https://play.google.com/store/apps/details?id=com.YovoGames.babycare"/>
                        </a:rPr>
                        <a:t>https://play.google.com/store/apps/details?id=com.YovoGames.babycare</a:t>
                      </a:r>
                      <a:endParaRPr lang="ar-AE"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endParaRPr lang="ar-AE" sz="1200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تمارين الكترونية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متوسط : أن يستطيع الطالب اادراك مفهوم اللعب  الإيهامي , جيد :يستطيع الطالب تقليد خطوة من اللعب بمساعدة بسيطةجيد جدا : أن يستطيع الطالب تقليد خطوات من اللعب الإيهامي وابتكار جزء بسيط أثناء اللعب 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التقييم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" name="Google Shape;31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318" name="Google Shape;31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1" descr="Media placeholder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8" name="Google Shape;288;p31"/>
          <p:cNvSpPr txBox="1">
            <a:spLocks noGrp="1"/>
          </p:cNvSpPr>
          <p:nvPr>
            <p:ph type="title"/>
          </p:nvPr>
        </p:nvSpPr>
        <p:spPr>
          <a:xfrm>
            <a:off x="4076547" y="5400539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ar-AE"/>
              <a:t>انشودة اللعب التخيلي </a:t>
            </a:r>
            <a:endParaRPr dirty="0"/>
          </a:p>
        </p:txBody>
      </p:sp>
      <p:sp>
        <p:nvSpPr>
          <p:cNvPr id="289" name="Google Shape;289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5</a:t>
            </a:fld>
            <a:endParaRPr/>
          </a:p>
        </p:txBody>
      </p:sp>
      <p:sp>
        <p:nvSpPr>
          <p:cNvPr id="290" name="Google Shape;290;p31"/>
          <p:cNvSpPr/>
          <p:nvPr/>
        </p:nvSpPr>
        <p:spPr>
          <a:xfrm>
            <a:off x="3418449" y="1927274"/>
            <a:ext cx="4727448" cy="168056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sz="2400">
                <a:hlinkClick r:id="rId3"/>
              </a:rPr>
              <a:t>https://www.youtube.com/watch?v=XqZsoesa55w&amp;list=PLh_i4yts2M6kwGMnod0dc9jJ9G5xCW72s&amp;index=4&amp;t=0s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2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akkal Majalla"/>
              <a:buNone/>
            </a:pPr>
            <a:r>
              <a:rPr lang="ar-AE">
                <a:latin typeface="Sakkal Majalla"/>
                <a:ea typeface="Sakkal Majalla"/>
                <a:cs typeface="Sakkal Majalla"/>
                <a:sym typeface="Sakkal Majalla"/>
              </a:rPr>
              <a:t>ورقة عمل صفية 1                                                   </a:t>
            </a:r>
            <a:endParaRPr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297" name="Google Shape;29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6</a:t>
            </a:fld>
            <a:endParaRPr/>
          </a:p>
        </p:txBody>
      </p:sp>
      <p:sp>
        <p:nvSpPr>
          <p:cNvPr id="300" name="Google Shape;300;p32"/>
          <p:cNvSpPr/>
          <p:nvPr/>
        </p:nvSpPr>
        <p:spPr>
          <a:xfrm>
            <a:off x="1798739" y="643625"/>
            <a:ext cx="2547900" cy="8613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يقوم الطالب برسم خطوط ذات علاقة لإكمال الرسم بمساعدة المعلمة لفظيا 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What is he catching? CreKid.com - Creative Drawing Printouts ...">
            <a:extLst>
              <a:ext uri="{FF2B5EF4-FFF2-40B4-BE49-F238E27FC236}">
                <a16:creationId xmlns:a16="http://schemas.microsoft.com/office/drawing/2014/main" id="{6FE4AE9D-F039-48DB-98D6-F0EB6C0F6995}"/>
              </a:ext>
            </a:extLst>
          </p:cNvPr>
          <p:cNvPicPr>
            <a:picLocks noGrp="1" noChangeAspect="1" noChangeArrowheads="1"/>
          </p:cNvPicPr>
          <p:nvPr>
            <p:ph type="media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787" y="886265"/>
            <a:ext cx="5603998" cy="449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3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akkal Majalla"/>
              <a:buNone/>
            </a:pPr>
            <a:r>
              <a:rPr lang="ar-AE" dirty="0">
                <a:latin typeface="Sakkal Majalla"/>
                <a:ea typeface="Sakkal Majalla"/>
                <a:cs typeface="Sakkal Majalla"/>
                <a:sym typeface="Sakkal Majalla"/>
              </a:rPr>
              <a:t>ورقة عمل صفية 2                             </a:t>
            </a:r>
            <a:endParaRPr dirty="0"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306" name="Google Shape;306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7</a:t>
            </a:fld>
            <a:endParaRPr/>
          </a:p>
        </p:txBody>
      </p:sp>
      <p:sp>
        <p:nvSpPr>
          <p:cNvPr id="309" name="Google Shape;309;p33"/>
          <p:cNvSpPr/>
          <p:nvPr/>
        </p:nvSpPr>
        <p:spPr>
          <a:xfrm>
            <a:off x="1934817" y="1219200"/>
            <a:ext cx="1802400" cy="781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200" dirty="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يقوم الطالب برسم خطوط ذات علاقة لإكمال الرسم بمساعدة المعلمة لفظيا </a:t>
            </a:r>
            <a:endParaRPr sz="1200" dirty="0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pic>
        <p:nvPicPr>
          <p:cNvPr id="2050" name="Picture 2" descr="Lesson Plan} P.E. Tag Games + Imagination Worksheets - Project ...">
            <a:extLst>
              <a:ext uri="{FF2B5EF4-FFF2-40B4-BE49-F238E27FC236}">
                <a16:creationId xmlns:a16="http://schemas.microsoft.com/office/drawing/2014/main" id="{2791696E-39ED-473A-BC60-89AC31F06603}"/>
              </a:ext>
            </a:extLst>
          </p:cNvPr>
          <p:cNvPicPr>
            <a:picLocks noGrp="1" noChangeAspect="1" noChangeArrowheads="1"/>
          </p:cNvPicPr>
          <p:nvPr>
            <p:ph type="media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787" y="422032"/>
            <a:ext cx="5491456" cy="458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FE63-8C5E-46C1-AF27-787C030AE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ورقة عمل صفية 3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197B42-B8E6-4FBA-8523-895AE06934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mtClean="0"/>
              <a:t>8</a:t>
            </a:fld>
            <a:endParaRPr lang="ar-AE"/>
          </a:p>
        </p:txBody>
      </p:sp>
      <p:pic>
        <p:nvPicPr>
          <p:cNvPr id="3074" name="Picture 2" descr="The Smurfs Coloring Pages | Coloring books, Coloring pages ...">
            <a:extLst>
              <a:ext uri="{FF2B5EF4-FFF2-40B4-BE49-F238E27FC236}">
                <a16:creationId xmlns:a16="http://schemas.microsoft.com/office/drawing/2014/main" id="{34EEF985-9356-4BB0-9EBB-DF7CC86C8071}"/>
              </a:ext>
            </a:extLst>
          </p:cNvPr>
          <p:cNvPicPr>
            <a:picLocks noGrp="1" noChangeAspect="1" noChangeArrowheads="1"/>
          </p:cNvPicPr>
          <p:nvPr>
            <p:ph type="media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752" y="914400"/>
            <a:ext cx="5960715" cy="446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7B74C23-F3F3-4AA0-9AB8-1C63ED673786}"/>
              </a:ext>
            </a:extLst>
          </p:cNvPr>
          <p:cNvSpPr/>
          <p:nvPr/>
        </p:nvSpPr>
        <p:spPr>
          <a:xfrm>
            <a:off x="815926" y="1125415"/>
            <a:ext cx="2278966" cy="7174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يقوم الطالب بتلوين شخصية السنفور الخيالية </a:t>
            </a:r>
            <a:endParaRPr lang="en-US" sz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0957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497</Words>
  <Application>Microsoft Office PowerPoint</Application>
  <PresentationFormat>Widescreen</PresentationFormat>
  <Paragraphs>101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Libre Franklin</vt:lpstr>
      <vt:lpstr>Sakkal Majalla</vt:lpstr>
      <vt:lpstr>Office Theme</vt:lpstr>
      <vt:lpstr>1_Office Theme</vt:lpstr>
      <vt:lpstr>يلعب مع أحد أقرانه لعب ايهامي بالتقليد </vt:lpstr>
      <vt:lpstr>PowerPoint Presentation</vt:lpstr>
      <vt:lpstr>PowerPoint Presentation</vt:lpstr>
      <vt:lpstr>PowerPoint Presentation</vt:lpstr>
      <vt:lpstr>انشودة اللعب التخيلي </vt:lpstr>
      <vt:lpstr>ورقة عمل صفية 1                                                   </vt:lpstr>
      <vt:lpstr>ورقة عمل صفية 2                             </vt:lpstr>
      <vt:lpstr>ورقة عمل صفية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يشير الى ما يريد</dc:title>
  <dc:creator>JUMAH SHUAIB MUSTAFA</dc:creator>
  <cp:lastModifiedBy>JUMAH SHUAIB MUSTAFA</cp:lastModifiedBy>
  <cp:revision>154</cp:revision>
  <dcterms:modified xsi:type="dcterms:W3CDTF">2020-08-22T20:02:37Z</dcterms:modified>
</cp:coreProperties>
</file>