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3" r:id="rId1"/>
    <p:sldMasterId id="2147483674" r:id="rId2"/>
  </p:sldMasterIdLst>
  <p:notesMasterIdLst>
    <p:notesMasterId r:id="rId10"/>
  </p:notesMasterIdLst>
  <p:sldIdLst>
    <p:sldId id="256" r:id="rId3"/>
    <p:sldId id="257" r:id="rId4"/>
    <p:sldId id="262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8E8555-EE34-4272-81C5-54A34C18DC38}" v="1092" dt="2020-08-02T20:45:40.641"/>
  </p1510:revLst>
</p1510:revInfo>
</file>

<file path=ppt/tableStyles.xml><?xml version="1.0" encoding="utf-8"?>
<a:tblStyleLst xmlns:a="http://schemas.openxmlformats.org/drawingml/2006/main" def="{AB9CB821-1D49-4E90-B701-5AE90F67031E}">
  <a:tblStyle styleId="{AB9CB821-1D49-4E90-B701-5AE90F67031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Google Shape;49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" name="Google Shape;51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3" name="Google Shape;263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2" name="Google Shape;31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ar-AE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with Image">
  <p:cSld name="Title Slide with Image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2"/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62" name="Google Shape;62;p2"/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/>
              <a:ahLst/>
              <a:cxnLst/>
              <a:rect l="l" t="t" r="r" b="b"/>
              <a:pathLst>
                <a:path w="6057900" h="2717800" extrusionOk="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rgbClr val="ED7D31">
                    <a:alpha val="4705"/>
                  </a:srgbClr>
                </a:gs>
                <a:gs pos="100000">
                  <a:srgbClr val="5B9BD5">
                    <a:alpha val="40000"/>
                  </a:srgbClr>
                </a:gs>
              </a:gsLst>
              <a:lin ang="108014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/>
              <a:ahLst/>
              <a:cxnLst/>
              <a:rect l="l" t="t" r="r" b="b"/>
              <a:pathLst>
                <a:path w="1130300" h="1181100" extrusionOk="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4705"/>
                  </a:srgbClr>
                </a:gs>
                <a:gs pos="100000">
                  <a:srgbClr val="A5A5A5">
                    <a:alpha val="20000"/>
                  </a:srgbClr>
                </a:gs>
              </a:gsLst>
              <a:lin ang="743997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/>
              <a:ahLst/>
              <a:cxnLst/>
              <a:rect l="l" t="t" r="r" b="b"/>
              <a:pathLst>
                <a:path w="2692400" h="762000" extrusionOk="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20000"/>
                  </a:srgbClr>
                </a:gs>
              </a:gsLst>
              <a:lin ang="983986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/>
              <a:ahLst/>
              <a:cxnLst/>
              <a:rect l="l" t="t" r="r" b="b"/>
              <a:pathLst>
                <a:path w="1282700" h="1231900" extrusionOk="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0">
                  <a:srgbClr val="E7E6E6">
                    <a:alpha val="4705"/>
                  </a:srgbClr>
                </a:gs>
                <a:gs pos="100000">
                  <a:srgbClr val="E7E6E6">
                    <a:alpha val="20000"/>
                  </a:srgbClr>
                </a:gs>
              </a:gsLst>
              <a:lin ang="3120099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/>
              <a:ahLst/>
              <a:cxnLst/>
              <a:rect l="l" t="t" r="r" b="b"/>
              <a:pathLst>
                <a:path w="2349500" h="1943100" extrusionOk="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rgbClr val="A5A5A5">
                    <a:alpha val="40000"/>
                  </a:srgbClr>
                </a:gs>
                <a:gs pos="100000">
                  <a:srgbClr val="A5A5A5">
                    <a:alpha val="4705"/>
                  </a:srgbClr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/>
              <a:ahLst/>
              <a:cxnLst/>
              <a:rect l="l" t="t" r="r" b="b"/>
              <a:pathLst>
                <a:path w="4927600" h="1193800" extrusionOk="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0">
                  <a:srgbClr val="44546A">
                    <a:alpha val="4705"/>
                  </a:srgbClr>
                </a:gs>
                <a:gs pos="100000">
                  <a:srgbClr val="44546A">
                    <a:alpha val="40000"/>
                  </a:srgbClr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/>
              <a:ahLst/>
              <a:cxnLst/>
              <a:rect l="l" t="t" r="r" b="b"/>
              <a:pathLst>
                <a:path w="6605059" h="2459990" extrusionOk="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4705"/>
                  </a:srgbClr>
                </a:gs>
                <a:gs pos="100000">
                  <a:srgbClr val="E7E6E6">
                    <a:alpha val="40000"/>
                  </a:srgbClr>
                </a:gs>
              </a:gsLst>
              <a:lin ang="54007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/>
              <a:ahLst/>
              <a:cxnLst/>
              <a:rect l="l" t="t" r="r" b="b"/>
              <a:pathLst>
                <a:path w="6629400" h="5981700" extrusionOk="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>
              <a:gsLst>
                <a:gs pos="0">
                  <a:schemeClr val="lt2"/>
                </a:gs>
                <a:gs pos="100000">
                  <a:schemeClr val="accent5"/>
                </a:gs>
              </a:gsLst>
              <a:lin ang="2700006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/>
              <a:ahLst/>
              <a:cxnLst/>
              <a:rect l="l" t="t" r="r" b="b"/>
              <a:pathLst>
                <a:path w="1676400" h="1549400" extrusionOk="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 rotWithShape="1">
              <a:blip r:embed="rId2">
                <a:alphaModFix/>
              </a:blip>
              <a:stretch>
                <a:fillRect l="8678" t="-98199" r="-65450" b="7639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/>
              <a:ahLst/>
              <a:cxnLst/>
              <a:rect l="l" t="t" r="r" b="b"/>
              <a:pathLst>
                <a:path w="2921000" h="1041400" extrusionOk="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 l="-32060" t="15840" r="1068" b="-1584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/>
              <a:ahLst/>
              <a:cxnLst/>
              <a:rect l="l" t="t" r="r" b="b"/>
              <a:pathLst>
                <a:path w="1358900" h="1295400" extrusionOk="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 l="-121211" t="11178" r="13008" b="-18235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/>
              <a:ahLst/>
              <a:cxnLst/>
              <a:rect l="l" t="t" r="r" b="b"/>
              <a:pathLst>
                <a:path w="4445000" h="1765300" extrusionOk="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0">
                  <a:schemeClr val="dk2"/>
                </a:gs>
                <a:gs pos="100000">
                  <a:schemeClr val="dk1"/>
                </a:gs>
              </a:gsLst>
              <a:lin ang="90000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/>
              <a:ahLst/>
              <a:cxnLst/>
              <a:rect l="l" t="t" r="r" b="b"/>
              <a:pathLst>
                <a:path w="5473700" h="3289300" extrusionOk="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9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/>
              <a:ahLst/>
              <a:cxnLst/>
              <a:rect l="l" t="t" r="r" b="b"/>
              <a:pathLst>
                <a:path w="6286500" h="5397500" extrusionOk="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/>
              <a:ahLst/>
              <a:cxnLst/>
              <a:rect l="l" t="t" r="r" b="b"/>
              <a:pathLst>
                <a:path w="1727200" h="1714500" extrusionOk="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100000">
                  <a:schemeClr val="accent3"/>
                </a:gs>
              </a:gsLst>
              <a:lin ang="5940083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7" name="Google Shape;77;p2"/>
          <p:cNvSpPr txBox="1">
            <a:spLocks noGrp="1"/>
          </p:cNvSpPr>
          <p:nvPr>
            <p:ph type="subTitle" idx="1"/>
          </p:nvPr>
        </p:nvSpPr>
        <p:spPr>
          <a:xfrm rot="720033">
            <a:off x="8126344" y="5127883"/>
            <a:ext cx="3963520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2"/>
          <p:cNvSpPr>
            <a:spLocks noGrp="1"/>
          </p:cNvSpPr>
          <p:nvPr>
            <p:ph type="pic" idx="2"/>
          </p:nvPr>
        </p:nvSpPr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Google Shape;79;p2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Font typeface="Calibri"/>
              <a:buNone/>
              <a:defRPr sz="55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"/>
          <p:cNvSpPr txBox="1">
            <a:spLocks noGrp="1"/>
          </p:cNvSpPr>
          <p:nvPr>
            <p:ph type="body" idx="3"/>
          </p:nvPr>
        </p:nvSpPr>
        <p:spPr>
          <a:xfrm rot="720303">
            <a:off x="9571739" y="580737"/>
            <a:ext cx="1391841" cy="85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 b="1">
                <a:solidFill>
                  <a:schemeClr val="lt1"/>
                </a:solidFill>
              </a:defRPr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12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3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13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9" name="Google Shape;14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 with Caption">
  <p:cSld name="Video with Caption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oogle Shape;161;p16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162" name="Google Shape;162;p16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6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4" name="Google Shape;164;p16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167" name="Google Shape;167;p16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-12729" y="3056551"/>
            <a:ext cx="1309592" cy="470436"/>
          </a:xfrm>
          <a:custGeom>
            <a:avLst/>
            <a:gdLst/>
            <a:ahLst/>
            <a:cxnLst/>
            <a:rect l="l" t="t" r="r" b="b"/>
            <a:pathLst>
              <a:path w="1309592" h="470436" extrusionOk="0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rgbClr val="44546A">
                  <a:alpha val="4705"/>
                </a:srgbClr>
              </a:gs>
              <a:gs pos="100000">
                <a:srgbClr val="000000">
                  <a:alpha val="20000"/>
                </a:srgbClr>
              </a:gs>
            </a:gsLst>
            <a:lin ang="983986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16"/>
          <p:cNvSpPr/>
          <p:nvPr/>
        </p:nvSpPr>
        <p:spPr>
          <a:xfrm>
            <a:off x="-12729" y="2995521"/>
            <a:ext cx="1525739" cy="737440"/>
          </a:xfrm>
          <a:custGeom>
            <a:avLst/>
            <a:gdLst/>
            <a:ahLst/>
            <a:cxnLst/>
            <a:rect l="l" t="t" r="r" b="b"/>
            <a:pathLst>
              <a:path w="1525739" h="737440" extrusionOk="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l="-173096" t="23848" r="3059" b="-74798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10792048" y="-12728"/>
            <a:ext cx="1398594" cy="1665598"/>
          </a:xfrm>
          <a:custGeom>
            <a:avLst/>
            <a:gdLst/>
            <a:ahLst/>
            <a:cxnLst/>
            <a:rect l="l" t="t" r="r" b="b"/>
            <a:pathLst>
              <a:path w="1398594" h="1665598" extrusionOk="0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rgbClr val="4472C4">
                  <a:alpha val="4705"/>
                </a:srgbClr>
              </a:gs>
              <a:gs pos="100000">
                <a:srgbClr val="E7E6E6">
                  <a:alpha val="20000"/>
                </a:srgbClr>
              </a:gs>
            </a:gsLst>
            <a:lin ang="317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6"/>
          <p:cNvSpPr/>
          <p:nvPr/>
        </p:nvSpPr>
        <p:spPr>
          <a:xfrm>
            <a:off x="10686456" y="-12728"/>
            <a:ext cx="1513024" cy="1983460"/>
          </a:xfrm>
          <a:custGeom>
            <a:avLst/>
            <a:gdLst/>
            <a:ahLst/>
            <a:cxnLst/>
            <a:rect l="l" t="t" r="r" b="b"/>
            <a:pathLst>
              <a:path w="1513024" h="1983460" extrusionOk="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l="10179" t="-69719" r="-101658" b="6369"/>
            </a:stretch>
          </a:blip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1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5" name="Google Shape;17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2" name="Google Shape;18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1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7" name="Google Shape;18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8" name="Google Shape;18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9" name="Google Shape;18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2" name="Google Shape;192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2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9" name="Google Shape;199;p2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0" name="Google Shape;200;p2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1" name="Google Shape;201;p2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202" name="Google Shape;202;p2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3" name="Google Shape;20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5" name="Google Shape;20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84" name="Google Shape;8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8" name="Google Shape;20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2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214" name="Google Shape;214;p2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15" name="Google Shape;215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7" name="Google Shape;217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0" name="Google Shape;220;p2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1" name="Google Shape;221;p2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22" name="Google Shape;22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3" name="Google Shape;22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4" name="Google Shape;22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7" name="Google Shape;227;p25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8" name="Google Shape;22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9" name="Google Shape;22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0" name="Google Shape;23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6"/>
          <p:cNvSpPr txBox="1">
            <a:spLocks noGrp="1"/>
          </p:cNvSpPr>
          <p:nvPr>
            <p:ph type="title"/>
          </p:nvPr>
        </p:nvSpPr>
        <p:spPr>
          <a:xfrm rot="5400000">
            <a:off x="7133400" y="1956625"/>
            <a:ext cx="5811900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3" name="Google Shape;233;p26"/>
          <p:cNvSpPr txBox="1">
            <a:spLocks noGrp="1"/>
          </p:cNvSpPr>
          <p:nvPr>
            <p:ph type="body" idx="1"/>
          </p:nvPr>
        </p:nvSpPr>
        <p:spPr>
          <a:xfrm rot="5400000">
            <a:off x="1799400" y="-596075"/>
            <a:ext cx="5811900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34" name="Google Shape;234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5" name="Google Shape;235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6" name="Google Shape;236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Layout 1">
  <p:cSld name="Text Layout 1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7"/>
          <p:cNvGrpSpPr/>
          <p:nvPr/>
        </p:nvGrpSpPr>
        <p:grpSpPr>
          <a:xfrm>
            <a:off x="10962819" y="5678470"/>
            <a:ext cx="1234840" cy="1051238"/>
            <a:chOff x="5626893" y="3026568"/>
            <a:chExt cx="937260" cy="800760"/>
          </a:xfrm>
        </p:grpSpPr>
        <p:sp>
          <p:nvSpPr>
            <p:cNvPr id="239" name="Google Shape;239;p27"/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/>
              <a:ahLst/>
              <a:cxnLst/>
              <a:rect l="l" t="t" r="r" b="b"/>
              <a:pathLst>
                <a:path w="923925" h="590550" extrusionOk="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>
              <a:gsLst>
                <a:gs pos="0">
                  <a:srgbClr val="A5A5A5">
                    <a:alpha val="5882"/>
                  </a:srgbClr>
                </a:gs>
                <a:gs pos="3000">
                  <a:srgbClr val="A5A5A5">
                    <a:alpha val="5882"/>
                  </a:srgbClr>
                </a:gs>
                <a:gs pos="100000">
                  <a:srgbClr val="A5A5A5">
                    <a:alpha val="49803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27"/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/>
              <a:ahLst/>
              <a:cxnLst/>
              <a:rect l="l" t="t" r="r" b="b"/>
              <a:pathLst>
                <a:path w="933450" h="771525" extrusionOk="0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3000">
                  <a:schemeClr val="accent3"/>
                </a:gs>
                <a:gs pos="100000">
                  <a:schemeClr val="accent6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27"/>
          <p:cNvSpPr txBox="1">
            <a:spLocks noGrp="1"/>
          </p:cNvSpPr>
          <p:nvPr>
            <p:ph type="body" idx="1"/>
          </p:nvPr>
        </p:nvSpPr>
        <p:spPr>
          <a:xfrm>
            <a:off x="748030" y="2442380"/>
            <a:ext cx="3913500" cy="8046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72000" rIns="91425" bIns="72000" anchor="ctr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>
                <a:solidFill>
                  <a:schemeClr val="lt1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2" name="Google Shape;2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3" name="Google Shape;2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4" name="Google Shape;2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-24517" y="970945"/>
            <a:ext cx="4589931" cy="1237655"/>
          </a:xfrm>
          <a:custGeom>
            <a:avLst/>
            <a:gdLst/>
            <a:ahLst/>
            <a:cxnLst/>
            <a:rect l="l" t="t" r="r" b="b"/>
            <a:pathLst>
              <a:path w="3457575" h="942975" extrusionOk="0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>
            <a:gsLst>
              <a:gs pos="0">
                <a:srgbClr val="ED7D31">
                  <a:alpha val="9803"/>
                </a:srgbClr>
              </a:gs>
              <a:gs pos="88000">
                <a:srgbClr val="ED7D31">
                  <a:alpha val="49803"/>
                </a:srgbClr>
              </a:gs>
              <a:gs pos="100000">
                <a:srgbClr val="ED7D31">
                  <a:alpha val="49803"/>
                </a:srgbClr>
              </a:gs>
            </a:gsLst>
            <a:lin ang="108000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27"/>
          <p:cNvSpPr/>
          <p:nvPr/>
        </p:nvSpPr>
        <p:spPr>
          <a:xfrm>
            <a:off x="-26126" y="587196"/>
            <a:ext cx="4885312" cy="1632656"/>
          </a:xfrm>
          <a:custGeom>
            <a:avLst/>
            <a:gdLst/>
            <a:ahLst/>
            <a:cxnLst/>
            <a:rect l="l" t="t" r="r" b="b"/>
            <a:pathLst>
              <a:path w="4885312" h="1632656" extrusionOk="0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9000">
                <a:schemeClr val="accent1"/>
              </a:gs>
              <a:gs pos="100000">
                <a:schemeClr val="accent2"/>
              </a:gs>
            </a:gsLst>
            <a:lin ang="359932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27"/>
          <p:cNvSpPr txBox="1">
            <a:spLocks noGrp="1"/>
          </p:cNvSpPr>
          <p:nvPr>
            <p:ph type="title"/>
          </p:nvPr>
        </p:nvSpPr>
        <p:spPr>
          <a:xfrm rot="-360115">
            <a:off x="846121" y="974817"/>
            <a:ext cx="3933562" cy="7345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8" name="Google Shape;248;p27"/>
          <p:cNvSpPr txBox="1">
            <a:spLocks noGrp="1"/>
          </p:cNvSpPr>
          <p:nvPr>
            <p:ph type="body" idx="2"/>
          </p:nvPr>
        </p:nvSpPr>
        <p:spPr>
          <a:xfrm>
            <a:off x="808990" y="3392622"/>
            <a:ext cx="3913200" cy="224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302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Char char="•"/>
              <a:defRPr sz="1600" b="0"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marL="1371600" lvl="2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marL="1828800" lvl="3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marL="2286000" lvl="4" indent="-3302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249" name="Google Shape;249;p27"/>
          <p:cNvGrpSpPr/>
          <p:nvPr/>
        </p:nvGrpSpPr>
        <p:grpSpPr>
          <a:xfrm>
            <a:off x="5518024" y="-12700"/>
            <a:ext cx="6359713" cy="6455013"/>
            <a:chOff x="5518024" y="-12700"/>
            <a:chExt cx="6359713" cy="6455013"/>
          </a:xfrm>
        </p:grpSpPr>
        <p:sp>
          <p:nvSpPr>
            <p:cNvPr id="250" name="Google Shape;250;p27"/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/>
              <a:ahLst/>
              <a:cxnLst/>
              <a:rect l="l" t="t" r="r" b="b"/>
              <a:pathLst>
                <a:path w="2287209" h="5565543" extrusionOk="0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>
              <a:gsLst>
                <a:gs pos="0">
                  <a:srgbClr val="4472C4">
                    <a:alpha val="5882"/>
                  </a:srgbClr>
                </a:gs>
                <a:gs pos="3000">
                  <a:srgbClr val="4472C4">
                    <a:alpha val="5882"/>
                  </a:srgbClr>
                </a:gs>
                <a:gs pos="100000">
                  <a:srgbClr val="4472C4">
                    <a:alpha val="49803"/>
                  </a:srgbClr>
                </a:gs>
              </a:gsLst>
              <a:lin ang="587992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27"/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/>
              <a:ahLst/>
              <a:cxnLst/>
              <a:rect l="l" t="t" r="r" b="b"/>
              <a:pathLst>
                <a:path w="6340653" h="6455013" extrusionOk="0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3000">
                  <a:schemeClr val="accent5"/>
                </a:gs>
                <a:gs pos="100000">
                  <a:schemeClr val="lt2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2" name="Google Shape;252;p27"/>
            <p:cNvSpPr/>
            <p:nvPr/>
          </p:nvSpPr>
          <p:spPr>
            <a:xfrm>
              <a:off x="5830609" y="-12700"/>
              <a:ext cx="5756143" cy="6150052"/>
            </a:xfrm>
            <a:custGeom>
              <a:avLst/>
              <a:gdLst/>
              <a:ahLst/>
              <a:cxnLst/>
              <a:rect l="l" t="t" r="r" b="b"/>
              <a:pathLst>
                <a:path w="5756143" h="6150052" extrusionOk="0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3" name="Google Shape;253;p27"/>
          <p:cNvSpPr>
            <a:spLocks noGrp="1"/>
          </p:cNvSpPr>
          <p:nvPr>
            <p:ph type="pic" idx="3"/>
          </p:nvPr>
        </p:nvSpPr>
        <p:spPr>
          <a:xfrm rot="719982">
            <a:off x="6384246" y="209531"/>
            <a:ext cx="4647760" cy="54721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9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9" name="Google Shape;109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9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00" cy="82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00" cy="368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100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100" cy="381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6" name="Google Shape;56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Google Shape;59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2" name="Google Shape;152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3" name="Google Shape;153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4" name="Google Shape;15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5" name="Google Shape;155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g"/><Relationship Id="rId7" Type="http://schemas.openxmlformats.org/officeDocument/2006/relationships/image" Target="../media/image9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jfif"/><Relationship Id="rId5" Type="http://schemas.openxmlformats.org/officeDocument/2006/relationships/image" Target="../media/image7.jpg"/><Relationship Id="rId4" Type="http://schemas.openxmlformats.org/officeDocument/2006/relationships/image" Target="../media/image6.jp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tabtale.kitchenkid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_JQwhPKzdI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8" name="Google Shape;258;p28" descr="Kids on Desk Looking at Notebook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90" y="1115082"/>
            <a:ext cx="6230700" cy="5314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9" name="Google Shape;259;p28"/>
          <p:cNvSpPr txBox="1">
            <a:spLocks noGrp="1"/>
          </p:cNvSpPr>
          <p:nvPr>
            <p:ph type="ctrTitle"/>
          </p:nvPr>
        </p:nvSpPr>
        <p:spPr>
          <a:xfrm rot="839958">
            <a:off x="7262512" y="2726126"/>
            <a:ext cx="4851393" cy="1826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 rtl="1">
              <a:buSzPts val="2800"/>
            </a:pPr>
            <a:r>
              <a:rPr lang="ar-AE" sz="2800" b="1" dirty="0">
                <a:solidFill>
                  <a:srgbClr val="000000"/>
                </a:solidFill>
                <a:latin typeface="Sakkal Majalla"/>
                <a:ea typeface="Arial"/>
                <a:cs typeface="Sakkal Majalla"/>
                <a:sym typeface="Arial"/>
              </a:rPr>
              <a:t>اختيار  صنفين من الطعام عندما تتاح له حرية الاختيار </a:t>
            </a:r>
            <a:endParaRPr lang="ar-AE" sz="2800" dirty="0">
              <a:ea typeface="Arial"/>
              <a:sym typeface="Arial"/>
            </a:endParaRPr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endParaRPr sz="2800" dirty="0">
              <a:latin typeface="Arial"/>
              <a:ea typeface="Arial"/>
              <a:cs typeface="Arial"/>
            </a:endParaRPr>
          </a:p>
        </p:txBody>
      </p:sp>
      <p:sp>
        <p:nvSpPr>
          <p:cNvPr id="260" name="Google Shape;260;p28"/>
          <p:cNvSpPr txBox="1"/>
          <p:nvPr/>
        </p:nvSpPr>
        <p:spPr>
          <a:xfrm>
            <a:off x="4724400" y="3200400"/>
            <a:ext cx="2743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Click to add text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" name="Google Shape;266;p29"/>
          <p:cNvGraphicFramePr/>
          <p:nvPr>
            <p:extLst>
              <p:ext uri="{D42A27DB-BD31-4B8C-83A1-F6EECF244321}">
                <p14:modId xmlns:p14="http://schemas.microsoft.com/office/powerpoint/2010/main" val="3914126463"/>
              </p:ext>
            </p:extLst>
          </p:nvPr>
        </p:nvGraphicFramePr>
        <p:xfrm>
          <a:off x="267286" y="224444"/>
          <a:ext cx="11793168" cy="64165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4185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7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64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25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المراجعة: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أ. جمعه شعيب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الإعداد : سهاد الجزار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i="0" u="none" strike="noStrike" cap="none" dirty="0">
                          <a:solidFill>
                            <a:srgbClr val="00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اختيار  صنفين من الطعام عندما تتاح له حرية الاختيار </a:t>
                      </a:r>
                      <a:endParaRPr lang="en-US" sz="1200" b="1" i="0" u="none" strike="noStrike" cap="none" dirty="0" smtClean="0">
                        <a:solidFill>
                          <a:srgbClr val="000000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ar-AE" sz="12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en-US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381</a:t>
                      </a:r>
                      <a:r>
                        <a:rPr lang="ar-AE" sz="1200" b="1" i="0" u="none" strike="noStrike" baseline="0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smtClean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0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الفئة العمرية: من 3 الى 4 تدخل مبكر 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مستوى الشدة: متوسطة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فئة الإعاقة : الاعاقة الذهنية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بيانات الهدف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8600">
                <a:tc gridSpan="3"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درس طعامي المفضل 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ا</a:t>
                      </a: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</a:rPr>
                        <a:t>قترب موعد الغداء , وضعت ماما اطباقا متنوعه على المائدة , تقدم خليفه نحو طبق الهريس و اشتم رائحته , ثم التفت و أشار نحو طبق الثريد الشهي , سالت ماما خليفه هل تريد هذا وذاك ؟و اشارت نحو الطبقين , هز خليفة رأسه موافقا , تناول طعامه بمساعدة والدته و ذهب ليلعب مع أصدقائه .</a:t>
                      </a: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ar-AE" sz="1200" b="1" u="none" strike="noStrike" cap="none" dirty="0">
                        <a:solidFill>
                          <a:schemeClr val="tx1"/>
                        </a:solidFill>
                        <a:latin typeface="Sakkal Majalla"/>
                        <a:ea typeface="Sakkal Majalla"/>
                        <a:cs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الأنشطة الصفية: </a:t>
                      </a:r>
                      <a:endParaRPr sz="14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-  تقوم المعلمة بتنبيه الطلاب لموعد تناول الطعام , تضع الوجبات أمامهم و تبدأ بتعريفهم بأنواع الطعام الموجود في الوجبة.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تقوم المعلمة بعرض صور  لأنواع مختلفة من الطعام وتسأل الطلاب عن المفضل لديهم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عرض تمثيلي لطريقة تناول الطعام المفضل للطلاب بالتناوب بين المعلمة والطالب أو  عن طريق اللعب التخيلي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tx1"/>
                          </a:solidFill>
                          <a:latin typeface="Sakkal Majalla"/>
                          <a:cs typeface="Sakkal Majalla"/>
                          <a:sym typeface="Sakkal Majalla"/>
                        </a:rPr>
                        <a:t>اتاحة الفرصة للطالب لإختيار طعامه خلال الرحلات الخارجية والإحتفالات الداخلية </a:t>
                      </a:r>
                      <a:endParaRPr dirty="0">
                        <a:solidFill>
                          <a:schemeClr val="tx1"/>
                        </a:solidFill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كتاب الطالب</a:t>
                      </a:r>
                      <a:r>
                        <a:rPr lang="ar-AE" sz="16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7" name="Google Shape;267;p29"/>
          <p:cNvSpPr txBox="1"/>
          <p:nvPr/>
        </p:nvSpPr>
        <p:spPr>
          <a:xfrm>
            <a:off x="3477097" y="2536041"/>
            <a:ext cx="4216800" cy="369300"/>
          </a:xfrm>
          <a:prstGeom prst="rect">
            <a:avLst/>
          </a:prstGeom>
          <a:solidFill>
            <a:srgbClr val="BBD6EE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8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ماذا أختار من الطعام؟ </a:t>
            </a:r>
            <a:endParaRPr sz="1800" b="0" i="0" u="none" strike="noStrike" cap="none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68" name="Google Shape;268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69" name="Google Shape;26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2</a:t>
            </a:fld>
            <a:endParaRPr/>
          </a:p>
        </p:txBody>
      </p:sp>
      <p:pic>
        <p:nvPicPr>
          <p:cNvPr id="272" name="Google Shape;272;p29" descr="A picture containing young, holding, person, pers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4221512" y="6924690"/>
            <a:ext cx="1397638" cy="4899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p29" descr="A close up of a device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 t="27712" r="546" b="30558"/>
          <a:stretch/>
        </p:blipFill>
        <p:spPr>
          <a:xfrm>
            <a:off x="3299800" y="5380554"/>
            <a:ext cx="1705028" cy="11583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p29" descr="A close up of a logo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 t="35185" r="-4373" b="35185"/>
          <a:stretch/>
        </p:blipFill>
        <p:spPr>
          <a:xfrm>
            <a:off x="765501" y="7236017"/>
            <a:ext cx="662092" cy="756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FE7C68-5835-4B0F-9434-65D24F4BB2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64888" y="5380552"/>
            <a:ext cx="1409699" cy="11583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0A671B-3560-4F5B-9E17-9BD87C002C1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94099" y="2905341"/>
            <a:ext cx="3861777" cy="2475210"/>
          </a:xfrm>
          <a:prstGeom prst="rect">
            <a:avLst/>
          </a:prstGeom>
        </p:spPr>
      </p:pic>
      <p:pic>
        <p:nvPicPr>
          <p:cNvPr id="1026" name="Picture 2" descr="نصائح سريعة للتعامل مع الأطفال المتعبين في الأكل - عالم الطفل">
            <a:extLst>
              <a:ext uri="{FF2B5EF4-FFF2-40B4-BE49-F238E27FC236}">
                <a16:creationId xmlns:a16="http://schemas.microsoft.com/office/drawing/2014/main" id="{707A7EFC-52E0-4692-9E77-09AFBBA9EE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545" y="5380551"/>
            <a:ext cx="1381343" cy="11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y Kids Should Play with Baby Dolls (YES, even BOYS!!) -">
            <a:extLst>
              <a:ext uri="{FF2B5EF4-FFF2-40B4-BE49-F238E27FC236}">
                <a16:creationId xmlns:a16="http://schemas.microsoft.com/office/drawing/2014/main" id="{18972A82-89A1-4CE8-9751-40504D8357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116" y="5486400"/>
            <a:ext cx="1412197" cy="1047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4"/>
          <p:cNvSpPr/>
          <p:nvPr/>
        </p:nvSpPr>
        <p:spPr>
          <a:xfrm>
            <a:off x="5578069" y="98386"/>
            <a:ext cx="1848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16" name="Google Shape;316;p34"/>
          <p:cNvGraphicFramePr/>
          <p:nvPr>
            <p:extLst>
              <p:ext uri="{D42A27DB-BD31-4B8C-83A1-F6EECF244321}">
                <p14:modId xmlns:p14="http://schemas.microsoft.com/office/powerpoint/2010/main" val="426042508"/>
              </p:ext>
            </p:extLst>
          </p:nvPr>
        </p:nvGraphicFramePr>
        <p:xfrm>
          <a:off x="193962" y="98386"/>
          <a:ext cx="11804075" cy="648055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5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6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الحصة الدراسية: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الهدف الرئيسي :هو ان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يتمكن خليفه من اختيار صنفين من الطعام عندما تتاح له حرية الإختيار.</a:t>
                      </a:r>
                      <a:endParaRPr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اهداف أخرى:</a:t>
                      </a:r>
                      <a:endParaRPr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ان يستطيع الطالب ادراك وتمييز طريقة اختيار  طعامه من ضمن قائمة بسيطة من الخيارات 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AutoNum type="arabicPeriod"/>
                        <a:tabLst/>
                        <a:defRPr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تشغيل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الفيديو الخاص بالدرس </a:t>
                      </a:r>
                      <a:r>
                        <a:rPr lang="ar-AE" sz="14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وأن </a:t>
                      </a: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يختار الطعام المفضل </a:t>
                      </a:r>
                      <a:endParaRPr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استخدام الإشارة أو النظر أوالكلمات التعبيرية لاختيار طعامه من ضمن قائمة الخيارات البسيطة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تنمية قدرات الطالب الإدراكية والتواصلية لإتاحة الفرصة لديه لتوسيع قائمة خيارات الطعام المفضل لديه </a:t>
                      </a: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endParaRPr lang="ar-AE" sz="1200" b="1" u="none" strike="noStrike" cap="none" dirty="0">
                        <a:solidFill>
                          <a:schemeClr val="dk1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الفني:</a:t>
                      </a: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solidFill>
                            <a:schemeClr val="dk1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أن يرسم دائرة أو مربع حول نوع الطعام المفضل لديه </a:t>
                      </a:r>
                      <a:endParaRPr sz="1200" dirty="0"/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النشاط الموسيقى:</a:t>
                      </a:r>
                      <a:endParaRPr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dirty="0"/>
                        <a:t>تنظيم كلمات وجمل مناسبة  ذات نهاية موسيقية حيث تقوم المعلمة بعرض أصناف من الطعام وتقول " حمد يحب أكل ..." وهكذا لكل الطلاب</a:t>
                      </a:r>
                      <a:endParaRPr sz="1200" dirty="0"/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دليل المعلم</a:t>
                      </a:r>
                      <a:endParaRPr sz="1800" u="none" strike="noStrike" cap="none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 إعطاء ولي الامر الطريقه الصحيحه لتدريب الطفل على كيفية اختيار  صنفين من الطعام عن طريق إاحة الخيار له  , إتاحة الفرصة للطالب للمساعدة في تحضير طعامه المفضل بإشراف الأهل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الواجب المنزلي</a:t>
                      </a: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</a:rPr>
                        <a:t> 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64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مجموعة تدريبات متنوعه تتضمن </a:t>
                      </a:r>
                      <a:endParaRPr sz="1800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Sakkal Majalla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تطبيقات الكترونيه و العاب بغرض اختيار أصناف الطعام بإشراف الوالدين :</a:t>
                      </a:r>
                      <a:endParaRPr dirty="0"/>
                    </a:p>
                    <a:p>
                      <a:pPr marL="228600" marR="0" lvl="0" indent="-1524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/>
                        <a:buAutoNum type="arabicPeriod"/>
                      </a:pPr>
                      <a:r>
                        <a:rPr lang="en-US" sz="1200" dirty="0">
                          <a:hlinkClick r:id="rId3" tooltip="https://play.google.com/store/apps/details?id=com.tabtale.kitchenkids"/>
                        </a:rPr>
                        <a:t>https://play.google.com/store/apps/details?id=com.tabtale.kitchenkids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تمارين الكترونية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متوسط : أن يستطيع الطالب اختيار صنف من الطعام بمساعدة  , جيد </a:t>
                      </a: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:أن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يستطيع اختيار صنف </a:t>
                      </a: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من الطعام 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بالإشارة أو باللفظ التعبيري </a:t>
                      </a: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بمساعدة</a:t>
                      </a: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, جيد جدا : أن يستطيع اختيار صنفين من الطعام بالإشارة أو باللفظ التعبيري </a:t>
                      </a:r>
                      <a:r>
                        <a:rPr lang="ar-AE" sz="1200" b="1" u="none" strike="noStrike" cap="none" dirty="0" smtClean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بدون مساعده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التقييم</a:t>
                      </a: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" name="Google Shape;317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318" name="Google Shape;318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0" name="Google Shape;280;p30"/>
          <p:cNvGraphicFramePr/>
          <p:nvPr>
            <p:extLst>
              <p:ext uri="{D42A27DB-BD31-4B8C-83A1-F6EECF244321}">
                <p14:modId xmlns:p14="http://schemas.microsoft.com/office/powerpoint/2010/main" val="3412960281"/>
              </p:ext>
            </p:extLst>
          </p:nvPr>
        </p:nvGraphicFramePr>
        <p:xfrm>
          <a:off x="136479" y="173255"/>
          <a:ext cx="11943225" cy="6477800"/>
        </p:xfrm>
        <a:graphic>
          <a:graphicData uri="http://schemas.openxmlformats.org/drawingml/2006/table">
            <a:tbl>
              <a:tblPr firstRow="1" bandRow="1">
                <a:noFill/>
                <a:tableStyleId>{AB9CB821-1D49-4E90-B701-5AE90F67031E}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75">
                <a:tc>
                  <a:txBody>
                    <a:bodyPr/>
                    <a:lstStyle/>
                    <a:p>
                      <a:pPr marL="0" marR="0" lvl="0" indent="0" algn="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Sakkal Majalla"/>
                        <a:buNone/>
                      </a:pPr>
                      <a:r>
                        <a:rPr lang="ar-AE" sz="1200" dirty="0"/>
                        <a:t>اختيار صنفين من الطعام عندما تتاح له حرية الإختيار</a:t>
                      </a:r>
                      <a:endParaRPr sz="1200"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Sakkal Majalla"/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الهدف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00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انشطه مهارية</a:t>
                      </a: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المكونات </a:t>
                      </a:r>
                      <a:endParaRPr sz="1400" b="1" u="none" strike="noStrike" cap="none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0225">
                <a:tc>
                  <a:txBody>
                    <a:bodyPr/>
                    <a:lstStyle/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200"/>
                        <a:buFont typeface="Arial"/>
                        <a:buNone/>
                      </a:pPr>
                      <a:r>
                        <a:rPr lang="ar-AE" sz="1200" b="1" u="sng" strike="noStrike" cap="none" dirty="0">
                          <a:solidFill>
                            <a:srgbClr val="FF0000"/>
                          </a:solidFill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الانشطه الصفية </a:t>
                      </a:r>
                      <a:endParaRPr sz="1200" b="1" u="sng" strike="noStrike" cap="none" dirty="0">
                        <a:solidFill>
                          <a:srgbClr val="FF0000"/>
                        </a:solidFill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عرض فيديوهات في تطبيق اهدف اختبار صنفين من الطعام عندما تتاح له حرية الإختيار</a:t>
                      </a:r>
                      <a:endParaRPr dirty="0"/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  <a:tabLst/>
                        <a:defRPr/>
                      </a:pPr>
                      <a:r>
                        <a:rPr lang="ar-AE" sz="12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تنفيذ أنشطة مختلفة تتضمن اختبار صنفين من الطعام عندما تتاح له حرية الإختيار</a:t>
                      </a:r>
                      <a:endParaRPr lang="ar-AE" sz="1200" dirty="0"/>
                    </a:p>
                    <a:p>
                      <a:pPr marL="228600" marR="0" lvl="0" indent="-22860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Calibri"/>
                        <a:buAutoNum type="arabicPeriod"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endParaRPr sz="12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6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u="none" strike="noStrike" cap="none" dirty="0">
                        <a:latin typeface="Sakkal Majalla"/>
                        <a:ea typeface="Sakkal Majalla"/>
                        <a:cs typeface="Sakkal Majalla"/>
                        <a:sym typeface="Sakkal Majalla"/>
                      </a:endParaRPr>
                    </a:p>
                    <a:p>
                      <a:pPr marL="0" marR="0" lvl="0" indent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ar-AE" sz="1400" b="1" u="none" strike="noStrike" cap="none" dirty="0">
                          <a:latin typeface="Sakkal Majalla"/>
                          <a:ea typeface="Sakkal Majalla"/>
                          <a:cs typeface="Sakkal Majalla"/>
                          <a:sym typeface="Sakkal Majalla"/>
                        </a:rPr>
                        <a:t> </a:t>
                      </a:r>
                      <a:endParaRPr dirty="0"/>
                    </a:p>
                  </a:txBody>
                  <a:tcPr marL="91450" marR="91450" marT="45725" marB="45725" anchor="ctr">
                    <a:lnL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F9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81" name="Google Shape;281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/>
              <a:t>28 July 2020</a:t>
            </a:r>
            <a:endParaRPr/>
          </a:p>
        </p:txBody>
      </p:sp>
      <p:sp>
        <p:nvSpPr>
          <p:cNvPr id="282" name="Google Shape;282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31" descr="Media placeholder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88" name="Google Shape;288;p31"/>
          <p:cNvSpPr txBox="1">
            <a:spLocks noGrp="1"/>
          </p:cNvSpPr>
          <p:nvPr>
            <p:ph type="title"/>
          </p:nvPr>
        </p:nvSpPr>
        <p:spPr>
          <a:xfrm>
            <a:off x="4076547" y="5400539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ar-AE" dirty="0"/>
              <a:t>انشودة اختيار الطعام المفضل</a:t>
            </a:r>
            <a:endParaRPr dirty="0"/>
          </a:p>
        </p:txBody>
      </p:sp>
      <p:sp>
        <p:nvSpPr>
          <p:cNvPr id="289" name="Google Shape;289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5</a:t>
            </a:fld>
            <a:endParaRPr/>
          </a:p>
        </p:txBody>
      </p:sp>
      <p:sp>
        <p:nvSpPr>
          <p:cNvPr id="290" name="Google Shape;290;p31"/>
          <p:cNvSpPr/>
          <p:nvPr/>
        </p:nvSpPr>
        <p:spPr>
          <a:xfrm>
            <a:off x="4010891" y="3372099"/>
            <a:ext cx="4170300" cy="6015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n-US" sz="1800" dirty="0">
                <a:hlinkClick r:id="rId3" tooltip="https://youtu.be/i_JQwhPKzdI"/>
              </a:rPr>
              <a:t>https://youtu.be/i_JQwhPKzdI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2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>
                <a:latin typeface="Sakkal Majalla"/>
                <a:ea typeface="Sakkal Majalla"/>
                <a:cs typeface="Sakkal Majalla"/>
                <a:sym typeface="Sakkal Majalla"/>
              </a:rPr>
              <a:t>ورقة عمل صفية 1                                                   </a:t>
            </a:r>
            <a:endParaRPr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297" name="Google Shape;297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6</a:t>
            </a:fld>
            <a:endParaRPr/>
          </a:p>
        </p:txBody>
      </p:sp>
      <p:sp>
        <p:nvSpPr>
          <p:cNvPr id="300" name="Google Shape;300;p32"/>
          <p:cNvSpPr/>
          <p:nvPr/>
        </p:nvSpPr>
        <p:spPr>
          <a:xfrm>
            <a:off x="1798739" y="643625"/>
            <a:ext cx="2547900" cy="8613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يقوم الطالب بقص صور الطعام ووضعه  في الثلاجة  بمساعدة المعلمة ومن الممكن تغيير قائمة الطعام  </a:t>
            </a: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2" name="Picture 4" descr="Storing Food in the Fridge Sorting Worksheet (teacher made)">
            <a:extLst>
              <a:ext uri="{FF2B5EF4-FFF2-40B4-BE49-F238E27FC236}">
                <a16:creationId xmlns:a16="http://schemas.microsoft.com/office/drawing/2014/main" id="{86828AF3-9EB3-406F-99D8-A823E05D88E2}"/>
              </a:ext>
            </a:extLst>
          </p:cNvPr>
          <p:cNvPicPr>
            <a:picLocks noGrp="1" noChangeAspect="1" noChangeArrowheads="1"/>
          </p:cNvPicPr>
          <p:nvPr>
            <p:ph type="media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773723"/>
            <a:ext cx="6166192" cy="4608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33"/>
          <p:cNvSpPr txBox="1">
            <a:spLocks noGrp="1"/>
          </p:cNvSpPr>
          <p:nvPr>
            <p:ph type="title"/>
          </p:nvPr>
        </p:nvSpPr>
        <p:spPr>
          <a:xfrm>
            <a:off x="4111752" y="5382175"/>
            <a:ext cx="3968400" cy="832200"/>
          </a:xfrm>
          <a:prstGeom prst="rect">
            <a:avLst/>
          </a:prstGeom>
          <a:gradFill>
            <a:gsLst>
              <a:gs pos="0">
                <a:schemeClr val="dk2"/>
              </a:gs>
              <a:gs pos="100000">
                <a:schemeClr val="dk1"/>
              </a:gs>
            </a:gsLst>
            <a:lin ang="10800025" scaled="0"/>
          </a:gradFill>
          <a:ln>
            <a:noFill/>
          </a:ln>
        </p:spPr>
        <p:txBody>
          <a:bodyPr spcFirstLastPara="1" wrap="square" lIns="144000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Sakkal Majalla"/>
              <a:buNone/>
            </a:pPr>
            <a:r>
              <a:rPr lang="ar-AE">
                <a:latin typeface="Sakkal Majalla"/>
                <a:ea typeface="Sakkal Majalla"/>
                <a:cs typeface="Sakkal Majalla"/>
                <a:sym typeface="Sakkal Majalla"/>
              </a:rPr>
              <a:t>ورقة عمل صفية 2                             </a:t>
            </a:r>
            <a:endParaRPr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sp>
        <p:nvSpPr>
          <p:cNvPr id="306" name="Google Shape;306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AE"/>
              <a:t>7</a:t>
            </a:fld>
            <a:endParaRPr/>
          </a:p>
        </p:txBody>
      </p:sp>
      <p:sp>
        <p:nvSpPr>
          <p:cNvPr id="307" name="Google Shape;307;p33"/>
          <p:cNvSpPr>
            <a:spLocks noGrp="1"/>
          </p:cNvSpPr>
          <p:nvPr>
            <p:ph type="media" idx="2"/>
          </p:nvPr>
        </p:nvSpPr>
        <p:spPr>
          <a:xfrm>
            <a:off x="1743456" y="1113044"/>
            <a:ext cx="8705100" cy="40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33"/>
          <p:cNvSpPr/>
          <p:nvPr/>
        </p:nvSpPr>
        <p:spPr>
          <a:xfrm>
            <a:off x="1934817" y="1219200"/>
            <a:ext cx="1802400" cy="781800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AE" sz="1200" dirty="0">
                <a:solidFill>
                  <a:schemeClr val="dk1"/>
                </a:solidFill>
                <a:latin typeface="Sakkal Majalla"/>
                <a:ea typeface="Sakkal Majalla"/>
                <a:cs typeface="Sakkal Majalla"/>
                <a:sym typeface="Sakkal Majalla"/>
              </a:rPr>
              <a:t>يقوم الطالب برسم دائرة  حول طعامه المفضل </a:t>
            </a:r>
            <a:endParaRPr sz="1200" dirty="0">
              <a:solidFill>
                <a:schemeClr val="dk1"/>
              </a:solidFill>
              <a:latin typeface="Sakkal Majalla"/>
              <a:ea typeface="Sakkal Majalla"/>
              <a:cs typeface="Sakkal Majalla"/>
              <a:sym typeface="Sakkal Majall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B0AC5C-9A7C-4506-87D2-C699650589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6406" y="1219200"/>
            <a:ext cx="5600777" cy="39447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514</Words>
  <Application>Microsoft Office PowerPoint</Application>
  <PresentationFormat>Widescreen</PresentationFormat>
  <Paragraphs>101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Libre Franklin</vt:lpstr>
      <vt:lpstr>Sakkal Majalla</vt:lpstr>
      <vt:lpstr>Office Theme</vt:lpstr>
      <vt:lpstr>1_Office Theme</vt:lpstr>
      <vt:lpstr>اختيار  صنفين من الطعام عندما تتاح له حرية الاختيار  </vt:lpstr>
      <vt:lpstr>PowerPoint Presentation</vt:lpstr>
      <vt:lpstr>PowerPoint Presentation</vt:lpstr>
      <vt:lpstr>PowerPoint Presentation</vt:lpstr>
      <vt:lpstr>انشودة اختيار الطعام المفضل</vt:lpstr>
      <vt:lpstr>ورقة عمل صفية 1                                                   </vt:lpstr>
      <vt:lpstr>ورقة عمل صفية 2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يشير الى ما يريد</dc:title>
  <dc:creator>JUMAH SHUAIB MUSTAFA</dc:creator>
  <cp:lastModifiedBy>JUMAH SHUAIB MUSTAFA</cp:lastModifiedBy>
  <cp:revision>135</cp:revision>
  <dcterms:modified xsi:type="dcterms:W3CDTF">2020-08-22T20:03:46Z</dcterms:modified>
</cp:coreProperties>
</file>