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14"/>
  </p:notesMasterIdLst>
  <p:sldIdLst>
    <p:sldId id="267" r:id="rId6"/>
    <p:sldId id="257" r:id="rId7"/>
    <p:sldId id="283" r:id="rId8"/>
    <p:sldId id="259" r:id="rId9"/>
    <p:sldId id="284" r:id="rId10"/>
    <p:sldId id="275" r:id="rId11"/>
    <p:sldId id="285" r:id="rId12"/>
    <p:sldId id="28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9" d="100"/>
          <a:sy n="109" d="100"/>
        </p:scale>
        <p:origin x="672"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0" d="100"/>
          <a:sy n="50" d="100"/>
        </p:scale>
        <p:origin x="2640"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1284D9-1D4B-468A-A010-F649C632A758}" type="datetimeFigureOut">
              <a:rPr lang="en-US" smtClean="0"/>
              <a:t>8/25/2020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27DD44-B744-42AC-B498-54EF3C6033B8}" type="slidenum">
              <a:rPr lang="en-US" smtClean="0"/>
              <a:t>‹#›</a:t>
            </a:fld>
            <a:endParaRPr lang="en-US" dirty="0"/>
          </a:p>
        </p:txBody>
      </p:sp>
    </p:spTree>
    <p:extLst>
      <p:ext uri="{BB962C8B-B14F-4D97-AF65-F5344CB8AC3E}">
        <p14:creationId xmlns:p14="http://schemas.microsoft.com/office/powerpoint/2010/main" val="3138303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27DD44-B744-42AC-B498-54EF3C6033B8}" type="slidenum">
              <a:rPr lang="en-US" smtClean="0"/>
              <a:t>1</a:t>
            </a:fld>
            <a:endParaRPr lang="en-US" dirty="0"/>
          </a:p>
        </p:txBody>
      </p:sp>
    </p:spTree>
    <p:extLst>
      <p:ext uri="{BB962C8B-B14F-4D97-AF65-F5344CB8AC3E}">
        <p14:creationId xmlns:p14="http://schemas.microsoft.com/office/powerpoint/2010/main" val="78429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0817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2717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0F5DDA-372B-43CF-86FE-C9B6645BBCC7}" type="datetime3">
              <a:rPr lang="en-US" smtClean="0"/>
              <a:t>25 August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dirty="0"/>
          </a:p>
        </p:txBody>
      </p:sp>
    </p:spTree>
    <p:extLst>
      <p:ext uri="{BB962C8B-B14F-4D97-AF65-F5344CB8AC3E}">
        <p14:creationId xmlns:p14="http://schemas.microsoft.com/office/powerpoint/2010/main" val="3853342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52F16D-244F-47C2-842A-9317BC736D29}" type="datetime3">
              <a:rPr lang="en-US" smtClean="0"/>
              <a:t>25 August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dirty="0"/>
          </a:p>
        </p:txBody>
      </p:sp>
    </p:spTree>
    <p:extLst>
      <p:ext uri="{BB962C8B-B14F-4D97-AF65-F5344CB8AC3E}">
        <p14:creationId xmlns:p14="http://schemas.microsoft.com/office/powerpoint/2010/main" val="3203488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1A787B-4AB8-4174-BC68-AD1479FF75F2}" type="datetime3">
              <a:rPr lang="en-US" smtClean="0"/>
              <a:t>25 August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dirty="0"/>
          </a:p>
        </p:txBody>
      </p:sp>
    </p:spTree>
    <p:extLst>
      <p:ext uri="{BB962C8B-B14F-4D97-AF65-F5344CB8AC3E}">
        <p14:creationId xmlns:p14="http://schemas.microsoft.com/office/powerpoint/2010/main" val="3127966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dirty="0"/>
              <a:t>Click icon to add picture</a:t>
            </a:r>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796671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68C1685-7933-4893-93CD-584791D7F10F}" type="datetime3">
              <a:rPr lang="en-US" smtClean="0"/>
              <a:t>25 August 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dirty="0"/>
          </a:p>
        </p:txBody>
      </p:sp>
    </p:spTree>
    <p:extLst>
      <p:ext uri="{BB962C8B-B14F-4D97-AF65-F5344CB8AC3E}">
        <p14:creationId xmlns:p14="http://schemas.microsoft.com/office/powerpoint/2010/main" val="671007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C1780D-DAAC-4CAC-AE62-1A67156FB528}" type="datetime3">
              <a:rPr lang="en-US" smtClean="0"/>
              <a:t>25 August 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dirty="0"/>
          </a:p>
        </p:txBody>
      </p:sp>
    </p:spTree>
    <p:extLst>
      <p:ext uri="{BB962C8B-B14F-4D97-AF65-F5344CB8AC3E}">
        <p14:creationId xmlns:p14="http://schemas.microsoft.com/office/powerpoint/2010/main" val="44542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6D25B4-CC4C-4EFB-A44E-87BF4A4DC3F4}" type="datetime3">
              <a:rPr lang="en-US" smtClean="0"/>
              <a:t>25 August 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dirty="0"/>
          </a:p>
        </p:txBody>
      </p:sp>
    </p:spTree>
    <p:extLst>
      <p:ext uri="{BB962C8B-B14F-4D97-AF65-F5344CB8AC3E}">
        <p14:creationId xmlns:p14="http://schemas.microsoft.com/office/powerpoint/2010/main" val="4132797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2CDA938-F1B5-4E67-A02C-9BCC4C2F9DA0}" type="datetime3">
              <a:rPr lang="en-US" smtClean="0"/>
              <a:t>25 August 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0F9F505-338F-4A63-8E60-F3E66EC2060F}" type="slidenum">
              <a:rPr lang="en-GB" smtClean="0"/>
              <a:t>‹#›</a:t>
            </a:fld>
            <a:endParaRPr lang="en-GB" dirty="0"/>
          </a:p>
        </p:txBody>
      </p:sp>
    </p:spTree>
    <p:extLst>
      <p:ext uri="{BB962C8B-B14F-4D97-AF65-F5344CB8AC3E}">
        <p14:creationId xmlns:p14="http://schemas.microsoft.com/office/powerpoint/2010/main" val="1739791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242AD15-594A-4FB9-B2B8-10786D4C4BC0}" type="datetime3">
              <a:rPr lang="en-US" smtClean="0"/>
              <a:t>25 August 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0F9F505-338F-4A63-8E60-F3E66EC2060F}" type="slidenum">
              <a:rPr lang="en-GB" smtClean="0"/>
              <a:t>‹#›</a:t>
            </a:fld>
            <a:endParaRPr lang="en-GB" dirty="0"/>
          </a:p>
        </p:txBody>
      </p:sp>
    </p:spTree>
    <p:extLst>
      <p:ext uri="{BB962C8B-B14F-4D97-AF65-F5344CB8AC3E}">
        <p14:creationId xmlns:p14="http://schemas.microsoft.com/office/powerpoint/2010/main" val="3382487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C75B283-5B98-4FE8-8FC6-B76E00DC4565}" type="datetime3">
              <a:rPr lang="en-US" smtClean="0"/>
              <a:t>25 August 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0F9F505-338F-4A63-8E60-F3E66EC2060F}" type="slidenum">
              <a:rPr lang="en-GB" smtClean="0"/>
              <a:t>‹#›</a:t>
            </a:fld>
            <a:endParaRPr lang="en-GB" dirty="0"/>
          </a:p>
        </p:txBody>
      </p:sp>
    </p:spTree>
    <p:extLst>
      <p:ext uri="{BB962C8B-B14F-4D97-AF65-F5344CB8AC3E}">
        <p14:creationId xmlns:p14="http://schemas.microsoft.com/office/powerpoint/2010/main" val="1898363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1294A2-9656-4745-B2D6-CACA84C83854}" type="datetime3">
              <a:rPr lang="en-US" smtClean="0"/>
              <a:t>25 August 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0F9F505-338F-4A63-8E60-F3E66EC2060F}" type="slidenum">
              <a:rPr lang="en-GB" smtClean="0"/>
              <a:t>‹#›</a:t>
            </a:fld>
            <a:endParaRPr lang="en-GB" dirty="0"/>
          </a:p>
        </p:txBody>
      </p:sp>
    </p:spTree>
    <p:extLst>
      <p:ext uri="{BB962C8B-B14F-4D97-AF65-F5344CB8AC3E}">
        <p14:creationId xmlns:p14="http://schemas.microsoft.com/office/powerpoint/2010/main" val="2571605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2998D2-4126-411A-8949-6F4D826F56A2}" type="datetime3">
              <a:rPr lang="en-US" smtClean="0"/>
              <a:t>25 August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dirty="0"/>
          </a:p>
        </p:txBody>
      </p:sp>
    </p:spTree>
    <p:extLst>
      <p:ext uri="{BB962C8B-B14F-4D97-AF65-F5344CB8AC3E}">
        <p14:creationId xmlns:p14="http://schemas.microsoft.com/office/powerpoint/2010/main" val="3715948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7ED719-B36A-46AD-9CFF-82BE8320A41F}" type="datetime3">
              <a:rPr lang="en-US" smtClean="0"/>
              <a:t>25 August 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0F9F505-338F-4A63-8E60-F3E66EC2060F}" type="slidenum">
              <a:rPr lang="en-GB" smtClean="0"/>
              <a:t>‹#›</a:t>
            </a:fld>
            <a:endParaRPr lang="en-GB" dirty="0"/>
          </a:p>
        </p:txBody>
      </p:sp>
    </p:spTree>
    <p:extLst>
      <p:ext uri="{BB962C8B-B14F-4D97-AF65-F5344CB8AC3E}">
        <p14:creationId xmlns:p14="http://schemas.microsoft.com/office/powerpoint/2010/main" val="1217378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F704C3-F6CC-498F-BC59-5F55BF57AFC9}" type="datetime3">
              <a:rPr lang="en-US" smtClean="0"/>
              <a:t>25 August 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0F9F505-338F-4A63-8E60-F3E66EC2060F}" type="slidenum">
              <a:rPr lang="en-GB" smtClean="0"/>
              <a:t>‹#›</a:t>
            </a:fld>
            <a:endParaRPr lang="en-GB" dirty="0"/>
          </a:p>
        </p:txBody>
      </p:sp>
    </p:spTree>
    <p:extLst>
      <p:ext uri="{BB962C8B-B14F-4D97-AF65-F5344CB8AC3E}">
        <p14:creationId xmlns:p14="http://schemas.microsoft.com/office/powerpoint/2010/main" val="3230897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BFEE24-E4A7-4E9A-95AD-6574493E8F41}" type="datetime3">
              <a:rPr lang="en-US" smtClean="0"/>
              <a:t>25 August 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dirty="0"/>
          </a:p>
        </p:txBody>
      </p:sp>
    </p:spTree>
    <p:extLst>
      <p:ext uri="{BB962C8B-B14F-4D97-AF65-F5344CB8AC3E}">
        <p14:creationId xmlns:p14="http://schemas.microsoft.com/office/powerpoint/2010/main" val="1023118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9050551-4CE6-4950-8D1F-8A1EE9D6E42D}" type="datetime3">
              <a:rPr lang="en-US" smtClean="0"/>
              <a:t>25 August 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dirty="0"/>
          </a:p>
        </p:txBody>
      </p:sp>
    </p:spTree>
    <p:extLst>
      <p:ext uri="{BB962C8B-B14F-4D97-AF65-F5344CB8AC3E}">
        <p14:creationId xmlns:p14="http://schemas.microsoft.com/office/powerpoint/2010/main" val="36698051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dirty="0"/>
              <a:t>Click icon to add media</a:t>
            </a:r>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28569575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fld id="{D17A6D05-D16B-4603-A323-876374AD20C5}" type="datetime3">
              <a:rPr lang="en-US" noProof="0" smtClean="0"/>
              <a:t>25 August 2020</a:t>
            </a:fld>
            <a:endParaRPr lang="en-US" noProof="0" dirty="0"/>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endParaRPr lang="en-US" noProof="0" dirty="0"/>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dirty="0"/>
              <a:t>Click icon to add picture</a:t>
            </a:r>
          </a:p>
        </p:txBody>
      </p:sp>
    </p:spTree>
    <p:extLst>
      <p:ext uri="{BB962C8B-B14F-4D97-AF65-F5344CB8AC3E}">
        <p14:creationId xmlns:p14="http://schemas.microsoft.com/office/powerpoint/2010/main" val="4242599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665BA1-66C5-4C23-B9BA-F1EDD450FA3F}" type="datetime3">
              <a:rPr lang="en-US" smtClean="0"/>
              <a:t>25 August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dirty="0"/>
          </a:p>
        </p:txBody>
      </p:sp>
    </p:spTree>
    <p:extLst>
      <p:ext uri="{BB962C8B-B14F-4D97-AF65-F5344CB8AC3E}">
        <p14:creationId xmlns:p14="http://schemas.microsoft.com/office/powerpoint/2010/main" val="2531976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4F4428-25CE-497A-9941-367C16ECCEA0}" type="datetime3">
              <a:rPr lang="en-US" smtClean="0"/>
              <a:t>25 August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F8585A-9C13-4586-A4AB-6DF698F2DFD9}" type="slidenum">
              <a:rPr lang="en-US" smtClean="0"/>
              <a:t>‹#›</a:t>
            </a:fld>
            <a:endParaRPr lang="en-US" dirty="0"/>
          </a:p>
        </p:txBody>
      </p:sp>
    </p:spTree>
    <p:extLst>
      <p:ext uri="{BB962C8B-B14F-4D97-AF65-F5344CB8AC3E}">
        <p14:creationId xmlns:p14="http://schemas.microsoft.com/office/powerpoint/2010/main" val="316557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A53F8D-8F5F-4D98-B67F-54B571C7FB47}" type="datetime3">
              <a:rPr lang="en-US" smtClean="0"/>
              <a:t>25 August 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F8585A-9C13-4586-A4AB-6DF698F2DFD9}" type="slidenum">
              <a:rPr lang="en-US" smtClean="0"/>
              <a:t>‹#›</a:t>
            </a:fld>
            <a:endParaRPr lang="en-US" dirty="0"/>
          </a:p>
        </p:txBody>
      </p:sp>
    </p:spTree>
    <p:extLst>
      <p:ext uri="{BB962C8B-B14F-4D97-AF65-F5344CB8AC3E}">
        <p14:creationId xmlns:p14="http://schemas.microsoft.com/office/powerpoint/2010/main" val="522863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6C29FF-CCF6-46F0-B460-CA0EFD3579DE}" type="datetime3">
              <a:rPr lang="en-US" smtClean="0"/>
              <a:t>25 August 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F8585A-9C13-4586-A4AB-6DF698F2DFD9}" type="slidenum">
              <a:rPr lang="en-US" smtClean="0"/>
              <a:t>‹#›</a:t>
            </a:fld>
            <a:endParaRPr lang="en-US" dirty="0"/>
          </a:p>
        </p:txBody>
      </p:sp>
    </p:spTree>
    <p:extLst>
      <p:ext uri="{BB962C8B-B14F-4D97-AF65-F5344CB8AC3E}">
        <p14:creationId xmlns:p14="http://schemas.microsoft.com/office/powerpoint/2010/main" val="3305190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AE4715-3104-467E-A5F5-3DDF7E4FA2A3}" type="datetime3">
              <a:rPr lang="en-US" smtClean="0"/>
              <a:t>25 August 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F8585A-9C13-4586-A4AB-6DF698F2DFD9}" type="slidenum">
              <a:rPr lang="en-US" smtClean="0"/>
              <a:t>‹#›</a:t>
            </a:fld>
            <a:endParaRPr lang="en-US" dirty="0"/>
          </a:p>
        </p:txBody>
      </p:sp>
    </p:spTree>
    <p:extLst>
      <p:ext uri="{BB962C8B-B14F-4D97-AF65-F5344CB8AC3E}">
        <p14:creationId xmlns:p14="http://schemas.microsoft.com/office/powerpoint/2010/main" val="2085898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73F583-97E1-40F8-841A-DA31DC16C36F}" type="datetime3">
              <a:rPr lang="en-US" smtClean="0"/>
              <a:t>25 August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F8585A-9C13-4586-A4AB-6DF698F2DFD9}" type="slidenum">
              <a:rPr lang="en-US" smtClean="0"/>
              <a:t>‹#›</a:t>
            </a:fld>
            <a:endParaRPr lang="en-US" dirty="0"/>
          </a:p>
        </p:txBody>
      </p:sp>
    </p:spTree>
    <p:extLst>
      <p:ext uri="{BB962C8B-B14F-4D97-AF65-F5344CB8AC3E}">
        <p14:creationId xmlns:p14="http://schemas.microsoft.com/office/powerpoint/2010/main" val="813189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6A5538-93A8-4427-B2D0-69F246BC64D3}" type="datetime3">
              <a:rPr lang="en-US" smtClean="0"/>
              <a:t>25 August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F8585A-9C13-4586-A4AB-6DF698F2DFD9}" type="slidenum">
              <a:rPr lang="en-US" smtClean="0"/>
              <a:t>‹#›</a:t>
            </a:fld>
            <a:endParaRPr lang="en-US" dirty="0"/>
          </a:p>
        </p:txBody>
      </p:sp>
    </p:spTree>
    <p:extLst>
      <p:ext uri="{BB962C8B-B14F-4D97-AF65-F5344CB8AC3E}">
        <p14:creationId xmlns:p14="http://schemas.microsoft.com/office/powerpoint/2010/main" val="3432530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6487B0-7C3C-4749-A2B6-DB540BDFBDD3}" type="datetime3">
              <a:rPr lang="en-US" smtClean="0"/>
              <a:t>25 August 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F8585A-9C13-4586-A4AB-6DF698F2DFD9}" type="slidenum">
              <a:rPr lang="en-US" smtClean="0"/>
              <a:t>‹#›</a:t>
            </a:fld>
            <a:endParaRPr lang="en-US" dirty="0"/>
          </a:p>
        </p:txBody>
      </p:sp>
    </p:spTree>
    <p:extLst>
      <p:ext uri="{BB962C8B-B14F-4D97-AF65-F5344CB8AC3E}">
        <p14:creationId xmlns:p14="http://schemas.microsoft.com/office/powerpoint/2010/main" val="4197963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C4949-77A1-40BB-B52A-9D549E788AAB}" type="datetime3">
              <a:rPr lang="en-US" smtClean="0"/>
              <a:t>25 August 2020</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9F505-338F-4A63-8E60-F3E66EC2060F}" type="slidenum">
              <a:rPr lang="en-GB" smtClean="0"/>
              <a:t>‹#›</a:t>
            </a:fld>
            <a:endParaRPr lang="en-GB" dirty="0"/>
          </a:p>
        </p:txBody>
      </p:sp>
    </p:spTree>
    <p:extLst>
      <p:ext uri="{BB962C8B-B14F-4D97-AF65-F5344CB8AC3E}">
        <p14:creationId xmlns:p14="http://schemas.microsoft.com/office/powerpoint/2010/main" val="1511128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6" r:id="rId1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hyperlink" Target="https://youtu.be/ECsuLalo-JI"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hyperlink" Target="https://youtu.be/XpcM-vE_swg" TargetMode="Externa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hyperlink" Target="https://youtu.be/Szi3DRiouck" TargetMode="Externa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4.xml"/><Relationship Id="rId6" Type="http://schemas.openxmlformats.org/officeDocument/2006/relationships/image" Target="../media/image14.gif"/><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slideLayout" Target="../slideLayouts/slideLayout24.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p:txBody>
          <a:bodyPr>
            <a:normAutofit/>
          </a:bodyPr>
          <a:lstStyle/>
          <a:p>
            <a:pPr marL="171450" indent="-171450" algn="ctr" rtl="1"/>
            <a:r>
              <a:rPr lang="ar-AE" sz="2800" dirty="0">
                <a:latin typeface="Sakkal Majalla" pitchFamily="2" charset="-78"/>
                <a:cs typeface="Sakkal Majalla" pitchFamily="2" charset="-78"/>
              </a:rPr>
              <a:t>يطلب ما يريد </a:t>
            </a:r>
            <a:r>
              <a:rPr lang="ar-AE" sz="2800" dirty="0" smtClean="0">
                <a:latin typeface="Sakkal Majalla" pitchFamily="2" charset="-78"/>
                <a:cs typeface="Sakkal Majalla" pitchFamily="2" charset="-78"/>
              </a:rPr>
              <a:t>بكلمتين</a:t>
            </a:r>
            <a:r>
              <a:rPr lang="ar-AE" sz="2800" dirty="0">
                <a:latin typeface="Sakkal Majalla" pitchFamily="2" charset="-78"/>
                <a:cs typeface="Sakkal Majalla" pitchFamily="2" charset="-78"/>
              </a:rPr>
              <a:t/>
            </a:r>
            <a:br>
              <a:rPr lang="ar-AE" sz="2800" dirty="0">
                <a:latin typeface="Sakkal Majalla" pitchFamily="2" charset="-78"/>
                <a:cs typeface="Sakkal Majalla" pitchFamily="2" charset="-78"/>
              </a:rPr>
            </a:br>
            <a:r>
              <a:rPr lang="ar-AE" sz="2800" dirty="0">
                <a:latin typeface="Sakkal Majalla" pitchFamily="2" charset="-78"/>
                <a:cs typeface="Sakkal Majalla" pitchFamily="2" charset="-78"/>
              </a:rPr>
              <a:t> </a:t>
            </a:r>
            <a:br>
              <a:rPr lang="ar-AE" sz="2800" dirty="0">
                <a:latin typeface="Sakkal Majalla" pitchFamily="2" charset="-78"/>
                <a:cs typeface="Sakkal Majalla" pitchFamily="2" charset="-78"/>
              </a:rPr>
            </a:br>
            <a:endParaRPr lang="en-US" sz="2800" dirty="0">
              <a:latin typeface="Sakkal Majalla" pitchFamily="2" charset="-78"/>
              <a:cs typeface="Sakkal Majalla" pitchFamily="2" charset="-78"/>
            </a:endParaRPr>
          </a:p>
        </p:txBody>
      </p:sp>
      <p:sp>
        <p:nvSpPr>
          <p:cNvPr id="3" name="TextBox 2"/>
          <p:cNvSpPr txBox="1"/>
          <p:nvPr/>
        </p:nvSpPr>
        <p:spPr>
          <a:xfrm rot="721943">
            <a:off x="7959682" y="5031174"/>
            <a:ext cx="3051149" cy="707886"/>
          </a:xfrm>
          <a:prstGeom prst="rect">
            <a:avLst/>
          </a:prstGeom>
          <a:noFill/>
        </p:spPr>
        <p:txBody>
          <a:bodyPr wrap="square" rtlCol="0">
            <a:spAutoFit/>
          </a:bodyPr>
          <a:lstStyle/>
          <a:p>
            <a:pPr algn="ctr" rtl="1"/>
            <a:r>
              <a:rPr lang="ar-AE" sz="2000" dirty="0" smtClean="0">
                <a:solidFill>
                  <a:schemeClr val="bg1"/>
                </a:solidFill>
                <a:latin typeface="Sakkal Majalla" panose="02000000000000000000" pitchFamily="2" charset="-78"/>
                <a:cs typeface="Sakkal Majalla" panose="02000000000000000000" pitchFamily="2" charset="-78"/>
              </a:rPr>
              <a:t>«كيف اطلب؟»</a:t>
            </a:r>
          </a:p>
          <a:p>
            <a:pPr algn="ctr" rtl="1"/>
            <a:r>
              <a:rPr lang="ar-AE" sz="2000" dirty="0" smtClean="0">
                <a:solidFill>
                  <a:schemeClr val="bg1"/>
                </a:solidFill>
                <a:latin typeface="Sakkal Majalla" panose="02000000000000000000" pitchFamily="2" charset="-78"/>
                <a:cs typeface="Sakkal Majalla" panose="02000000000000000000" pitchFamily="2" charset="-78"/>
              </a:rPr>
              <a:t>إعداد: موزة سعيد مبارك عايد الكتبي</a:t>
            </a:r>
            <a:endParaRPr lang="en-US" sz="2000" dirty="0">
              <a:solidFill>
                <a:schemeClr val="bg1"/>
              </a:solidFill>
              <a:latin typeface="Sakkal Majalla" panose="02000000000000000000" pitchFamily="2" charset="-78"/>
              <a:cs typeface="Sakkal Majalla" panose="02000000000000000000" pitchFamily="2" charset="-78"/>
            </a:endParaRPr>
          </a:p>
        </p:txBody>
      </p:sp>
      <p:pic>
        <p:nvPicPr>
          <p:cNvPr id="4" name="Picture 3"/>
          <p:cNvPicPr>
            <a:picLocks noChangeAspect="1"/>
          </p:cNvPicPr>
          <p:nvPr/>
        </p:nvPicPr>
        <p:blipFill>
          <a:blip r:embed="rId3">
            <a:clrChange>
              <a:clrFrom>
                <a:srgbClr val="FFFCFF"/>
              </a:clrFrom>
              <a:clrTo>
                <a:srgbClr val="FFFCFF">
                  <a:alpha val="0"/>
                </a:srgbClr>
              </a:clrTo>
            </a:clrChange>
            <a:extLst>
              <a:ext uri="{28A0092B-C50C-407E-A947-70E740481C1C}">
                <a14:useLocalDpi xmlns:a14="http://schemas.microsoft.com/office/drawing/2010/main" val="0"/>
              </a:ext>
            </a:extLst>
          </a:blip>
          <a:stretch>
            <a:fillRect/>
          </a:stretch>
        </p:blipFill>
        <p:spPr>
          <a:xfrm rot="798864">
            <a:off x="9695101" y="503793"/>
            <a:ext cx="1124804" cy="971217"/>
          </a:xfrm>
          <a:prstGeom prst="rect">
            <a:avLst/>
          </a:prstGeom>
        </p:spPr>
      </p:pic>
      <p:pic>
        <p:nvPicPr>
          <p:cNvPr id="7" name="Picture Placeholder 6"/>
          <p:cNvPicPr>
            <a:picLocks noGrp="1" noChangeAspect="1"/>
          </p:cNvPicPr>
          <p:nvPr>
            <p:ph type="pic" sz="quarter" idx="15"/>
          </p:nvPr>
        </p:nvPicPr>
        <p:blipFill rotWithShape="1">
          <a:blip r:embed="rId4" cstate="print">
            <a:extLst>
              <a:ext uri="{28A0092B-C50C-407E-A947-70E740481C1C}">
                <a14:useLocalDpi xmlns:a14="http://schemas.microsoft.com/office/drawing/2010/main" val="0"/>
              </a:ext>
            </a:extLst>
          </a:blip>
          <a:srcRect l="1968" t="-4363" r="-6761" b="-18361"/>
          <a:stretch/>
        </p:blipFill>
        <p:spPr/>
      </p:pic>
    </p:spTree>
    <p:extLst>
      <p:ext uri="{BB962C8B-B14F-4D97-AF65-F5344CB8AC3E}">
        <p14:creationId xmlns:p14="http://schemas.microsoft.com/office/powerpoint/2010/main" val="2243528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91156835"/>
              </p:ext>
            </p:extLst>
          </p:nvPr>
        </p:nvGraphicFramePr>
        <p:xfrm>
          <a:off x="154004" y="224444"/>
          <a:ext cx="11906451" cy="6517178"/>
        </p:xfrm>
        <a:graphic>
          <a:graphicData uri="http://schemas.openxmlformats.org/drawingml/2006/table">
            <a:tbl>
              <a:tblPr firstRow="1" bandRow="1">
                <a:tableStyleId>{5940675A-B579-460E-94D1-54222C63F5DA}</a:tableStyleId>
              </a:tblPr>
              <a:tblGrid>
                <a:gridCol w="4298430">
                  <a:extLst>
                    <a:ext uri="{9D8B030D-6E8A-4147-A177-3AD203B41FA5}">
                      <a16:colId xmlns:a16="http://schemas.microsoft.com/office/drawing/2014/main" val="20000"/>
                    </a:ext>
                  </a:extLst>
                </a:gridCol>
                <a:gridCol w="3413704">
                  <a:extLst>
                    <a:ext uri="{9D8B030D-6E8A-4147-A177-3AD203B41FA5}">
                      <a16:colId xmlns:a16="http://schemas.microsoft.com/office/drawing/2014/main" val="2032493190"/>
                    </a:ext>
                  </a:extLst>
                </a:gridCol>
                <a:gridCol w="2918797">
                  <a:extLst>
                    <a:ext uri="{9D8B030D-6E8A-4147-A177-3AD203B41FA5}">
                      <a16:colId xmlns:a16="http://schemas.microsoft.com/office/drawing/2014/main" val="4078435238"/>
                    </a:ext>
                  </a:extLst>
                </a:gridCol>
                <a:gridCol w="1275520">
                  <a:extLst>
                    <a:ext uri="{9D8B030D-6E8A-4147-A177-3AD203B41FA5}">
                      <a16:colId xmlns:a16="http://schemas.microsoft.com/office/drawing/2014/main" val="20001"/>
                    </a:ext>
                  </a:extLst>
                </a:gridCol>
              </a:tblGrid>
              <a:tr h="462492">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smtClean="0">
                          <a:latin typeface="Sakkal Majalla" panose="02000000000000000000" pitchFamily="2" charset="-78"/>
                          <a:cs typeface="Sakkal Majalla" panose="02000000000000000000" pitchFamily="2" charset="-78"/>
                        </a:rPr>
                        <a:t>المراجعة:</a:t>
                      </a:r>
                      <a:r>
                        <a:rPr lang="ar-AE" sz="1200" b="1" baseline="0" dirty="0" smtClean="0">
                          <a:latin typeface="Sakkal Majalla" panose="02000000000000000000" pitchFamily="2" charset="-78"/>
                          <a:cs typeface="Sakkal Majalla" panose="02000000000000000000" pitchFamily="2" charset="-78"/>
                        </a:rPr>
                        <a:t> </a:t>
                      </a:r>
                      <a:r>
                        <a:rPr lang="ar-AE" sz="1200" b="1" dirty="0" smtClean="0">
                          <a:latin typeface="Sakkal Majalla" panose="02000000000000000000" pitchFamily="2" charset="-78"/>
                          <a:cs typeface="Sakkal Majalla" panose="02000000000000000000" pitchFamily="2" charset="-78"/>
                        </a:rPr>
                        <a:t>أ</a:t>
                      </a:r>
                      <a:r>
                        <a:rPr lang="ar-AE" sz="1200" b="1" dirty="0">
                          <a:latin typeface="Sakkal Majalla" panose="02000000000000000000" pitchFamily="2" charset="-78"/>
                          <a:cs typeface="Sakkal Majalla" panose="02000000000000000000" pitchFamily="2" charset="-78"/>
                        </a:rPr>
                        <a:t>. جمعه شعيب </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الإعداد </a:t>
                      </a:r>
                      <a:r>
                        <a:rPr lang="ar-AE" sz="1200" b="1" dirty="0" smtClean="0">
                          <a:latin typeface="Sakkal Majalla" panose="02000000000000000000" pitchFamily="2" charset="-78"/>
                          <a:cs typeface="Sakkal Majalla" panose="02000000000000000000" pitchFamily="2" charset="-78"/>
                        </a:rPr>
                        <a:t>: موزة سعيد الكتبي </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fontAlgn="ctr"/>
                      <a:r>
                        <a:rPr lang="ar-AE" sz="1200" b="1" i="0" u="none" strike="noStrike" dirty="0" smtClean="0">
                          <a:solidFill>
                            <a:srgbClr val="000000"/>
                          </a:solidFill>
                          <a:effectLst/>
                          <a:latin typeface="Sakkal Majalla" panose="02000000000000000000" pitchFamily="2" charset="-78"/>
                          <a:cs typeface="Sakkal Majalla" panose="02000000000000000000" pitchFamily="2" charset="-78"/>
                        </a:rPr>
                        <a:t>يطلب ما </a:t>
                      </a:r>
                      <a:r>
                        <a:rPr lang="ar-AE" sz="1200" b="1" i="0" u="none" strike="noStrike" smtClean="0">
                          <a:solidFill>
                            <a:srgbClr val="000000"/>
                          </a:solidFill>
                          <a:effectLst/>
                          <a:latin typeface="Sakkal Majalla" panose="02000000000000000000" pitchFamily="2" charset="-78"/>
                          <a:cs typeface="Sakkal Majalla" panose="02000000000000000000" pitchFamily="2" charset="-78"/>
                        </a:rPr>
                        <a:t>يريد </a:t>
                      </a:r>
                      <a:r>
                        <a:rPr lang="ar-AE" sz="1200" b="1" i="0" u="none" strike="noStrike" smtClean="0">
                          <a:solidFill>
                            <a:srgbClr val="000000"/>
                          </a:solidFill>
                          <a:effectLst/>
                          <a:latin typeface="Sakkal Majalla" panose="02000000000000000000" pitchFamily="2" charset="-78"/>
                          <a:cs typeface="Sakkal Majalla" panose="02000000000000000000" pitchFamily="2" charset="-78"/>
                        </a:rPr>
                        <a:t>بكلمتين</a:t>
                      </a:r>
                      <a:r>
                        <a:rPr lang="ar-AE" sz="1200" b="1" i="0" u="none" strike="noStrike" dirty="0" smtClean="0">
                          <a:solidFill>
                            <a:srgbClr val="000000"/>
                          </a:solidFill>
                          <a:effectLst/>
                          <a:latin typeface="Sakkal Majalla" panose="02000000000000000000" pitchFamily="2" charset="-78"/>
                          <a:cs typeface="Sakkal Majalla" panose="02000000000000000000" pitchFamily="2" charset="-78"/>
                        </a:rPr>
                        <a:t/>
                      </a:r>
                      <a:br>
                        <a:rPr lang="ar-AE" sz="1200" b="1" i="0" u="none" strike="noStrike" dirty="0" smtClean="0">
                          <a:solidFill>
                            <a:srgbClr val="000000"/>
                          </a:solidFill>
                          <a:effectLst/>
                          <a:latin typeface="Sakkal Majalla" panose="02000000000000000000" pitchFamily="2" charset="-78"/>
                          <a:cs typeface="Sakkal Majalla" panose="02000000000000000000" pitchFamily="2" charset="-78"/>
                        </a:rPr>
                      </a:br>
                      <a:r>
                        <a:rPr lang="ar-AE" sz="1200" b="1" i="0" u="none" strike="noStrike" dirty="0" smtClean="0">
                          <a:solidFill>
                            <a:srgbClr val="000000"/>
                          </a:solidFill>
                          <a:effectLst/>
                          <a:latin typeface="Sakkal Majalla" panose="02000000000000000000" pitchFamily="2" charset="-78"/>
                          <a:cs typeface="Sakkal Majalla" panose="02000000000000000000" pitchFamily="2" charset="-78"/>
                        </a:rPr>
                        <a:t> </a:t>
                      </a:r>
                    </a:p>
                  </a:txBody>
                  <a:tcPr marL="9525" marR="9525" marT="9525"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Sakkal Majalla" panose="02000000000000000000" pitchFamily="2" charset="-78"/>
                          <a:cs typeface="Sakkal Majalla" panose="02000000000000000000" pitchFamily="2" charset="-78"/>
                        </a:rPr>
                        <a:t>الهدف</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85406">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الفئة العمرية</a:t>
                      </a:r>
                      <a:r>
                        <a:rPr lang="ar-AE" sz="1200" b="1" dirty="0" smtClean="0">
                          <a:latin typeface="Sakkal Majalla" panose="02000000000000000000" pitchFamily="2" charset="-78"/>
                          <a:cs typeface="Sakkal Majalla" panose="02000000000000000000" pitchFamily="2" charset="-78"/>
                        </a:rPr>
                        <a:t>: 5-6 سنوات</a:t>
                      </a:r>
                      <a:endParaRPr lang="ar-AE"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مستوى الشدة: متوسطة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فئة الإعاقة : الاعاقة الذهنية</a:t>
                      </a:r>
                      <a:r>
                        <a:rPr lang="en-US" sz="1200" b="1" baseline="0" dirty="0">
                          <a:latin typeface="Sakkal Majalla" panose="02000000000000000000" pitchFamily="2" charset="-78"/>
                          <a:cs typeface="Sakkal Majalla" panose="02000000000000000000" pitchFamily="2" charset="-78"/>
                        </a:rPr>
                        <a:t> </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Sakkal Majalla" panose="02000000000000000000" pitchFamily="2" charset="-78"/>
                          <a:cs typeface="Sakkal Majalla" panose="02000000000000000000" pitchFamily="2" charset="-78"/>
                        </a:rPr>
                        <a:t>بيانات الهدف</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2628275"/>
                  </a:ext>
                </a:extLst>
              </a:tr>
              <a:tr h="5568603">
                <a:tc gridSpan="3">
                  <a:txBody>
                    <a:bodyPr/>
                    <a:lstStyle/>
                    <a:p>
                      <a:pPr algn="r" rtl="1"/>
                      <a:endParaRPr lang="ar-AE" sz="1400" b="1" dirty="0" smtClean="0">
                        <a:solidFill>
                          <a:srgbClr val="FF0000"/>
                        </a:solidFill>
                        <a:latin typeface="Sakkal Majalla" panose="02000000000000000000" pitchFamily="2" charset="-78"/>
                        <a:cs typeface="Sakkal Majalla" panose="02000000000000000000" pitchFamily="2" charset="-78"/>
                      </a:endParaRPr>
                    </a:p>
                    <a:p>
                      <a:pPr algn="r" rtl="1"/>
                      <a:r>
                        <a:rPr lang="ar-AE" sz="1400" b="1" dirty="0" smtClean="0">
                          <a:solidFill>
                            <a:srgbClr val="FF0000"/>
                          </a:solidFill>
                          <a:latin typeface="Sakkal Majalla" panose="02000000000000000000" pitchFamily="2" charset="-78"/>
                          <a:cs typeface="Sakkal Majalla" panose="02000000000000000000" pitchFamily="2" charset="-78"/>
                        </a:rPr>
                        <a:t>درس كيف</a:t>
                      </a:r>
                      <a:r>
                        <a:rPr lang="ar-AE" sz="1400" b="1" baseline="0" dirty="0" smtClean="0">
                          <a:solidFill>
                            <a:srgbClr val="FF0000"/>
                          </a:solidFill>
                          <a:latin typeface="Sakkal Majalla" panose="02000000000000000000" pitchFamily="2" charset="-78"/>
                          <a:cs typeface="Sakkal Majalla" panose="02000000000000000000" pitchFamily="2" charset="-78"/>
                        </a:rPr>
                        <a:t> اطلب؟</a:t>
                      </a:r>
                      <a:endParaRPr lang="ar-AE" sz="1400" b="1" dirty="0">
                        <a:solidFill>
                          <a:srgbClr val="FF0000"/>
                        </a:solidFill>
                        <a:latin typeface="Sakkal Majalla" panose="02000000000000000000" pitchFamily="2" charset="-78"/>
                        <a:cs typeface="Sakkal Majalla" panose="02000000000000000000" pitchFamily="2" charset="-78"/>
                      </a:endParaRPr>
                    </a:p>
                    <a:p>
                      <a:pPr algn="r" rtl="1"/>
                      <a:r>
                        <a:rPr lang="ar-AE" sz="1200" b="1" baseline="0" dirty="0" smtClean="0">
                          <a:solidFill>
                            <a:schemeClr val="tx1"/>
                          </a:solidFill>
                          <a:latin typeface="Sakkal Majalla" pitchFamily="2" charset="-78"/>
                          <a:cs typeface="Sakkal Majalla" pitchFamily="2" charset="-78"/>
                        </a:rPr>
                        <a:t>استيقظت هند ذات صباح، و ذهبت إلى أمها و قالت: ماء ماء. قالت: الأم ، حسناً يا هند تريدين ماء؟  هزت هند رأسها وقالت: نعم. فقالت الأم: أنا افهمك يا هند لكن بعض الأحيان الآخرين قد لا يفهمونك، لذلك من الممكن أن تقولي أريد ماء. ابتسمت هند وقالت: حسناً يا أمي. ثم قالت الأم : أيضاً يا هند عندمت نطلب من الأفضل أن نطلب باحترام مثلا أقول أريد ماء لو سمحت يا أمي. قالت هند مبتسمة : أريد ماء لو سمحت يا أمي. فصفقت لها الأم تحييها: أحسنت يا هند.</a:t>
                      </a:r>
                    </a:p>
                    <a:p>
                      <a:pPr algn="r" rtl="1"/>
                      <a:endParaRPr lang="ar-AE" sz="1200" b="1" baseline="0" dirty="0" smtClean="0">
                        <a:solidFill>
                          <a:schemeClr val="tx1"/>
                        </a:solidFill>
                        <a:latin typeface="Sakkal Majalla" pitchFamily="2" charset="-78"/>
                        <a:cs typeface="Sakkal Majalla" pitchFamily="2" charset="-78"/>
                      </a:endParaRPr>
                    </a:p>
                    <a:p>
                      <a:pPr algn="r" rtl="1"/>
                      <a:endParaRPr lang="ar-AE" sz="1200" b="1" baseline="0" dirty="0" smtClean="0">
                        <a:solidFill>
                          <a:schemeClr val="tx1"/>
                        </a:solidFill>
                        <a:latin typeface="Sakkal Majalla" pitchFamily="2" charset="-78"/>
                        <a:cs typeface="Sakkal Majalla" pitchFamily="2" charset="-78"/>
                      </a:endParaRPr>
                    </a:p>
                    <a:p>
                      <a:pPr algn="r" rtl="1"/>
                      <a:endParaRPr lang="ar-AE" sz="1200" b="1" baseline="0" dirty="0" smtClean="0">
                        <a:solidFill>
                          <a:schemeClr val="tx1"/>
                        </a:solidFill>
                        <a:latin typeface="Sakkal Majalla" pitchFamily="2" charset="-78"/>
                        <a:cs typeface="Sakkal Majalla" pitchFamily="2" charset="-78"/>
                      </a:endParaRPr>
                    </a:p>
                    <a:p>
                      <a:pPr algn="r" rtl="1"/>
                      <a:endParaRPr lang="ar-AE" sz="1200" b="1" baseline="0" dirty="0" smtClean="0">
                        <a:solidFill>
                          <a:schemeClr val="tx1"/>
                        </a:solidFill>
                        <a:latin typeface="Sakkal Majalla" pitchFamily="2" charset="-78"/>
                        <a:cs typeface="Sakkal Majalla" pitchFamily="2" charset="-78"/>
                      </a:endParaRPr>
                    </a:p>
                    <a:p>
                      <a:pPr algn="r" rtl="1"/>
                      <a:endParaRPr lang="ar-AE" sz="1200" b="1" baseline="0" dirty="0" smtClean="0">
                        <a:solidFill>
                          <a:schemeClr val="tx1"/>
                        </a:solidFill>
                        <a:latin typeface="Sakkal Majalla" pitchFamily="2" charset="-78"/>
                        <a:cs typeface="Sakkal Majalla" pitchFamily="2" charset="-78"/>
                      </a:endParaRPr>
                    </a:p>
                    <a:p>
                      <a:pPr algn="r" rtl="1"/>
                      <a:endParaRPr lang="ar-AE" sz="1200" b="1" baseline="0" dirty="0" smtClean="0">
                        <a:solidFill>
                          <a:schemeClr val="tx1"/>
                        </a:solidFill>
                        <a:latin typeface="Sakkal Majalla" pitchFamily="2" charset="-78"/>
                        <a:cs typeface="Sakkal Majalla" pitchFamily="2" charset="-78"/>
                      </a:endParaRPr>
                    </a:p>
                    <a:p>
                      <a:pPr algn="r" rtl="1"/>
                      <a:endParaRPr lang="ar-AE" sz="1200" b="1" baseline="0" dirty="0" smtClean="0">
                        <a:solidFill>
                          <a:schemeClr val="tx1"/>
                        </a:solidFill>
                        <a:latin typeface="Sakkal Majalla" pitchFamily="2" charset="-78"/>
                        <a:cs typeface="Sakkal Majalla" pitchFamily="2" charset="-78"/>
                      </a:endParaRPr>
                    </a:p>
                    <a:p>
                      <a:pPr algn="r" rtl="1"/>
                      <a:endParaRPr lang="ar-AE" sz="1200" b="1" baseline="0" dirty="0" smtClean="0">
                        <a:solidFill>
                          <a:schemeClr val="tx1"/>
                        </a:solidFill>
                        <a:latin typeface="Sakkal Majalla" pitchFamily="2" charset="-78"/>
                        <a:cs typeface="Sakkal Majalla" pitchFamily="2" charset="-78"/>
                      </a:endParaRPr>
                    </a:p>
                    <a:p>
                      <a:pPr algn="r" rtl="1"/>
                      <a:endParaRPr lang="ar-AE" sz="1200" b="1" baseline="0" dirty="0" smtClean="0">
                        <a:solidFill>
                          <a:schemeClr val="tx1"/>
                        </a:solidFill>
                        <a:latin typeface="Sakkal Majalla" pitchFamily="2" charset="-78"/>
                        <a:cs typeface="Sakkal Majalla" pitchFamily="2" charset="-78"/>
                      </a:endParaRPr>
                    </a:p>
                    <a:p>
                      <a:pPr algn="r" rtl="1"/>
                      <a:r>
                        <a:rPr lang="ar-AE" sz="1200" b="1" baseline="0" dirty="0" smtClean="0">
                          <a:solidFill>
                            <a:schemeClr val="tx1"/>
                          </a:solidFill>
                          <a:latin typeface="Sakkal Majalla" pitchFamily="2" charset="-78"/>
                          <a:cs typeface="Sakkal Majalla" pitchFamily="2" charset="-78"/>
                        </a:rPr>
                        <a:t>بعد قراءة القصة ومتابعة الفيديو، ممكن سؤال الطالب عدة أسئلة مثل:</a:t>
                      </a:r>
                    </a:p>
                    <a:p>
                      <a:pPr marL="228600" indent="-228600" algn="r" rtl="1">
                        <a:buFont typeface="+mj-lt"/>
                        <a:buAutoNum type="arabicPeriod"/>
                      </a:pPr>
                      <a:r>
                        <a:rPr lang="ar-AE" sz="1200" b="1" baseline="0" dirty="0" smtClean="0">
                          <a:solidFill>
                            <a:schemeClr val="tx1"/>
                          </a:solidFill>
                          <a:latin typeface="Sakkal Majalla" pitchFamily="2" charset="-78"/>
                          <a:cs typeface="Sakkal Majalla" pitchFamily="2" charset="-78"/>
                        </a:rPr>
                        <a:t>ماذا كانت تريد هند من أمها؟ </a:t>
                      </a:r>
                    </a:p>
                    <a:p>
                      <a:pPr marL="228600" indent="-228600" algn="r" rtl="1">
                        <a:buFont typeface="+mj-lt"/>
                        <a:buAutoNum type="arabicPeriod"/>
                      </a:pPr>
                      <a:r>
                        <a:rPr lang="ar-AE" sz="1200" b="1" baseline="0" dirty="0" smtClean="0">
                          <a:solidFill>
                            <a:schemeClr val="tx1"/>
                          </a:solidFill>
                          <a:latin typeface="Sakkal Majalla" pitchFamily="2" charset="-78"/>
                          <a:cs typeface="Sakkal Majalla" pitchFamily="2" charset="-78"/>
                        </a:rPr>
                        <a:t>ماذا علمتها أمها بأن تقول؟</a:t>
                      </a:r>
                    </a:p>
                    <a:p>
                      <a:pPr marL="228600" indent="-228600" algn="r" rtl="1">
                        <a:buFont typeface="+mj-lt"/>
                        <a:buAutoNum type="arabicPeriod"/>
                      </a:pPr>
                      <a:r>
                        <a:rPr lang="ar-AE" sz="1200" b="1" baseline="0" dirty="0" smtClean="0">
                          <a:solidFill>
                            <a:schemeClr val="tx1"/>
                          </a:solidFill>
                          <a:latin typeface="Sakkal Majalla" pitchFamily="2" charset="-78"/>
                          <a:cs typeface="Sakkal Majalla" pitchFamily="2" charset="-78"/>
                        </a:rPr>
                        <a:t>هل يجب علينا أن نطلب باحترام؟ وكيف ذلك؟</a:t>
                      </a:r>
                    </a:p>
                    <a:p>
                      <a:pPr marL="0" indent="0" algn="r" rtl="1">
                        <a:buFont typeface="+mj-lt"/>
                        <a:buNone/>
                      </a:pPr>
                      <a:endParaRPr lang="ar-AE" sz="1200" b="1" baseline="0" dirty="0" smtClean="0">
                        <a:solidFill>
                          <a:schemeClr val="tx1"/>
                        </a:solidFill>
                        <a:latin typeface="Sakkal Majalla" pitchFamily="2" charset="-78"/>
                        <a:cs typeface="Sakkal Majalla" pitchFamily="2" charset="-78"/>
                      </a:endParaRPr>
                    </a:p>
                    <a:p>
                      <a:pPr marL="0" indent="0" algn="r" rtl="1">
                        <a:buFont typeface="+mj-lt"/>
                        <a:buNone/>
                      </a:pPr>
                      <a:endParaRPr lang="ar-AE" sz="1200" b="1" baseline="0" dirty="0" smtClean="0">
                        <a:solidFill>
                          <a:schemeClr val="tx1"/>
                        </a:solidFill>
                        <a:latin typeface="Sakkal Majalla" pitchFamily="2" charset="-78"/>
                        <a:cs typeface="Sakkal Majalla"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r>
                        <a:rPr lang="ar-AE" sz="1400" b="1" u="sng" baseline="0" dirty="0" smtClean="0">
                          <a:solidFill>
                            <a:srgbClr val="FF0000"/>
                          </a:solidFill>
                          <a:latin typeface="Sakkal Majalla" panose="02000000000000000000" pitchFamily="2" charset="-78"/>
                          <a:cs typeface="Sakkal Majalla" panose="02000000000000000000" pitchFamily="2" charset="-78"/>
                        </a:rPr>
                        <a:t>الأنشطة </a:t>
                      </a:r>
                      <a:r>
                        <a:rPr lang="ar-AE" sz="1400" b="1" u="sng" baseline="0" dirty="0">
                          <a:solidFill>
                            <a:srgbClr val="FF0000"/>
                          </a:solidFill>
                          <a:latin typeface="Sakkal Majalla" panose="02000000000000000000" pitchFamily="2" charset="-78"/>
                          <a:cs typeface="Sakkal Majalla" panose="02000000000000000000" pitchFamily="2" charset="-78"/>
                        </a:rPr>
                        <a:t>الصفية: </a:t>
                      </a:r>
                      <a:endParaRPr lang="en-US" sz="1400" b="1" u="sng" baseline="0" dirty="0">
                        <a:solidFill>
                          <a:srgbClr val="FF0000"/>
                        </a:solidFill>
                        <a:latin typeface="Sakkal Majalla" panose="02000000000000000000" pitchFamily="2" charset="-78"/>
                        <a:cs typeface="Sakkal Majalla" panose="02000000000000000000" pitchFamily="2" charset="-78"/>
                      </a:endParaRPr>
                    </a:p>
                    <a:p>
                      <a:pPr marL="228600" indent="-228600" algn="r" rtl="1">
                        <a:buFont typeface="+mj-lt"/>
                        <a:buAutoNum type="arabicPeriod"/>
                      </a:pPr>
                      <a:r>
                        <a:rPr lang="en-US" sz="1200" b="1" u="none" baseline="0" dirty="0" smtClean="0">
                          <a:latin typeface="Sakkal Majalla" panose="02000000000000000000" pitchFamily="2" charset="-78"/>
                          <a:cs typeface="Sakkal Majalla" panose="02000000000000000000" pitchFamily="2" charset="-78"/>
                        </a:rPr>
                        <a:t> </a:t>
                      </a:r>
                      <a:r>
                        <a:rPr lang="ar-AE" sz="1200" b="1" u="none" baseline="0" dirty="0" smtClean="0">
                          <a:latin typeface="Sakkal Majalla" panose="02000000000000000000" pitchFamily="2" charset="-78"/>
                          <a:cs typeface="Sakkal Majalla" panose="02000000000000000000" pitchFamily="2" charset="-78"/>
                        </a:rPr>
                        <a:t>يطلب المعلم من الطالب شيء(مثلاً أريد بطة) فيقوم الطالب برسمها مع تغطية العين و التركيز على الطلب.</a:t>
                      </a:r>
                    </a:p>
                    <a:p>
                      <a:pPr marL="228600" indent="-228600" algn="r" rtl="1">
                        <a:buFont typeface="+mj-lt"/>
                        <a:buAutoNum type="arabicPeriod"/>
                      </a:pPr>
                      <a:r>
                        <a:rPr lang="ar-AE" sz="1200" b="1" u="none" baseline="0" dirty="0" smtClean="0">
                          <a:latin typeface="Sakkal Majalla" panose="02000000000000000000" pitchFamily="2" charset="-78"/>
                          <a:cs typeface="Sakkal Majalla" panose="02000000000000000000" pitchFamily="2" charset="-78"/>
                        </a:rPr>
                        <a:t>عرض مجموعة من الصور و سؤاله ماذا يريد كهدية مثلا ( حلاوى) بعدها تعليمه بأن يضيف كلمة أخرى مثلا ( أريد حلاوى).</a:t>
                      </a:r>
                    </a:p>
                    <a:p>
                      <a:pPr marL="228600" indent="-228600" algn="r" rtl="1">
                        <a:buFont typeface="+mj-lt"/>
                        <a:buAutoNum type="arabicPeriod"/>
                      </a:pPr>
                      <a:r>
                        <a:rPr lang="ar-AE" sz="1200" b="1" u="none" baseline="0" dirty="0" smtClean="0">
                          <a:latin typeface="Sakkal Majalla" panose="02000000000000000000" pitchFamily="2" charset="-78"/>
                          <a:cs typeface="Sakkal Majalla" panose="02000000000000000000" pitchFamily="2" charset="-78"/>
                        </a:rPr>
                        <a:t>تعليم الطالب مجموعة من المفردات تساعده في الطلب (أريد، أحب، احتاج وغيرها).</a:t>
                      </a:r>
                      <a:r>
                        <a:rPr lang="en-US" sz="1200" b="1" u="none" baseline="0" dirty="0" smtClean="0">
                          <a:latin typeface="Sakkal Majalla" panose="02000000000000000000" pitchFamily="2" charset="-78"/>
                          <a:cs typeface="Sakkal Majalla" panose="02000000000000000000" pitchFamily="2" charset="-78"/>
                        </a:rPr>
                        <a:t>  </a:t>
                      </a:r>
                      <a:r>
                        <a:rPr lang="ar-AE" sz="1200" b="1" u="none" baseline="0" dirty="0" smtClean="0">
                          <a:latin typeface="Sakkal Majalla" panose="02000000000000000000" pitchFamily="2" charset="-78"/>
                          <a:cs typeface="Sakkal Majalla" panose="02000000000000000000" pitchFamily="2" charset="-78"/>
                        </a:rPr>
                        <a:t> </a:t>
                      </a:r>
                    </a:p>
                    <a:p>
                      <a:pPr marL="228600" indent="-228600" algn="r" rtl="1">
                        <a:buFont typeface="+mj-lt"/>
                        <a:buAutoNum type="arabicPeriod"/>
                      </a:pPr>
                      <a:r>
                        <a:rPr lang="ar-AE" sz="1200" b="1" u="none" baseline="0" dirty="0" smtClean="0">
                          <a:latin typeface="Sakkal Majalla" panose="02000000000000000000" pitchFamily="2" charset="-78"/>
                          <a:cs typeface="Sakkal Majalla" panose="02000000000000000000" pitchFamily="2" charset="-78"/>
                        </a:rPr>
                        <a:t>تشجيع الطفل على وصف الأشياء مثلا ( سيارة  سوداء، عصير برتقال وهكذا)، من الممكن وضع مجموعة صور و يصفها بكلمتين.</a:t>
                      </a:r>
                    </a:p>
                    <a:p>
                      <a:pPr marL="228600" indent="-228600" algn="r" rtl="1">
                        <a:buFont typeface="+mj-lt"/>
                        <a:buAutoNum type="arabicPeriod"/>
                      </a:pPr>
                      <a:r>
                        <a:rPr lang="ar-AE" sz="1200" b="1" u="none" baseline="0" dirty="0" smtClean="0">
                          <a:latin typeface="Sakkal Majalla" panose="02000000000000000000" pitchFamily="2" charset="-78"/>
                          <a:cs typeface="Sakkal Majalla" panose="02000000000000000000" pitchFamily="2" charset="-78"/>
                        </a:rPr>
                        <a:t>يطلب ما يريد باستخدام ميكروفون سواء من صنعه أو جاهز (وتشجيعه على رفع صوته و وضوح طلبه).</a:t>
                      </a:r>
                    </a:p>
                    <a:p>
                      <a:pPr marL="228600" indent="-228600" algn="r" rtl="1">
                        <a:buFont typeface="+mj-lt"/>
                        <a:buAutoNum type="arabicPeriod"/>
                      </a:pPr>
                      <a:r>
                        <a:rPr lang="ar-AE" sz="1200" b="1" u="none" baseline="0" dirty="0" smtClean="0">
                          <a:latin typeface="Sakkal Majalla" panose="02000000000000000000" pitchFamily="2" charset="-78"/>
                          <a:cs typeface="Sakkal Majalla" panose="02000000000000000000" pitchFamily="2" charset="-78"/>
                        </a:rPr>
                        <a:t>ممكن طلب ما يريد باستخدام الهاتف البلاستيكي. </a:t>
                      </a:r>
                    </a:p>
                    <a:p>
                      <a:pPr marL="228600" indent="-228600" algn="r" rtl="1">
                        <a:buFont typeface="+mj-lt"/>
                        <a:buAutoNum type="arabicPeriod"/>
                      </a:pPr>
                      <a:endParaRPr lang="ar-AE" sz="1200" b="1" u="none" baseline="0" dirty="0" smtClean="0">
                        <a:latin typeface="Sakkal Majalla" panose="02000000000000000000" pitchFamily="2" charset="-78"/>
                        <a:cs typeface="Sakkal Majalla" panose="02000000000000000000" pitchFamily="2" charset="-78"/>
                      </a:endParaRPr>
                    </a:p>
                    <a:p>
                      <a:pPr marL="228600" indent="-228600" algn="r" rtl="1">
                        <a:buFont typeface="+mj-lt"/>
                        <a:buAutoNum type="arabicPeriod"/>
                      </a:pPr>
                      <a:endParaRPr lang="ar-AE" sz="1200" b="1" u="none" baseline="0" dirty="0" smtClean="0">
                        <a:latin typeface="Sakkal Majalla" panose="02000000000000000000" pitchFamily="2" charset="-78"/>
                        <a:cs typeface="Sakkal Majalla" panose="02000000000000000000" pitchFamily="2" charset="-78"/>
                      </a:endParaRPr>
                    </a:p>
                    <a:p>
                      <a:pPr marL="0" indent="0" algn="r" rtl="1">
                        <a:buFont typeface="+mj-lt"/>
                        <a:buNone/>
                      </a:pPr>
                      <a:endParaRPr lang="ar-AE" sz="1200" b="1" u="none" baseline="0" dirty="0" smtClean="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gn="ctr" rtl="1"/>
                      <a:endParaRPr lang="ar-AE" sz="1400" b="1" dirty="0">
                        <a:latin typeface="Sakkal Majalla" panose="02000000000000000000" pitchFamily="2" charset="-78"/>
                        <a:cs typeface="Sakkal Majalla" panose="02000000000000000000" pitchFamily="2" charset="-78"/>
                      </a:endParaRPr>
                    </a:p>
                    <a:p>
                      <a:pPr algn="ctr" rtl="1"/>
                      <a:r>
                        <a:rPr lang="ar-AE" sz="1400" b="1" dirty="0">
                          <a:latin typeface="Sakkal Majalla" panose="02000000000000000000" pitchFamily="2" charset="-78"/>
                          <a:cs typeface="Sakkal Majalla" panose="02000000000000000000" pitchFamily="2" charset="-78"/>
                        </a:rPr>
                        <a:t>كتاب</a:t>
                      </a:r>
                      <a:r>
                        <a:rPr lang="ar-AE" sz="1400" b="1" baseline="0" dirty="0">
                          <a:latin typeface="Sakkal Majalla" panose="02000000000000000000" pitchFamily="2" charset="-78"/>
                          <a:cs typeface="Sakkal Majalla" panose="02000000000000000000" pitchFamily="2" charset="-78"/>
                        </a:rPr>
                        <a:t> الطالب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9" name="Date Placeholder 8"/>
          <p:cNvSpPr>
            <a:spLocks noGrp="1"/>
          </p:cNvSpPr>
          <p:nvPr>
            <p:ph type="dt" sz="half" idx="10"/>
          </p:nvPr>
        </p:nvSpPr>
        <p:spPr/>
        <p:txBody>
          <a:bodyPr/>
          <a:lstStyle/>
          <a:p>
            <a:fld id="{F81D01CF-05FC-40DD-9306-5E37CEF60A8F}" type="datetime3">
              <a:rPr lang="en-US" smtClean="0"/>
              <a:t>25 August 2020</a:t>
            </a:fld>
            <a:endParaRPr lang="en-GB" dirty="0"/>
          </a:p>
        </p:txBody>
      </p:sp>
      <p:sp>
        <p:nvSpPr>
          <p:cNvPr id="15" name="Slide Number Placeholder 14"/>
          <p:cNvSpPr>
            <a:spLocks noGrp="1"/>
          </p:cNvSpPr>
          <p:nvPr>
            <p:ph type="sldNum" sz="quarter" idx="12"/>
          </p:nvPr>
        </p:nvSpPr>
        <p:spPr/>
        <p:txBody>
          <a:bodyPr/>
          <a:lstStyle/>
          <a:p>
            <a:fld id="{60F9F505-338F-4A63-8E60-F3E66EC2060F}" type="slidenum">
              <a:rPr lang="en-GB" smtClean="0"/>
              <a:t>2</a:t>
            </a:fld>
            <a:endParaRPr lang="en-GB" dirty="0"/>
          </a:p>
        </p:txBody>
      </p:sp>
      <p:sp>
        <p:nvSpPr>
          <p:cNvPr id="10" name="TextBox 9"/>
          <p:cNvSpPr txBox="1"/>
          <p:nvPr/>
        </p:nvSpPr>
        <p:spPr>
          <a:xfrm>
            <a:off x="6820626" y="2114214"/>
            <a:ext cx="2881126" cy="30777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lvl="0" algn="ctr" rtl="1">
              <a:defRPr/>
            </a:pPr>
            <a:r>
              <a:rPr lang="ar-AE" sz="1400" b="1" dirty="0">
                <a:solidFill>
                  <a:srgbClr val="FF0000"/>
                </a:solidFill>
                <a:latin typeface="Sakkal Majalla" pitchFamily="2" charset="-78"/>
                <a:cs typeface="Sakkal Majalla" pitchFamily="2" charset="-78"/>
              </a:rPr>
              <a:t> فيديو تعليمي عن كيفية الطلب بتهذب و الاسئذان</a:t>
            </a:r>
            <a:endParaRPr kumimoji="0" lang="en-GB" sz="1400" b="1" i="0" u="none" strike="noStrike" kern="1200" cap="none" spc="0" normalizeH="0" baseline="0" noProof="0" dirty="0">
              <a:ln>
                <a:noFill/>
              </a:ln>
              <a:solidFill>
                <a:srgbClr val="FF0000"/>
              </a:solidFill>
              <a:effectLst/>
              <a:uLnTx/>
              <a:uFillTx/>
              <a:latin typeface="Sakkal Majalla" pitchFamily="2" charset="-78"/>
              <a:cs typeface="Sakkal Majalla" pitchFamily="2" charset="-78"/>
            </a:endParaRPr>
          </a:p>
        </p:txBody>
      </p:sp>
      <p:sp>
        <p:nvSpPr>
          <p:cNvPr id="12" name="Rounded Rectangle 11"/>
          <p:cNvSpPr/>
          <p:nvPr/>
        </p:nvSpPr>
        <p:spPr>
          <a:xfrm>
            <a:off x="6127718" y="2570468"/>
            <a:ext cx="4170217" cy="60148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13" name="TextBox 12"/>
          <p:cNvSpPr txBox="1"/>
          <p:nvPr/>
        </p:nvSpPr>
        <p:spPr>
          <a:xfrm>
            <a:off x="6312146" y="2717323"/>
            <a:ext cx="3898087" cy="307777"/>
          </a:xfrm>
          <a:prstGeom prst="rect">
            <a:avLst/>
          </a:prstGeom>
          <a:solidFill>
            <a:schemeClr val="accent4">
              <a:lumMod val="20000"/>
              <a:lumOff val="80000"/>
            </a:schemeClr>
          </a:solidFill>
        </p:spPr>
        <p:txBody>
          <a:bodyPr wrap="square" rtlCol="0">
            <a:spAutoFit/>
          </a:bodyPr>
          <a:lstStyle/>
          <a:p>
            <a:pPr lvl="0" algn="ctr">
              <a:defRPr/>
            </a:pPr>
            <a:r>
              <a:rPr lang="en-US" sz="1400" dirty="0">
                <a:solidFill>
                  <a:prstClr val="black"/>
                </a:solidFill>
                <a:latin typeface="Sakkal Majalla" pitchFamily="2" charset="-78"/>
                <a:cs typeface="Sakkal Majalla" pitchFamily="2" charset="-78"/>
                <a:hlinkClick r:id="rId3"/>
              </a:rPr>
              <a:t>https://youtu.be/ECsuLalo-JI</a:t>
            </a:r>
            <a:r>
              <a:rPr lang="ar-AE" sz="1400" dirty="0">
                <a:solidFill>
                  <a:prstClr val="black"/>
                </a:solidFill>
                <a:latin typeface="Sakkal Majalla" pitchFamily="2" charset="-78"/>
                <a:cs typeface="Sakkal Majalla" pitchFamily="2" charset="-78"/>
              </a:rPr>
              <a:t> </a:t>
            </a:r>
            <a:endParaRPr lang="en-US" sz="1400" dirty="0">
              <a:solidFill>
                <a:prstClr val="black"/>
              </a:solidFill>
              <a:latin typeface="Sakkal Majalla" pitchFamily="2" charset="-78"/>
              <a:cs typeface="Sakkal Majalla" pitchFamily="2" charset="-78"/>
            </a:endParaRPr>
          </a:p>
        </p:txBody>
      </p:sp>
      <p:pic>
        <p:nvPicPr>
          <p:cNvPr id="11" name="Picture 2" descr="Need a happy mood booster? This no prep, do anywhere blindfold drawing activity is an opportunity to laugh with our kids in the midst of our crazy-busy days. #blindfolddrawing #challenge #fun #justFORfun #makingmemories #laughingwithkid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3389"/>
          <a:stretch/>
        </p:blipFill>
        <p:spPr bwMode="auto">
          <a:xfrm>
            <a:off x="465363" y="3474318"/>
            <a:ext cx="973663" cy="93304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6" name="Picture 2" descr="Recycle that old kitchen roll or paper towel tube to make this fun toy trumpet! A great craft for little ones to make and play with afterward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1457"/>
          <a:stretch/>
        </p:blipFill>
        <p:spPr bwMode="auto">
          <a:xfrm>
            <a:off x="461790" y="4481639"/>
            <a:ext cx="973663" cy="91970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8" name="Picture 4" descr="Think It Or Say It? | If you want to know how to teach social skills to kids, this post has 7 tips to teach kids how to use their social filter plus 8 social skills activities that can be used in the classroom, in group therapy sessions, and at home. Designed for kids in elementary school, middle school, and high school, and for kids with special needs like autism and ADHD, these team building exercises are easy, fun, and meaningful! #socialskills #socialfilter #socialskillsactivities"/>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46583"/>
          <a:stretch/>
        </p:blipFill>
        <p:spPr bwMode="auto">
          <a:xfrm>
            <a:off x="465363" y="5457538"/>
            <a:ext cx="973663" cy="91970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815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195BEB-A072-45D8-848D-E8CA744F9022}"/>
              </a:ext>
            </a:extLst>
          </p:cNvPr>
          <p:cNvSpPr>
            <a:spLocks noGrp="1"/>
          </p:cNvSpPr>
          <p:nvPr>
            <p:ph type="title"/>
          </p:nvPr>
        </p:nvSpPr>
        <p:spPr/>
        <p:txBody>
          <a:bodyPr/>
          <a:lstStyle/>
          <a:p>
            <a:pPr algn="ctr" rtl="1"/>
            <a:r>
              <a:rPr lang="ar-AE" sz="1600" b="1" dirty="0" smtClean="0">
                <a:latin typeface="Sakkal Majalla" panose="02000000000000000000" pitchFamily="2" charset="-78"/>
                <a:cs typeface="Sakkal Majalla" panose="02000000000000000000" pitchFamily="2" charset="-78"/>
              </a:rPr>
              <a:t>كيف اطلب؟</a:t>
            </a:r>
            <a:endParaRPr lang="en-US" b="1" dirty="0">
              <a:latin typeface="Sakkal Majalla" panose="02000000000000000000" pitchFamily="2" charset="-78"/>
              <a:cs typeface="Sakkal Majalla" panose="02000000000000000000" pitchFamily="2" charset="-78"/>
            </a:endParaRPr>
          </a:p>
        </p:txBody>
      </p:sp>
      <p:sp>
        <p:nvSpPr>
          <p:cNvPr id="2" name="Text Placeholder 1">
            <a:extLst>
              <a:ext uri="{FF2B5EF4-FFF2-40B4-BE49-F238E27FC236}">
                <a16:creationId xmlns:a16="http://schemas.microsoft.com/office/drawing/2014/main" id="{6587D558-5792-4FF7-9111-65F4C874C61B}"/>
              </a:ext>
            </a:extLst>
          </p:cNvPr>
          <p:cNvSpPr>
            <a:spLocks noGrp="1"/>
          </p:cNvSpPr>
          <p:nvPr>
            <p:ph type="body" idx="1"/>
          </p:nvPr>
        </p:nvSpPr>
        <p:spPr/>
        <p:txBody>
          <a:bodyPr>
            <a:normAutofit/>
          </a:bodyPr>
          <a:lstStyle/>
          <a:p>
            <a:pPr algn="r" rtl="1"/>
            <a:r>
              <a:rPr lang="ar-AE" sz="1400" dirty="0" smtClean="0">
                <a:latin typeface="Sakkal Majalla" panose="02000000000000000000" pitchFamily="2" charset="-78"/>
                <a:cs typeface="Sakkal Majalla" panose="02000000000000000000" pitchFamily="2" charset="-78"/>
              </a:rPr>
              <a:t>نصائح عامة: </a:t>
            </a:r>
            <a:endParaRPr lang="en-US" sz="1400" dirty="0">
              <a:latin typeface="Sakkal Majalla" panose="02000000000000000000" pitchFamily="2" charset="-78"/>
              <a:cs typeface="Sakkal Majalla" panose="02000000000000000000" pitchFamily="2" charset="-78"/>
            </a:endParaRPr>
          </a:p>
        </p:txBody>
      </p:sp>
      <p:sp>
        <p:nvSpPr>
          <p:cNvPr id="6" name="Text Placeholder 5">
            <a:extLst>
              <a:ext uri="{FF2B5EF4-FFF2-40B4-BE49-F238E27FC236}">
                <a16:creationId xmlns:a16="http://schemas.microsoft.com/office/drawing/2014/main" id="{FE58025A-9737-434D-AE90-0CC9E7990286}"/>
              </a:ext>
            </a:extLst>
          </p:cNvPr>
          <p:cNvSpPr>
            <a:spLocks noGrp="1"/>
          </p:cNvSpPr>
          <p:nvPr>
            <p:ph type="body" sz="quarter" idx="13"/>
          </p:nvPr>
        </p:nvSpPr>
        <p:spPr>
          <a:xfrm>
            <a:off x="773231" y="3397730"/>
            <a:ext cx="3913188" cy="2568857"/>
          </a:xfrm>
        </p:spPr>
        <p:txBody>
          <a:bodyPr>
            <a:normAutofit/>
          </a:bodyPr>
          <a:lstStyle/>
          <a:p>
            <a:pPr algn="r" rtl="1"/>
            <a:r>
              <a:rPr lang="ar-AE" sz="1200" dirty="0" smtClean="0">
                <a:latin typeface="Sakkal Majalla" panose="02000000000000000000" pitchFamily="2" charset="-78"/>
                <a:cs typeface="Sakkal Majalla" panose="02000000000000000000" pitchFamily="2" charset="-78"/>
              </a:rPr>
              <a:t>في البداية ، تشجيع الطالب على قول ما يريد بكلمة.</a:t>
            </a:r>
          </a:p>
          <a:p>
            <a:pPr algn="r" rtl="1"/>
            <a:r>
              <a:rPr lang="ar-AE" sz="1200" dirty="0" smtClean="0">
                <a:latin typeface="Sakkal Majalla" panose="02000000000000000000" pitchFamily="2" charset="-78"/>
                <a:cs typeface="Sakkal Majalla" panose="02000000000000000000" pitchFamily="2" charset="-78"/>
              </a:rPr>
              <a:t>بعدها ، سؤال الطالب عن ماهية الشيء (مثلا إن قال عصير، اقول له عصير ماذا؟) مع اضافة خيارات إن تعذر الطالب عن الجواب (مثلا عصير برتقال أم عصير مانجا ؟ وهكذا).</a:t>
            </a:r>
          </a:p>
          <a:p>
            <a:pPr algn="r" rtl="1"/>
            <a:r>
              <a:rPr lang="ar-AE" sz="1200" dirty="0" smtClean="0">
                <a:latin typeface="Sakkal Majalla" panose="02000000000000000000" pitchFamily="2" charset="-78"/>
                <a:cs typeface="Sakkal Majalla" panose="02000000000000000000" pitchFamily="2" charset="-78"/>
              </a:rPr>
              <a:t>تعليم الطالب على استخدام كلمات للطلب (أريد ، أحب ، احتاج وهكذا).</a:t>
            </a:r>
          </a:p>
          <a:p>
            <a:pPr algn="r" rtl="1"/>
            <a:r>
              <a:rPr lang="ar-AE" sz="1200" dirty="0" smtClean="0">
                <a:latin typeface="Sakkal Majalla" panose="02000000000000000000" pitchFamily="2" charset="-78"/>
                <a:cs typeface="Sakkal Majalla" panose="02000000000000000000" pitchFamily="2" charset="-78"/>
              </a:rPr>
              <a:t>تشجيع الطالب على أهمية الطلب باحترام ،كاستخدام كلمات (لوسمحت، من فضلك).</a:t>
            </a:r>
            <a:endParaRPr lang="en-US" sz="1200" dirty="0" smtClean="0">
              <a:latin typeface="Sakkal Majalla" panose="02000000000000000000" pitchFamily="2" charset="-78"/>
              <a:cs typeface="Sakkal Majalla" panose="02000000000000000000" pitchFamily="2" charset="-78"/>
            </a:endParaRPr>
          </a:p>
          <a:p>
            <a:pPr algn="r" rtl="1"/>
            <a:r>
              <a:rPr lang="ar-AE" sz="1200" dirty="0" smtClean="0">
                <a:latin typeface="Sakkal Majalla" panose="02000000000000000000" pitchFamily="2" charset="-78"/>
                <a:cs typeface="Sakkal Majalla" panose="02000000000000000000" pitchFamily="2" charset="-78"/>
              </a:rPr>
              <a:t>تشجيع الطالب على النظر إلى عيني الآخر عند طلب الشيء.</a:t>
            </a:r>
            <a:endParaRPr lang="en-US" sz="1200" dirty="0" smtClean="0">
              <a:latin typeface="Sakkal Majalla" panose="02000000000000000000" pitchFamily="2" charset="-78"/>
              <a:cs typeface="Sakkal Majalla" panose="02000000000000000000" pitchFamily="2" charset="-78"/>
            </a:endParaRPr>
          </a:p>
          <a:p>
            <a:pPr algn="r" rtl="1"/>
            <a:r>
              <a:rPr lang="ar-AE" sz="1200" dirty="0" smtClean="0">
                <a:latin typeface="Sakkal Majalla" panose="02000000000000000000" pitchFamily="2" charset="-78"/>
                <a:cs typeface="Sakkal Majalla" panose="02000000000000000000" pitchFamily="2" charset="-78"/>
              </a:rPr>
              <a:t>عدم مقاطعة الآخرين أثناء الحديث و الاستئذان عند طلب الشيء.</a:t>
            </a:r>
          </a:p>
          <a:p>
            <a:pPr algn="r" rtl="1"/>
            <a:r>
              <a:rPr lang="ar-AE" sz="1200" smtClean="0">
                <a:latin typeface="Sakkal Majalla" panose="02000000000000000000" pitchFamily="2" charset="-78"/>
                <a:cs typeface="Sakkal Majalla" panose="02000000000000000000" pitchFamily="2" charset="-78"/>
              </a:rPr>
              <a:t>اعطاء مكافآت مناسبة و نقاط لتشجيع الطالب.</a:t>
            </a:r>
            <a:endParaRPr lang="ar-AE" sz="1200" dirty="0" smtClean="0">
              <a:latin typeface="Sakkal Majalla" panose="02000000000000000000" pitchFamily="2" charset="-78"/>
              <a:cs typeface="Sakkal Majalla" panose="02000000000000000000" pitchFamily="2" charset="-78"/>
            </a:endParaRPr>
          </a:p>
          <a:p>
            <a:pPr algn="r" rtl="1"/>
            <a:endParaRPr lang="ar-AE" sz="1200" dirty="0" smtClean="0">
              <a:latin typeface="Sakkal Majalla" panose="02000000000000000000" pitchFamily="2" charset="-78"/>
              <a:cs typeface="Sakkal Majalla" panose="02000000000000000000" pitchFamily="2" charset="-78"/>
            </a:endParaRPr>
          </a:p>
          <a:p>
            <a:pPr algn="r" rtl="1"/>
            <a:endParaRPr lang="ar-AE" sz="1200" dirty="0" smtClean="0">
              <a:latin typeface="Sakkal Majalla" panose="02000000000000000000" pitchFamily="2" charset="-78"/>
              <a:cs typeface="Sakkal Majalla" panose="02000000000000000000" pitchFamily="2" charset="-78"/>
            </a:endParaRPr>
          </a:p>
          <a:p>
            <a:pPr algn="r" rtl="1"/>
            <a:endParaRPr lang="ar-AE" sz="1200" dirty="0" smtClean="0">
              <a:latin typeface="Sakkal Majalla" panose="02000000000000000000" pitchFamily="2" charset="-78"/>
              <a:cs typeface="Sakkal Majalla" panose="02000000000000000000" pitchFamily="2" charset="-78"/>
            </a:endParaRPr>
          </a:p>
          <a:p>
            <a:pPr algn="r" rtl="1"/>
            <a:endParaRPr lang="ar-AE" sz="1200" dirty="0" smtClean="0">
              <a:latin typeface="Sakkal Majalla" panose="02000000000000000000" pitchFamily="2" charset="-78"/>
              <a:cs typeface="Sakkal Majalla" panose="02000000000000000000" pitchFamily="2" charset="-78"/>
            </a:endParaRPr>
          </a:p>
          <a:p>
            <a:pPr algn="r" rtl="1"/>
            <a:endParaRPr lang="ar-AE" sz="1200" dirty="0" smtClean="0">
              <a:latin typeface="Sakkal Majalla" panose="02000000000000000000" pitchFamily="2" charset="-78"/>
              <a:cs typeface="Sakkal Majalla" panose="02000000000000000000" pitchFamily="2" charset="-78"/>
            </a:endParaRPr>
          </a:p>
        </p:txBody>
      </p:sp>
      <p:sp>
        <p:nvSpPr>
          <p:cNvPr id="4" name="Slide Number Placeholder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a:lstStyle/>
          <a:p>
            <a:fld id="{98C0CDE5-970C-4CC4-BF43-0DA127E73E82}" type="slidenum">
              <a:rPr lang="en-US" smtClean="0"/>
              <a:pPr/>
              <a:t>3</a:t>
            </a:fld>
            <a:endParaRPr lang="en-US" dirty="0"/>
          </a:p>
        </p:txBody>
      </p:sp>
      <p:sp>
        <p:nvSpPr>
          <p:cNvPr id="7" name="Date Placeholder 6"/>
          <p:cNvSpPr>
            <a:spLocks noGrp="1"/>
          </p:cNvSpPr>
          <p:nvPr>
            <p:ph type="dt" sz="half" idx="10"/>
          </p:nvPr>
        </p:nvSpPr>
        <p:spPr/>
        <p:txBody>
          <a:bodyPr/>
          <a:lstStyle/>
          <a:p>
            <a:fld id="{5B15B7AE-9453-41D7-AC83-A2E65FBBCAE4}" type="datetime3">
              <a:rPr lang="en-US" noProof="0" smtClean="0"/>
              <a:t>25 August 2020</a:t>
            </a:fld>
            <a:endParaRPr lang="en-US" noProof="0" dirty="0"/>
          </a:p>
        </p:txBody>
      </p:sp>
      <p:pic>
        <p:nvPicPr>
          <p:cNvPr id="8" name="Picture Placeholder 7"/>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4586" r="24586"/>
          <a:stretch>
            <a:fillRect/>
          </a:stretch>
        </p:blipFill>
        <p:spPr/>
      </p:pic>
    </p:spTree>
    <p:extLst>
      <p:ext uri="{BB962C8B-B14F-4D97-AF65-F5344CB8AC3E}">
        <p14:creationId xmlns:p14="http://schemas.microsoft.com/office/powerpoint/2010/main" val="39662296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78069" y="98386"/>
            <a:ext cx="18473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AE"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194951845"/>
              </p:ext>
            </p:extLst>
          </p:nvPr>
        </p:nvGraphicFramePr>
        <p:xfrm>
          <a:off x="226085" y="789928"/>
          <a:ext cx="11804073" cy="5361017"/>
        </p:xfrm>
        <a:graphic>
          <a:graphicData uri="http://schemas.openxmlformats.org/drawingml/2006/table">
            <a:tbl>
              <a:tblPr firstRow="1" bandRow="1">
                <a:tableStyleId>{5940675A-B579-460E-94D1-54222C63F5DA}</a:tableStyleId>
              </a:tblPr>
              <a:tblGrid>
                <a:gridCol w="10833455">
                  <a:extLst>
                    <a:ext uri="{9D8B030D-6E8A-4147-A177-3AD203B41FA5}">
                      <a16:colId xmlns:a16="http://schemas.microsoft.com/office/drawing/2014/main" val="20000"/>
                    </a:ext>
                  </a:extLst>
                </a:gridCol>
                <a:gridCol w="970618">
                  <a:extLst>
                    <a:ext uri="{9D8B030D-6E8A-4147-A177-3AD203B41FA5}">
                      <a16:colId xmlns:a16="http://schemas.microsoft.com/office/drawing/2014/main" val="20001"/>
                    </a:ext>
                  </a:extLst>
                </a:gridCol>
              </a:tblGrid>
              <a:tr h="2653120">
                <a:tc>
                  <a:txBody>
                    <a:bodyPr/>
                    <a:lstStyle/>
                    <a:p>
                      <a:pPr algn="r" rtl="1"/>
                      <a:r>
                        <a:rPr lang="ar-AE" sz="1200" b="1" u="none" baseline="0" dirty="0">
                          <a:solidFill>
                            <a:srgbClr val="FF0000"/>
                          </a:solidFill>
                          <a:latin typeface="Sakkal Majalla" panose="02000000000000000000" pitchFamily="2" charset="-78"/>
                          <a:cs typeface="Sakkal Majalla" panose="02000000000000000000" pitchFamily="2" charset="-78"/>
                        </a:rPr>
                        <a:t>الحصة الدراسية:</a:t>
                      </a:r>
                      <a:endParaRPr lang="ar-AE" sz="1200" b="1" u="none" kern="1200" baseline="0" dirty="0">
                        <a:solidFill>
                          <a:schemeClr val="tx1"/>
                        </a:solidFill>
                        <a:latin typeface="Sakkal Majalla" panose="02000000000000000000" pitchFamily="2" charset="-78"/>
                        <a:ea typeface="+mn-ea"/>
                        <a:cs typeface="Sakkal Majalla" panose="02000000000000000000" pitchFamily="2" charset="-78"/>
                      </a:endParaRPr>
                    </a:p>
                    <a:p>
                      <a:pPr algn="r" rtl="1" fontAlgn="ctr"/>
                      <a:r>
                        <a:rPr lang="ar-AE" sz="1200" b="1" u="none" kern="1200" baseline="0" dirty="0">
                          <a:solidFill>
                            <a:schemeClr val="tx1"/>
                          </a:solidFill>
                          <a:latin typeface="Sakkal Majalla" panose="02000000000000000000" pitchFamily="2" charset="-78"/>
                          <a:ea typeface="+mn-ea"/>
                          <a:cs typeface="Sakkal Majalla" panose="02000000000000000000" pitchFamily="2" charset="-78"/>
                        </a:rPr>
                        <a:t> الهدف الرئيسي هو أن </a:t>
                      </a:r>
                      <a:r>
                        <a:rPr lang="ar-AE" sz="1200" b="1" i="0" u="none" strike="noStrike" dirty="0" smtClean="0">
                          <a:solidFill>
                            <a:srgbClr val="000000"/>
                          </a:solidFill>
                          <a:effectLst/>
                          <a:latin typeface="Sakkal Majalla" panose="02000000000000000000" pitchFamily="2" charset="-78"/>
                          <a:cs typeface="Sakkal Majalla" panose="02000000000000000000" pitchFamily="2" charset="-78"/>
                        </a:rPr>
                        <a:t>يطلب</a:t>
                      </a:r>
                      <a:r>
                        <a:rPr lang="ar-AE" sz="1200" b="1" i="0" u="none" strike="noStrike" baseline="0" dirty="0" smtClean="0">
                          <a:solidFill>
                            <a:srgbClr val="000000"/>
                          </a:solidFill>
                          <a:effectLst/>
                          <a:latin typeface="Sakkal Majalla" panose="02000000000000000000" pitchFamily="2" charset="-78"/>
                          <a:cs typeface="Sakkal Majalla" panose="02000000000000000000" pitchFamily="2" charset="-78"/>
                        </a:rPr>
                        <a:t> الطالب</a:t>
                      </a:r>
                      <a:r>
                        <a:rPr lang="ar-AE" sz="1200" b="1" i="0" u="none" strike="noStrike" dirty="0" smtClean="0">
                          <a:solidFill>
                            <a:srgbClr val="000000"/>
                          </a:solidFill>
                          <a:effectLst/>
                          <a:latin typeface="Sakkal Majalla" panose="02000000000000000000" pitchFamily="2" charset="-78"/>
                          <a:cs typeface="Sakkal Majalla" panose="02000000000000000000" pitchFamily="2" charset="-78"/>
                        </a:rPr>
                        <a:t> ما يريد بكلمة واحدة،</a:t>
                      </a:r>
                      <a:r>
                        <a:rPr lang="ar-AE" sz="1200" b="1" i="0" u="none" strike="noStrike" baseline="0" dirty="0" smtClean="0">
                          <a:solidFill>
                            <a:srgbClr val="000000"/>
                          </a:solidFill>
                          <a:effectLst/>
                          <a:latin typeface="Sakkal Majalla" panose="02000000000000000000" pitchFamily="2" charset="-78"/>
                          <a:cs typeface="Sakkal Majalla" panose="02000000000000000000" pitchFamily="2" charset="-78"/>
                        </a:rPr>
                        <a:t> ثم </a:t>
                      </a:r>
                      <a:r>
                        <a:rPr lang="ar-AE" sz="1200" b="1" i="0" u="none" strike="noStrike" dirty="0" smtClean="0">
                          <a:solidFill>
                            <a:srgbClr val="000000"/>
                          </a:solidFill>
                          <a:effectLst/>
                          <a:latin typeface="Sakkal Majalla" panose="02000000000000000000" pitchFamily="2" charset="-78"/>
                          <a:cs typeface="Sakkal Majalla" panose="02000000000000000000" pitchFamily="2" charset="-78"/>
                        </a:rPr>
                        <a:t>يطلب ما يريد بكلمتين</a:t>
                      </a:r>
                      <a:r>
                        <a:rPr lang="ar-AE" sz="1200" b="1" i="0" u="none" strike="noStrike" baseline="0" dirty="0" smtClean="0">
                          <a:solidFill>
                            <a:srgbClr val="000000"/>
                          </a:solidFill>
                          <a:effectLst/>
                          <a:latin typeface="Sakkal Majalla" panose="02000000000000000000" pitchFamily="2" charset="-78"/>
                          <a:cs typeface="Sakkal Majalla" panose="02000000000000000000" pitchFamily="2" charset="-78"/>
                        </a:rPr>
                        <a:t> .</a:t>
                      </a:r>
                    </a:p>
                    <a:p>
                      <a:pPr algn="r" rtl="1" fontAlgn="ctr"/>
                      <a:r>
                        <a:rPr lang="ar-AE" sz="1200" b="1" u="none" baseline="0" dirty="0" smtClean="0">
                          <a:solidFill>
                            <a:schemeClr val="tx1"/>
                          </a:solidFill>
                          <a:latin typeface="Sakkal Majalla" panose="02000000000000000000" pitchFamily="2" charset="-78"/>
                          <a:cs typeface="Sakkal Majalla" panose="02000000000000000000" pitchFamily="2" charset="-78"/>
                        </a:rPr>
                        <a:t>أهداف </a:t>
                      </a:r>
                      <a:r>
                        <a:rPr lang="ar-AE" sz="1200" b="1" u="none" baseline="0" dirty="0">
                          <a:solidFill>
                            <a:schemeClr val="tx1"/>
                          </a:solidFill>
                          <a:latin typeface="Sakkal Majalla" panose="02000000000000000000" pitchFamily="2" charset="-78"/>
                          <a:cs typeface="Sakkal Majalla" panose="02000000000000000000" pitchFamily="2" charset="-78"/>
                        </a:rPr>
                        <a:t>أخرى: </a:t>
                      </a:r>
                      <a:r>
                        <a:rPr lang="ar-AE" sz="1200" b="1" u="none" baseline="0" dirty="0" smtClean="0">
                          <a:solidFill>
                            <a:schemeClr val="tx1"/>
                          </a:solidFill>
                          <a:latin typeface="Sakkal Majalla" panose="02000000000000000000" pitchFamily="2" charset="-78"/>
                          <a:cs typeface="Sakkal Majalla" panose="02000000000000000000" pitchFamily="2" charset="-78"/>
                        </a:rPr>
                        <a:t>تعليم الطالب الطلب باحترام. تشجيع الطالب على التحدث ووصف الأشياء. </a:t>
                      </a:r>
                    </a:p>
                    <a:p>
                      <a:pPr marL="228600" indent="-228600" algn="r" rtl="1">
                        <a:buFont typeface="+mj-lt"/>
                        <a:buAutoNum type="arabicPeriod"/>
                      </a:pPr>
                      <a:r>
                        <a:rPr lang="ar-AE" sz="1200" b="1" u="none" baseline="0" dirty="0" smtClean="0">
                          <a:solidFill>
                            <a:schemeClr val="tx1"/>
                          </a:solidFill>
                          <a:latin typeface="Sakkal Majalla" panose="02000000000000000000" pitchFamily="2" charset="-78"/>
                          <a:cs typeface="Sakkal Majalla" panose="02000000000000000000" pitchFamily="2" charset="-78"/>
                        </a:rPr>
                        <a:t>تشغيل </a:t>
                      </a:r>
                      <a:r>
                        <a:rPr lang="ar-AE" sz="1200" b="1" u="none" baseline="0" dirty="0">
                          <a:solidFill>
                            <a:schemeClr val="tx1"/>
                          </a:solidFill>
                          <a:latin typeface="Sakkal Majalla" panose="02000000000000000000" pitchFamily="2" charset="-78"/>
                          <a:cs typeface="Sakkal Majalla" panose="02000000000000000000" pitchFamily="2" charset="-78"/>
                        </a:rPr>
                        <a:t>الفيديو الخاص بالدرس.</a:t>
                      </a:r>
                    </a:p>
                    <a:p>
                      <a:pPr marL="228600" indent="-228600" algn="r" rtl="1">
                        <a:buFont typeface="+mj-lt"/>
                        <a:buAutoNum type="arabicPeriod"/>
                      </a:pPr>
                      <a:r>
                        <a:rPr lang="ar-AE" sz="1200" b="1" u="none" baseline="0" dirty="0" smtClean="0">
                          <a:solidFill>
                            <a:schemeClr val="tx1"/>
                          </a:solidFill>
                          <a:latin typeface="Sakkal Majalla" panose="02000000000000000000" pitchFamily="2" charset="-78"/>
                          <a:cs typeface="Sakkal Majalla" panose="02000000000000000000" pitchFamily="2" charset="-78"/>
                        </a:rPr>
                        <a:t>تنفيذ </a:t>
                      </a:r>
                      <a:r>
                        <a:rPr lang="ar-AE" sz="1200" b="1" u="none" baseline="0" dirty="0">
                          <a:solidFill>
                            <a:schemeClr val="tx1"/>
                          </a:solidFill>
                          <a:latin typeface="Sakkal Majalla" panose="02000000000000000000" pitchFamily="2" charset="-78"/>
                          <a:cs typeface="Sakkal Majalla" panose="02000000000000000000" pitchFamily="2" charset="-78"/>
                        </a:rPr>
                        <a:t>التمارين والأنشطة الصفية داخل الغرفة الصفية </a:t>
                      </a:r>
                      <a:r>
                        <a:rPr lang="ar-AE" sz="1200" b="1" u="none" baseline="0" dirty="0" smtClean="0">
                          <a:solidFill>
                            <a:schemeClr val="tx1"/>
                          </a:solidFill>
                          <a:latin typeface="Sakkal Majalla" panose="02000000000000000000" pitchFamily="2" charset="-78"/>
                          <a:cs typeface="Sakkal Majalla" panose="02000000000000000000" pitchFamily="2" charset="-78"/>
                        </a:rPr>
                        <a:t>عمليا و كتابيا.</a:t>
                      </a:r>
                    </a:p>
                    <a:p>
                      <a:pPr marL="228600" indent="-228600" algn="r" rtl="1">
                        <a:buFont typeface="+mj-lt"/>
                        <a:buAutoNum type="arabicPeriod"/>
                      </a:pPr>
                      <a:r>
                        <a:rPr lang="ar-AE" sz="1200" b="1" u="none" baseline="0" dirty="0" smtClean="0">
                          <a:solidFill>
                            <a:schemeClr val="tx1"/>
                          </a:solidFill>
                          <a:latin typeface="Sakkal Majalla" panose="02000000000000000000" pitchFamily="2" charset="-78"/>
                          <a:cs typeface="Sakkal Majalla" panose="02000000000000000000" pitchFamily="2" charset="-78"/>
                        </a:rPr>
                        <a:t>للمعلم حرية ابتكار أنشطة اضافية. </a:t>
                      </a:r>
                    </a:p>
                    <a:p>
                      <a:pPr marL="0" indent="0" algn="r" rtl="1">
                        <a:buNone/>
                      </a:pPr>
                      <a:r>
                        <a:rPr lang="ar-AE" sz="1200" b="1" u="none" baseline="0" dirty="0" smtClean="0">
                          <a:solidFill>
                            <a:srgbClr val="FF0000"/>
                          </a:solidFill>
                          <a:latin typeface="Sakkal Majalla" panose="02000000000000000000" pitchFamily="2" charset="-78"/>
                          <a:cs typeface="Sakkal Majalla" panose="02000000000000000000" pitchFamily="2" charset="-78"/>
                        </a:rPr>
                        <a:t>النشاط الرياضي: </a:t>
                      </a:r>
                      <a:endParaRPr lang="ar-AE" sz="1200" b="1" u="none" baseline="0" dirty="0">
                        <a:solidFill>
                          <a:srgbClr val="FF0000"/>
                        </a:solidFill>
                        <a:latin typeface="Sakkal Majalla" panose="02000000000000000000" pitchFamily="2" charset="-78"/>
                        <a:cs typeface="Sakkal Majalla" panose="02000000000000000000" pitchFamily="2" charset="-78"/>
                      </a:endParaRPr>
                    </a:p>
                    <a:p>
                      <a:pPr algn="r" rtl="1"/>
                      <a:r>
                        <a:rPr lang="ar-AE" sz="1200" b="1" u="none" baseline="0" dirty="0" smtClean="0">
                          <a:solidFill>
                            <a:schemeClr val="tx1"/>
                          </a:solidFill>
                          <a:latin typeface="Sakkal Majalla" panose="02000000000000000000" pitchFamily="2" charset="-78"/>
                          <a:cs typeface="Sakkal Majalla" panose="02000000000000000000" pitchFamily="2" charset="-78"/>
                        </a:rPr>
                        <a:t>عمل مسابقة جماعية يقوم فيها كل طالب باحضار ما يريده المعلم بأسرع ما يمكن و وضع نقاط على كل طلب، و الفائز من يحصل على نقاط أكثر.</a:t>
                      </a:r>
                    </a:p>
                    <a:p>
                      <a:pPr algn="r" rtl="1"/>
                      <a:r>
                        <a:rPr lang="ar-AE" sz="1200" b="1" u="none" baseline="0" dirty="0" smtClean="0">
                          <a:solidFill>
                            <a:srgbClr val="FF0000"/>
                          </a:solidFill>
                          <a:latin typeface="Sakkal Majalla" panose="02000000000000000000" pitchFamily="2" charset="-78"/>
                          <a:cs typeface="Sakkal Majalla" panose="02000000000000000000" pitchFamily="2" charset="-78"/>
                        </a:rPr>
                        <a:t>النشاط </a:t>
                      </a:r>
                      <a:r>
                        <a:rPr lang="ar-AE" sz="1200" b="1" u="none" baseline="0" dirty="0">
                          <a:solidFill>
                            <a:srgbClr val="FF0000"/>
                          </a:solidFill>
                          <a:latin typeface="Sakkal Majalla" panose="02000000000000000000" pitchFamily="2" charset="-78"/>
                          <a:cs typeface="Sakkal Majalla" panose="02000000000000000000" pitchFamily="2" charset="-78"/>
                        </a:rPr>
                        <a:t>الفني: </a:t>
                      </a:r>
                    </a:p>
                    <a:p>
                      <a:pPr algn="r" rtl="1"/>
                      <a:r>
                        <a:rPr lang="ar-AE" sz="1200" b="1" u="none" baseline="0" dirty="0" smtClean="0">
                          <a:solidFill>
                            <a:schemeClr val="tx1"/>
                          </a:solidFill>
                          <a:latin typeface="Sakkal Majalla" panose="02000000000000000000" pitchFamily="2" charset="-78"/>
                          <a:cs typeface="Sakkal Majalla" panose="02000000000000000000" pitchFamily="2" charset="-78"/>
                        </a:rPr>
                        <a:t>القيام بعرض مسرحي تقوم فيه الدمى بطلب من الآخرى أمر ما و التبيه على أهمية الطلب باحترام.</a:t>
                      </a:r>
                    </a:p>
                    <a:p>
                      <a:pPr algn="r" rtl="1"/>
                      <a:r>
                        <a:rPr lang="ar-AE" sz="1200" b="1" u="none" baseline="0" dirty="0" smtClean="0">
                          <a:solidFill>
                            <a:srgbClr val="FF0000"/>
                          </a:solidFill>
                          <a:latin typeface="Sakkal Majalla" panose="02000000000000000000" pitchFamily="2" charset="-78"/>
                          <a:cs typeface="Sakkal Majalla" panose="02000000000000000000" pitchFamily="2" charset="-78"/>
                        </a:rPr>
                        <a:t>النشاط </a:t>
                      </a:r>
                      <a:r>
                        <a:rPr lang="ar-AE" sz="1200" b="1" u="none" baseline="0" dirty="0">
                          <a:solidFill>
                            <a:srgbClr val="FF0000"/>
                          </a:solidFill>
                          <a:latin typeface="Sakkal Majalla" panose="02000000000000000000" pitchFamily="2" charset="-78"/>
                          <a:cs typeface="Sakkal Majalla" panose="02000000000000000000" pitchFamily="2" charset="-78"/>
                        </a:rPr>
                        <a:t>الموسيقى:</a:t>
                      </a:r>
                    </a:p>
                    <a:p>
                      <a:pPr algn="r" rtl="1"/>
                      <a:r>
                        <a:rPr lang="ar-AE" sz="1200" b="1" u="none" baseline="0" dirty="0" smtClean="0">
                          <a:solidFill>
                            <a:schemeClr val="tx1"/>
                          </a:solidFill>
                          <a:latin typeface="Sakkal Majalla" panose="02000000000000000000" pitchFamily="2" charset="-78"/>
                          <a:cs typeface="Sakkal Majalla" panose="02000000000000000000" pitchFamily="2" charset="-78"/>
                        </a:rPr>
                        <a:t>أناشيد حول الطلب باسئذان وغيره.</a:t>
                      </a:r>
                      <a:endParaRPr lang="ar-AE" sz="1200" b="1" u="none" baseline="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endParaRPr lang="ar-AE" sz="1400" b="1" baseline="0" dirty="0">
                        <a:latin typeface="Sakkal Majalla" panose="02000000000000000000" pitchFamily="2" charset="-78"/>
                        <a:cs typeface="Sakkal Majalla" panose="02000000000000000000" pitchFamily="2" charset="-78"/>
                      </a:endParaRPr>
                    </a:p>
                    <a:p>
                      <a:pPr algn="ctr" rtl="1"/>
                      <a:r>
                        <a:rPr lang="ar-AE" sz="1400" b="1" baseline="0" dirty="0">
                          <a:latin typeface="Sakkal Majalla" panose="02000000000000000000" pitchFamily="2" charset="-78"/>
                          <a:cs typeface="Sakkal Majalla" panose="02000000000000000000" pitchFamily="2" charset="-78"/>
                        </a:rPr>
                        <a:t>دليل للمعلم</a:t>
                      </a:r>
                    </a:p>
                    <a:p>
                      <a:pPr algn="ctr" rtl="1"/>
                      <a:endParaRPr lang="ar-AE" sz="1400" b="1"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4492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baseline="0" dirty="0">
                          <a:latin typeface="Sakkal Majalla" panose="02000000000000000000" pitchFamily="2" charset="-78"/>
                          <a:cs typeface="Sakkal Majalla" panose="02000000000000000000" pitchFamily="2" charset="-78"/>
                        </a:rPr>
                        <a:t> </a:t>
                      </a:r>
                      <a:r>
                        <a:rPr lang="ar-AE" sz="1200" b="1" baseline="0" dirty="0" smtClean="0">
                          <a:latin typeface="Sakkal Majalla" panose="02000000000000000000" pitchFamily="2" charset="-78"/>
                          <a:cs typeface="Sakkal Majalla" panose="02000000000000000000" pitchFamily="2" charset="-78"/>
                        </a:rPr>
                        <a:t>تعزيز الطالب و تشجيعه على الطلب باستخدام كلمة ثم كلمتين ثم اضافة كلمات الطلب باحترام.</a:t>
                      </a:r>
                      <a:endParaRPr lang="ar-AE" sz="1200" b="1"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baseline="0" dirty="0">
                          <a:latin typeface="Sakkal Majalla" panose="02000000000000000000" pitchFamily="2" charset="-78"/>
                          <a:cs typeface="Sakkal Majalla" panose="02000000000000000000" pitchFamily="2" charset="-78"/>
                        </a:rPr>
                        <a:t>الواجب المنزلي </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1384666">
                <a:tc>
                  <a:txBody>
                    <a:bodyPr/>
                    <a:lstStyle/>
                    <a:p>
                      <a:pPr algn="r" rtl="1"/>
                      <a:r>
                        <a:rPr lang="ar-AE" sz="1200" b="1" baseline="0" dirty="0">
                          <a:latin typeface="Sakkal Majalla" panose="02000000000000000000" pitchFamily="2" charset="-78"/>
                          <a:cs typeface="Sakkal Majalla" panose="02000000000000000000" pitchFamily="2" charset="-78"/>
                        </a:rPr>
                        <a:t>مجموعة تدريبات على الأيباد تتضمن:</a:t>
                      </a:r>
                    </a:p>
                    <a:p>
                      <a:pPr marL="228600" marR="0" lvl="0" indent="-228600" algn="r" defTabSz="914400" rtl="1" eaLnBrk="1" fontAlgn="auto" latinLnBrk="0" hangingPunct="1">
                        <a:lnSpc>
                          <a:spcPct val="100000"/>
                        </a:lnSpc>
                        <a:spcBef>
                          <a:spcPts val="0"/>
                        </a:spcBef>
                        <a:spcAft>
                          <a:spcPts val="0"/>
                        </a:spcAft>
                        <a:buClrTx/>
                        <a:buSzTx/>
                        <a:buFont typeface="+mj-lt"/>
                        <a:buAutoNum type="arabicPeriod"/>
                        <a:tabLst/>
                        <a:defRPr/>
                      </a:pPr>
                      <a:r>
                        <a:rPr lang="ar-AE" sz="1200" b="1" baseline="0" dirty="0" smtClean="0">
                          <a:latin typeface="Sakkal Majalla" panose="02000000000000000000" pitchFamily="2" charset="-78"/>
                          <a:cs typeface="Sakkal Majalla" panose="02000000000000000000" pitchFamily="2" charset="-78"/>
                        </a:rPr>
                        <a:t>مشاهدة الفيديوهات التعليمية.</a:t>
                      </a:r>
                    </a:p>
                    <a:p>
                      <a:pPr marL="228600" marR="0" lvl="0" indent="-228600" algn="r" defTabSz="914400" rtl="1" eaLnBrk="1" fontAlgn="auto" latinLnBrk="0" hangingPunct="1">
                        <a:lnSpc>
                          <a:spcPct val="100000"/>
                        </a:lnSpc>
                        <a:spcBef>
                          <a:spcPts val="0"/>
                        </a:spcBef>
                        <a:spcAft>
                          <a:spcPts val="0"/>
                        </a:spcAft>
                        <a:buClrTx/>
                        <a:buSzTx/>
                        <a:buFont typeface="+mj-lt"/>
                        <a:buAutoNum type="arabicPeriod"/>
                        <a:tabLst/>
                        <a:defRPr/>
                      </a:pPr>
                      <a:r>
                        <a:rPr lang="ar-AE" sz="1200" b="1" baseline="0" dirty="0" smtClean="0">
                          <a:latin typeface="Sakkal Majalla" panose="02000000000000000000" pitchFamily="2" charset="-78"/>
                          <a:cs typeface="Sakkal Majalla" panose="02000000000000000000" pitchFamily="2" charset="-78"/>
                        </a:rPr>
                        <a:t>يسجل صوته في كل مرة و يقوم بتطوير كيفية طلبه و تسميعه أياها و تعليمه كيف ينميها.</a:t>
                      </a:r>
                    </a:p>
                    <a:p>
                      <a:pPr marL="228600" marR="0" lvl="0" indent="-228600" algn="r" defTabSz="914400" rtl="1" eaLnBrk="1" fontAlgn="auto" latinLnBrk="0" hangingPunct="1">
                        <a:lnSpc>
                          <a:spcPct val="100000"/>
                        </a:lnSpc>
                        <a:spcBef>
                          <a:spcPts val="0"/>
                        </a:spcBef>
                        <a:spcAft>
                          <a:spcPts val="0"/>
                        </a:spcAft>
                        <a:buClrTx/>
                        <a:buSzTx/>
                        <a:buFont typeface="+mj-lt"/>
                        <a:buAutoNum type="arabicPeriod"/>
                        <a:tabLst/>
                        <a:defRPr/>
                      </a:pPr>
                      <a:r>
                        <a:rPr lang="ar-AE" sz="1200" b="1" baseline="0" dirty="0" smtClean="0">
                          <a:latin typeface="Sakkal Majalla" panose="02000000000000000000" pitchFamily="2" charset="-78"/>
                          <a:cs typeface="Sakkal Majalla" panose="02000000000000000000" pitchFamily="2" charset="-78"/>
                        </a:rPr>
                        <a:t>لعبة يختار فيها ما يحتاج أو يريد مع وضع صوت يكرر ما يريد و طلب منه أن يعيد الطلب.</a:t>
                      </a:r>
                      <a:endParaRPr lang="en-US" sz="1200" b="1" baseline="0" dirty="0">
                        <a:latin typeface="Sakkal Majalla" panose="02000000000000000000" pitchFamily="2" charset="-78"/>
                        <a:cs typeface="Sakkal Majalla" panose="02000000000000000000" pitchFamily="2" charset="-78"/>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baseline="0" dirty="0">
                          <a:latin typeface="Sakkal Majalla" panose="02000000000000000000" pitchFamily="2" charset="-78"/>
                          <a:cs typeface="Sakkal Majalla" panose="02000000000000000000" pitchFamily="2" charset="-78"/>
                        </a:rPr>
                        <a:t>تمارين الكترونية</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78302">
                <a:tc>
                  <a:txBody>
                    <a:bodyPr/>
                    <a:lstStyle/>
                    <a:p>
                      <a:pPr marL="0" marR="0" indent="0" algn="r" defTabSz="914400" rtl="1" eaLnBrk="1" fontAlgn="ctr" latinLnBrk="0" hangingPunct="1">
                        <a:lnSpc>
                          <a:spcPct val="100000"/>
                        </a:lnSpc>
                        <a:spcBef>
                          <a:spcPts val="0"/>
                        </a:spcBef>
                        <a:spcAft>
                          <a:spcPts val="0"/>
                        </a:spcAft>
                        <a:buClrTx/>
                        <a:buSzTx/>
                        <a:buFontTx/>
                        <a:buNone/>
                        <a:tabLst/>
                        <a:defRPr/>
                      </a:pPr>
                      <a:r>
                        <a:rPr lang="ar-AE" sz="1200" b="1" baseline="0" dirty="0">
                          <a:latin typeface="Sakkal Majalla" panose="02000000000000000000" pitchFamily="2" charset="-78"/>
                          <a:cs typeface="Sakkal Majalla" panose="02000000000000000000" pitchFamily="2" charset="-78"/>
                        </a:rPr>
                        <a:t>متوسط : </a:t>
                      </a:r>
                      <a:r>
                        <a:rPr lang="ar-AE" sz="1200" b="1" i="0" u="none" strike="noStrike" dirty="0" smtClean="0">
                          <a:solidFill>
                            <a:srgbClr val="000000"/>
                          </a:solidFill>
                          <a:effectLst/>
                          <a:latin typeface="Sakkal Majalla" panose="02000000000000000000" pitchFamily="2" charset="-78"/>
                          <a:cs typeface="Sakkal Majalla" panose="02000000000000000000" pitchFamily="2" charset="-78"/>
                        </a:rPr>
                        <a:t>يطلب</a:t>
                      </a:r>
                      <a:r>
                        <a:rPr lang="ar-AE" sz="1200" b="1" i="0" u="none" strike="noStrike" baseline="0" dirty="0" smtClean="0">
                          <a:solidFill>
                            <a:srgbClr val="000000"/>
                          </a:solidFill>
                          <a:effectLst/>
                          <a:latin typeface="Sakkal Majalla" panose="02000000000000000000" pitchFamily="2" charset="-78"/>
                          <a:cs typeface="Sakkal Majalla" panose="02000000000000000000" pitchFamily="2" charset="-78"/>
                        </a:rPr>
                        <a:t> </a:t>
                      </a:r>
                      <a:r>
                        <a:rPr lang="ar-AE" sz="1200" b="1" i="0" u="none" strike="noStrike" dirty="0" smtClean="0">
                          <a:solidFill>
                            <a:srgbClr val="000000"/>
                          </a:solidFill>
                          <a:effectLst/>
                          <a:latin typeface="Sakkal Majalla" panose="02000000000000000000" pitchFamily="2" charset="-78"/>
                          <a:cs typeface="Sakkal Majalla" panose="02000000000000000000" pitchFamily="2" charset="-78"/>
                        </a:rPr>
                        <a:t>ما يريد بكلمة واحدة،</a:t>
                      </a:r>
                      <a:r>
                        <a:rPr lang="ar-AE" sz="1200" b="1" i="0" u="none" strike="noStrike" baseline="0" dirty="0" smtClean="0">
                          <a:solidFill>
                            <a:srgbClr val="000000"/>
                          </a:solidFill>
                          <a:effectLst/>
                          <a:latin typeface="Sakkal Majalla" panose="02000000000000000000" pitchFamily="2" charset="-78"/>
                          <a:cs typeface="Sakkal Majalla" panose="02000000000000000000" pitchFamily="2" charset="-78"/>
                        </a:rPr>
                        <a:t> و قليل ما يستخدم كلمتين للطلب   </a:t>
                      </a:r>
                      <a:r>
                        <a:rPr lang="ar-AE" sz="1200" b="1" baseline="0" dirty="0" smtClean="0">
                          <a:latin typeface="Sakkal Majalla" panose="02000000000000000000" pitchFamily="2" charset="-78"/>
                          <a:cs typeface="Sakkal Majalla" panose="02000000000000000000" pitchFamily="2" charset="-78"/>
                        </a:rPr>
                        <a:t>جيد</a:t>
                      </a:r>
                      <a:r>
                        <a:rPr lang="ar-AE" sz="1200" b="1" baseline="0" dirty="0">
                          <a:latin typeface="Sakkal Majalla" panose="02000000000000000000" pitchFamily="2" charset="-78"/>
                          <a:cs typeface="Sakkal Majalla" panose="02000000000000000000" pitchFamily="2" charset="-78"/>
                        </a:rPr>
                        <a:t>: </a:t>
                      </a:r>
                      <a:r>
                        <a:rPr lang="ar-AE" sz="1200" b="1" i="0" u="none" strike="noStrike" dirty="0" smtClean="0">
                          <a:solidFill>
                            <a:srgbClr val="000000"/>
                          </a:solidFill>
                          <a:effectLst/>
                          <a:latin typeface="Sakkal Majalla" panose="02000000000000000000" pitchFamily="2" charset="-78"/>
                          <a:cs typeface="Sakkal Majalla" panose="02000000000000000000" pitchFamily="2" charset="-78"/>
                        </a:rPr>
                        <a:t>يطلب</a:t>
                      </a:r>
                      <a:r>
                        <a:rPr lang="ar-AE" sz="1200" b="1" i="0" u="none" strike="noStrike" baseline="0" dirty="0" smtClean="0">
                          <a:solidFill>
                            <a:srgbClr val="000000"/>
                          </a:solidFill>
                          <a:effectLst/>
                          <a:latin typeface="Sakkal Majalla" panose="02000000000000000000" pitchFamily="2" charset="-78"/>
                          <a:cs typeface="Sakkal Majalla" panose="02000000000000000000" pitchFamily="2" charset="-78"/>
                        </a:rPr>
                        <a:t> </a:t>
                      </a:r>
                      <a:r>
                        <a:rPr lang="ar-AE" sz="1200" b="1" i="0" u="none" strike="noStrike" dirty="0" smtClean="0">
                          <a:solidFill>
                            <a:srgbClr val="000000"/>
                          </a:solidFill>
                          <a:effectLst/>
                          <a:latin typeface="Sakkal Majalla" panose="02000000000000000000" pitchFamily="2" charset="-78"/>
                          <a:cs typeface="Sakkal Majalla" panose="02000000000000000000" pitchFamily="2" charset="-78"/>
                        </a:rPr>
                        <a:t>ما يريد بكلمة واحدة،</a:t>
                      </a:r>
                      <a:r>
                        <a:rPr lang="ar-AE" sz="1200" b="1" i="0" u="none" strike="noStrike" baseline="0" dirty="0" smtClean="0">
                          <a:solidFill>
                            <a:srgbClr val="000000"/>
                          </a:solidFill>
                          <a:effectLst/>
                          <a:latin typeface="Sakkal Majalla" panose="02000000000000000000" pitchFamily="2" charset="-78"/>
                          <a:cs typeface="Sakkal Majalla" panose="02000000000000000000" pitchFamily="2" charset="-78"/>
                        </a:rPr>
                        <a:t> ثم </a:t>
                      </a:r>
                      <a:r>
                        <a:rPr lang="ar-AE" sz="1200" b="1" i="0" u="none" strike="noStrike" dirty="0" smtClean="0">
                          <a:solidFill>
                            <a:srgbClr val="000000"/>
                          </a:solidFill>
                          <a:effectLst/>
                          <a:latin typeface="Sakkal Majalla" panose="02000000000000000000" pitchFamily="2" charset="-78"/>
                          <a:cs typeface="Sakkal Majalla" panose="02000000000000000000" pitchFamily="2" charset="-78"/>
                        </a:rPr>
                        <a:t>يطلب ما يريد بكلمتين</a:t>
                      </a:r>
                      <a:r>
                        <a:rPr lang="ar-AE" sz="1200" b="1" i="0" u="none" strike="noStrike" baseline="0" dirty="0" smtClean="0">
                          <a:solidFill>
                            <a:srgbClr val="000000"/>
                          </a:solidFill>
                          <a:effectLst/>
                          <a:latin typeface="Sakkal Majalla" panose="02000000000000000000" pitchFamily="2" charset="-78"/>
                          <a:cs typeface="Sakkal Majalla" panose="02000000000000000000" pitchFamily="2" charset="-78"/>
                        </a:rPr>
                        <a:t>     </a:t>
                      </a:r>
                      <a:r>
                        <a:rPr lang="ar-AE" sz="1200" b="1" baseline="0" dirty="0" smtClean="0">
                          <a:latin typeface="Sakkal Majalla" panose="02000000000000000000" pitchFamily="2" charset="-78"/>
                          <a:cs typeface="Sakkal Majalla" panose="02000000000000000000" pitchFamily="2" charset="-78"/>
                        </a:rPr>
                        <a:t>مرتفع</a:t>
                      </a:r>
                      <a:r>
                        <a:rPr lang="ar-AE" sz="1200" b="1" baseline="0" dirty="0">
                          <a:latin typeface="Sakkal Majalla" panose="02000000000000000000" pitchFamily="2" charset="-78"/>
                          <a:cs typeface="Sakkal Majalla" panose="02000000000000000000" pitchFamily="2" charset="-78"/>
                        </a:rPr>
                        <a:t>: </a:t>
                      </a:r>
                      <a:r>
                        <a:rPr lang="ar-AE" sz="1200" b="1" i="0" u="none" strike="noStrike" dirty="0" smtClean="0">
                          <a:solidFill>
                            <a:srgbClr val="000000"/>
                          </a:solidFill>
                          <a:effectLst/>
                          <a:latin typeface="Sakkal Majalla" panose="02000000000000000000" pitchFamily="2" charset="-78"/>
                          <a:cs typeface="Sakkal Majalla" panose="02000000000000000000" pitchFamily="2" charset="-78"/>
                        </a:rPr>
                        <a:t>يطلب</a:t>
                      </a:r>
                      <a:r>
                        <a:rPr lang="ar-AE" sz="1200" b="1" i="0" u="none" strike="noStrike" baseline="0" dirty="0" smtClean="0">
                          <a:solidFill>
                            <a:srgbClr val="000000"/>
                          </a:solidFill>
                          <a:effectLst/>
                          <a:latin typeface="Sakkal Majalla" panose="02000000000000000000" pitchFamily="2" charset="-78"/>
                          <a:cs typeface="Sakkal Majalla" panose="02000000000000000000" pitchFamily="2" charset="-78"/>
                        </a:rPr>
                        <a:t> </a:t>
                      </a:r>
                      <a:r>
                        <a:rPr lang="ar-AE" sz="1200" b="1" i="0" u="none" strike="noStrike" dirty="0" smtClean="0">
                          <a:solidFill>
                            <a:srgbClr val="000000"/>
                          </a:solidFill>
                          <a:effectLst/>
                          <a:latin typeface="Sakkal Majalla" panose="02000000000000000000" pitchFamily="2" charset="-78"/>
                          <a:cs typeface="Sakkal Majalla" panose="02000000000000000000" pitchFamily="2" charset="-78"/>
                        </a:rPr>
                        <a:t>ما يريد بكلمة واحدة،</a:t>
                      </a:r>
                      <a:r>
                        <a:rPr lang="ar-AE" sz="1200" b="1" i="0" u="none" strike="noStrike" baseline="0" dirty="0" smtClean="0">
                          <a:solidFill>
                            <a:srgbClr val="000000"/>
                          </a:solidFill>
                          <a:effectLst/>
                          <a:latin typeface="Sakkal Majalla" panose="02000000000000000000" pitchFamily="2" charset="-78"/>
                          <a:cs typeface="Sakkal Majalla" panose="02000000000000000000" pitchFamily="2" charset="-78"/>
                        </a:rPr>
                        <a:t> ثم </a:t>
                      </a:r>
                      <a:r>
                        <a:rPr lang="ar-AE" sz="1200" b="1" i="0" u="none" strike="noStrike" dirty="0" smtClean="0">
                          <a:solidFill>
                            <a:srgbClr val="000000"/>
                          </a:solidFill>
                          <a:effectLst/>
                          <a:latin typeface="Sakkal Majalla" panose="02000000000000000000" pitchFamily="2" charset="-78"/>
                          <a:cs typeface="Sakkal Majalla" panose="02000000000000000000" pitchFamily="2" charset="-78"/>
                        </a:rPr>
                        <a:t>يطلب ما يريد بكلمتين</a:t>
                      </a:r>
                      <a:r>
                        <a:rPr lang="ar-AE" sz="1200" b="1" i="0" u="none" strike="noStrike" baseline="0" dirty="0" smtClean="0">
                          <a:solidFill>
                            <a:srgbClr val="000000"/>
                          </a:solidFill>
                          <a:effectLst/>
                          <a:latin typeface="Sakkal Majalla" panose="02000000000000000000" pitchFamily="2" charset="-78"/>
                          <a:cs typeface="Sakkal Majalla" panose="02000000000000000000" pitchFamily="2" charset="-78"/>
                        </a:rPr>
                        <a:t> مع استخدام كلمات الاستئذان.</a:t>
                      </a:r>
                    </a:p>
                    <a:p>
                      <a:pPr algn="r" rtl="1"/>
                      <a:endParaRPr lang="ar-AE" sz="1200" b="1"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Sakkal Majalla" panose="02000000000000000000" pitchFamily="2" charset="-78"/>
                          <a:cs typeface="Sakkal Majalla" panose="02000000000000000000" pitchFamily="2" charset="-78"/>
                        </a:rPr>
                        <a:t>التقييم</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0" name="Date Placeholder 9"/>
          <p:cNvSpPr>
            <a:spLocks noGrp="1"/>
          </p:cNvSpPr>
          <p:nvPr>
            <p:ph type="dt" sz="half" idx="10"/>
          </p:nvPr>
        </p:nvSpPr>
        <p:spPr/>
        <p:txBody>
          <a:bodyPr/>
          <a:lstStyle/>
          <a:p>
            <a:fld id="{DFA59B4A-862E-4296-9049-49655D5CFC94}" type="datetime3">
              <a:rPr lang="en-US" smtClean="0"/>
              <a:t>25 August 2020</a:t>
            </a:fld>
            <a:endParaRPr lang="en-GB" dirty="0"/>
          </a:p>
        </p:txBody>
      </p:sp>
      <p:sp>
        <p:nvSpPr>
          <p:cNvPr id="11" name="Slide Number Placeholder 10"/>
          <p:cNvSpPr>
            <a:spLocks noGrp="1"/>
          </p:cNvSpPr>
          <p:nvPr>
            <p:ph type="sldNum" sz="quarter" idx="12"/>
          </p:nvPr>
        </p:nvSpPr>
        <p:spPr/>
        <p:txBody>
          <a:bodyPr/>
          <a:lstStyle/>
          <a:p>
            <a:fld id="{60F9F505-338F-4A63-8E60-F3E66EC2060F}" type="slidenum">
              <a:rPr lang="en-GB" smtClean="0"/>
              <a:t>4</a:t>
            </a:fld>
            <a:endParaRPr lang="en-GB" dirty="0"/>
          </a:p>
        </p:txBody>
      </p:sp>
    </p:spTree>
    <p:extLst>
      <p:ext uri="{BB962C8B-B14F-4D97-AF65-F5344CB8AC3E}">
        <p14:creationId xmlns:p14="http://schemas.microsoft.com/office/powerpoint/2010/main" val="12743763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dia Placeholder 4" descr="Media placeholder">
            <a:extLst>
              <a:ext uri="{FF2B5EF4-FFF2-40B4-BE49-F238E27FC236}">
                <a16:creationId xmlns:a16="http://schemas.microsoft.com/office/drawing/2014/main" id="{7401E5EB-604A-42B4-B9BC-979A2E90F535}"/>
              </a:ext>
            </a:extLst>
          </p:cNvPr>
          <p:cNvSpPr>
            <a:spLocks noGrp="1"/>
          </p:cNvSpPr>
          <p:nvPr>
            <p:ph type="media" sz="quarter" idx="13"/>
          </p:nvPr>
        </p:nvSpPr>
        <p:spPr/>
      </p:sp>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p:txBody>
          <a:bodyPr>
            <a:normAutofit/>
          </a:bodyPr>
          <a:lstStyle/>
          <a:p>
            <a:pPr algn="ctr" rtl="1"/>
            <a:r>
              <a:rPr lang="ar-AE" sz="1600" dirty="0" smtClean="0">
                <a:latin typeface="Sakkal Majalla" panose="02000000000000000000" pitchFamily="2" charset="-78"/>
                <a:cs typeface="Sakkal Majalla" panose="02000000000000000000" pitchFamily="2" charset="-78"/>
              </a:rPr>
              <a:t>أنشودة تعليم كلمات لو سمحت وأسف و شكراً</a:t>
            </a:r>
            <a:endParaRPr lang="en-US" sz="1600" dirty="0">
              <a:latin typeface="Sakkal Majalla" panose="02000000000000000000" pitchFamily="2" charset="-78"/>
              <a:cs typeface="Sakkal Majalla" panose="02000000000000000000" pitchFamily="2" charset="-78"/>
            </a:endParaRP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5</a:t>
            </a:fld>
            <a:endParaRPr lang="en-US" dirty="0"/>
          </a:p>
        </p:txBody>
      </p:sp>
      <p:sp>
        <p:nvSpPr>
          <p:cNvPr id="7" name="Rounded Rectangle 6"/>
          <p:cNvSpPr/>
          <p:nvPr/>
        </p:nvSpPr>
        <p:spPr>
          <a:xfrm>
            <a:off x="4010891" y="3372098"/>
            <a:ext cx="4170217" cy="60148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8" name="TextBox 7"/>
          <p:cNvSpPr txBox="1"/>
          <p:nvPr/>
        </p:nvSpPr>
        <p:spPr>
          <a:xfrm>
            <a:off x="4111752" y="3523561"/>
            <a:ext cx="3898087" cy="307777"/>
          </a:xfrm>
          <a:prstGeom prst="rect">
            <a:avLst/>
          </a:prstGeom>
          <a:solidFill>
            <a:schemeClr val="accent4">
              <a:lumMod val="20000"/>
              <a:lumOff val="80000"/>
            </a:schemeClr>
          </a:solidFill>
        </p:spPr>
        <p:txBody>
          <a:bodyPr wrap="square" rtlCol="0">
            <a:spAutoFit/>
          </a:bodyPr>
          <a:lstStyle/>
          <a:p>
            <a:pPr lvl="0" algn="ctr">
              <a:defRPr/>
            </a:pPr>
            <a:r>
              <a:rPr lang="en-US" sz="1400" dirty="0">
                <a:solidFill>
                  <a:prstClr val="black"/>
                </a:solidFill>
                <a:latin typeface="Sakkal Majalla" pitchFamily="2" charset="-78"/>
                <a:cs typeface="Sakkal Majalla" pitchFamily="2" charset="-78"/>
                <a:hlinkClick r:id="rId2"/>
              </a:rPr>
              <a:t>https://</a:t>
            </a:r>
            <a:r>
              <a:rPr lang="en-US" sz="1400" dirty="0" smtClean="0">
                <a:solidFill>
                  <a:prstClr val="black"/>
                </a:solidFill>
                <a:latin typeface="Sakkal Majalla" pitchFamily="2" charset="-78"/>
                <a:cs typeface="Sakkal Majalla" pitchFamily="2" charset="-78"/>
                <a:hlinkClick r:id="rId2"/>
              </a:rPr>
              <a:t>youtu.be/XpcM-vE_swg</a:t>
            </a:r>
            <a:r>
              <a:rPr lang="ar-AE" sz="1400" dirty="0" smtClean="0">
                <a:solidFill>
                  <a:prstClr val="black"/>
                </a:solidFill>
                <a:latin typeface="Sakkal Majalla" pitchFamily="2" charset="-78"/>
                <a:cs typeface="Sakkal Majalla" pitchFamily="2" charset="-78"/>
              </a:rPr>
              <a:t> </a:t>
            </a:r>
            <a:endParaRPr kumimoji="0" lang="en-US" sz="1400" b="0" i="0" u="none" strike="noStrike" kern="1200" cap="none" spc="0" normalizeH="0" baseline="0" noProof="0" dirty="0">
              <a:ln>
                <a:noFill/>
              </a:ln>
              <a:solidFill>
                <a:prstClr val="black"/>
              </a:solidFill>
              <a:effectLst/>
              <a:uLnTx/>
              <a:uFillTx/>
              <a:latin typeface="Sakkal Majalla" pitchFamily="2" charset="-78"/>
              <a:cs typeface="Sakkal Majalla" pitchFamily="2" charset="-78"/>
            </a:endParaRPr>
          </a:p>
        </p:txBody>
      </p:sp>
    </p:spTree>
    <p:extLst>
      <p:ext uri="{BB962C8B-B14F-4D97-AF65-F5344CB8AC3E}">
        <p14:creationId xmlns:p14="http://schemas.microsoft.com/office/powerpoint/2010/main" val="3771101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dia Placeholder 4" descr="Media placeholder">
            <a:extLst>
              <a:ext uri="{FF2B5EF4-FFF2-40B4-BE49-F238E27FC236}">
                <a16:creationId xmlns:a16="http://schemas.microsoft.com/office/drawing/2014/main" id="{7401E5EB-604A-42B4-B9BC-979A2E90F535}"/>
              </a:ext>
            </a:extLst>
          </p:cNvPr>
          <p:cNvSpPr>
            <a:spLocks noGrp="1"/>
          </p:cNvSpPr>
          <p:nvPr>
            <p:ph type="media" sz="quarter" idx="13"/>
          </p:nvPr>
        </p:nvSpPr>
        <p:spPr/>
      </p:sp>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p:txBody>
          <a:bodyPr>
            <a:normAutofit/>
          </a:bodyPr>
          <a:lstStyle/>
          <a:p>
            <a:pPr algn="ctr"/>
            <a:r>
              <a:rPr lang="ar-AE" sz="1600" dirty="0" smtClean="0">
                <a:latin typeface="Sakkal Majalla" panose="02000000000000000000" pitchFamily="2" charset="-78"/>
                <a:cs typeface="Sakkal Majalla" panose="02000000000000000000" pitchFamily="2" charset="-78"/>
              </a:rPr>
              <a:t>أنشودة يا بابا اشتريلي</a:t>
            </a:r>
            <a:endParaRPr lang="en-US" sz="1600" dirty="0">
              <a:latin typeface="Sakkal Majalla" panose="02000000000000000000" pitchFamily="2" charset="-78"/>
              <a:cs typeface="Sakkal Majalla" panose="02000000000000000000" pitchFamily="2" charset="-78"/>
            </a:endParaRP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6</a:t>
            </a:fld>
            <a:endParaRPr lang="en-US" dirty="0"/>
          </a:p>
        </p:txBody>
      </p:sp>
      <p:sp>
        <p:nvSpPr>
          <p:cNvPr id="7" name="Rounded Rectangle 6"/>
          <p:cNvSpPr/>
          <p:nvPr/>
        </p:nvSpPr>
        <p:spPr>
          <a:xfrm>
            <a:off x="4010891" y="3372098"/>
            <a:ext cx="4170217" cy="60148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8" name="TextBox 7"/>
          <p:cNvSpPr txBox="1"/>
          <p:nvPr/>
        </p:nvSpPr>
        <p:spPr>
          <a:xfrm>
            <a:off x="4111752" y="3523561"/>
            <a:ext cx="3898087" cy="307777"/>
          </a:xfrm>
          <a:prstGeom prst="rect">
            <a:avLst/>
          </a:prstGeom>
          <a:solidFill>
            <a:schemeClr val="accent4">
              <a:lumMod val="20000"/>
              <a:lumOff val="80000"/>
            </a:schemeClr>
          </a:solidFill>
        </p:spPr>
        <p:txBody>
          <a:bodyPr wrap="square" rtlCol="0">
            <a:spAutoFit/>
          </a:bodyPr>
          <a:lstStyle/>
          <a:p>
            <a:pPr lvl="0" algn="ctr">
              <a:defRPr/>
            </a:pPr>
            <a:r>
              <a:rPr lang="en-US" sz="1400" dirty="0">
                <a:solidFill>
                  <a:prstClr val="black"/>
                </a:solidFill>
                <a:latin typeface="Sakkal Majalla" pitchFamily="2" charset="-78"/>
                <a:cs typeface="Sakkal Majalla" pitchFamily="2" charset="-78"/>
                <a:hlinkClick r:id="rId2"/>
              </a:rPr>
              <a:t>https://</a:t>
            </a:r>
            <a:r>
              <a:rPr lang="en-US" sz="1400" dirty="0" smtClean="0">
                <a:solidFill>
                  <a:prstClr val="black"/>
                </a:solidFill>
                <a:latin typeface="Sakkal Majalla" pitchFamily="2" charset="-78"/>
                <a:cs typeface="Sakkal Majalla" pitchFamily="2" charset="-78"/>
                <a:hlinkClick r:id="rId2"/>
              </a:rPr>
              <a:t>youtu.be/Szi3DRiouck</a:t>
            </a:r>
            <a:r>
              <a:rPr lang="ar-AE" sz="1400" dirty="0" smtClean="0">
                <a:solidFill>
                  <a:prstClr val="black"/>
                </a:solidFill>
                <a:latin typeface="Sakkal Majalla" pitchFamily="2" charset="-78"/>
                <a:cs typeface="Sakkal Majalla" pitchFamily="2" charset="-78"/>
              </a:rPr>
              <a:t> </a:t>
            </a:r>
            <a:endParaRPr kumimoji="0" lang="en-US" sz="1400" b="0" i="0" u="none" strike="noStrike" kern="1200" cap="none" spc="0" normalizeH="0" baseline="0" noProof="0" dirty="0">
              <a:ln>
                <a:noFill/>
              </a:ln>
              <a:solidFill>
                <a:prstClr val="black"/>
              </a:solidFill>
              <a:effectLst/>
              <a:uLnTx/>
              <a:uFillTx/>
              <a:latin typeface="Sakkal Majalla" pitchFamily="2" charset="-78"/>
              <a:cs typeface="Sakkal Majalla" pitchFamily="2" charset="-78"/>
            </a:endParaRPr>
          </a:p>
        </p:txBody>
      </p:sp>
    </p:spTree>
    <p:extLst>
      <p:ext uri="{BB962C8B-B14F-4D97-AF65-F5344CB8AC3E}">
        <p14:creationId xmlns:p14="http://schemas.microsoft.com/office/powerpoint/2010/main" val="5513126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3667289" y="367153"/>
            <a:ext cx="4685739" cy="832104"/>
          </a:xfrm>
        </p:spPr>
        <p:txBody>
          <a:bodyPr>
            <a:normAutofit/>
          </a:bodyPr>
          <a:lstStyle/>
          <a:p>
            <a:pPr algn="ctr" rtl="1"/>
            <a:r>
              <a:rPr lang="ar-AE" sz="1600" dirty="0" smtClean="0">
                <a:latin typeface="Sakkal Majalla" panose="02000000000000000000" pitchFamily="2" charset="-78"/>
                <a:cs typeface="Sakkal Majalla" panose="02000000000000000000" pitchFamily="2" charset="-78"/>
              </a:rPr>
              <a:t>اختار ماذا تريد؟</a:t>
            </a:r>
            <a:endParaRPr lang="en-US" sz="1600" dirty="0">
              <a:latin typeface="Sakkal Majalla" panose="02000000000000000000" pitchFamily="2" charset="-78"/>
              <a:cs typeface="Sakkal Majalla" panose="02000000000000000000" pitchFamily="2" charset="-78"/>
            </a:endParaRP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C0CDE5-970C-4CC4-BF43-0DA127E73E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2052" name="Picture 4" descr="كيف اعلم الطفل طلب دخول الحمام"/>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6140" y="2013961"/>
            <a:ext cx="1770284" cy="175602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03879" y="1256662"/>
            <a:ext cx="7054673" cy="276999"/>
          </a:xfrm>
          <a:prstGeom prst="rect">
            <a:avLst/>
          </a:prstGeom>
          <a:noFill/>
        </p:spPr>
        <p:txBody>
          <a:bodyPr wrap="square" rtlCol="0">
            <a:spAutoFit/>
          </a:bodyPr>
          <a:lstStyle/>
          <a:p>
            <a:pPr algn="ctr"/>
            <a:r>
              <a:rPr lang="ar-AE" sz="1200" b="1" dirty="0" smtClean="0">
                <a:solidFill>
                  <a:srgbClr val="FF0000"/>
                </a:solidFill>
                <a:latin typeface="Sakkal Majalla" pitchFamily="2" charset="-78"/>
                <a:cs typeface="Sakkal Majalla" pitchFamily="2" charset="-78"/>
              </a:rPr>
              <a:t>ممكن استخدام هذه الصور في البداية و تعليمه ماذا ممكن أن يقول عندما يحتاج إلى كلا من:</a:t>
            </a:r>
            <a:endParaRPr lang="en-US" sz="1200" b="1" dirty="0">
              <a:solidFill>
                <a:srgbClr val="FF0000"/>
              </a:solidFill>
              <a:latin typeface="Sakkal Majalla" pitchFamily="2" charset="-78"/>
              <a:cs typeface="Sakkal Majalla" pitchFamily="2" charset="-78"/>
            </a:endParaRPr>
          </a:p>
        </p:txBody>
      </p:sp>
      <p:pic>
        <p:nvPicPr>
          <p:cNvPr id="2054" name="Picture 6" descr="3 أوقات شرب الماء فيها يفتك بالدهون وينقص الوزن - البيان الصحي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3299" y="2013961"/>
            <a:ext cx="2354496" cy="175602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6" name="Picture 8" descr="5 أسباب تجعل طفلك جائعاً طول الوقت | نواعم"/>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2382" y="2013961"/>
            <a:ext cx="2354496" cy="175602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8" name="Picture 10" descr="لماذا يستيقظ البعض كسلانا في الصباح..؟"/>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1027" y="2013962"/>
            <a:ext cx="2132979" cy="175602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60" name="Picture 12" descr="فوائد عصير البرتقال الصحية - ويب طب"/>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023" r="18230"/>
          <a:stretch/>
        </p:blipFill>
        <p:spPr bwMode="auto">
          <a:xfrm>
            <a:off x="1596140" y="4015549"/>
            <a:ext cx="1770284" cy="182843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62" name="Picture 14" descr="فوائد قراءة قصص للاطفال قبل النوم - المرسال"/>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3299" y="4015549"/>
            <a:ext cx="2354496" cy="182843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64" name="Picture 16" descr="الإسلام وتربية الطفل باللعب لها أون لاين - موقع المرأة العربية"/>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32383" y="4015549"/>
            <a:ext cx="2354496" cy="182843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66" name="Picture 18" descr="مكونات كعكة الشوكولاتة - موضوع"/>
          <p:cNvPicPr>
            <a:picLocks noChangeAspect="1" noChangeArrowheads="1"/>
          </p:cNvPicPr>
          <p:nvPr/>
        </p:nvPicPr>
        <p:blipFill rotWithShape="1">
          <a:blip r:embed="rId9">
            <a:extLst>
              <a:ext uri="{28A0092B-C50C-407E-A947-70E740481C1C}">
                <a14:useLocalDpi xmlns:a14="http://schemas.microsoft.com/office/drawing/2010/main" val="0"/>
              </a:ext>
            </a:extLst>
          </a:blip>
          <a:srcRect l="5835" r="6397"/>
          <a:stretch/>
        </p:blipFill>
        <p:spPr bwMode="auto">
          <a:xfrm>
            <a:off x="8661027" y="4015549"/>
            <a:ext cx="2132979" cy="182843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6318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3667289" y="367153"/>
            <a:ext cx="4685739" cy="832104"/>
          </a:xfrm>
        </p:spPr>
        <p:txBody>
          <a:bodyPr>
            <a:normAutofit/>
          </a:bodyPr>
          <a:lstStyle/>
          <a:p>
            <a:pPr algn="ctr" rtl="1"/>
            <a:r>
              <a:rPr lang="ar-AE" sz="1600" dirty="0" smtClean="0">
                <a:latin typeface="Sakkal Majalla" panose="02000000000000000000" pitchFamily="2" charset="-78"/>
                <a:cs typeface="Sakkal Majalla" panose="02000000000000000000" pitchFamily="2" charset="-78"/>
              </a:rPr>
              <a:t>لوّن ماذا تريد</a:t>
            </a:r>
            <a:endParaRPr lang="en-US" sz="1600" dirty="0">
              <a:latin typeface="Sakkal Majalla" panose="02000000000000000000" pitchFamily="2" charset="-78"/>
              <a:cs typeface="Sakkal Majalla" panose="02000000000000000000" pitchFamily="2" charset="-78"/>
            </a:endParaRP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C0CDE5-970C-4CC4-BF43-0DA127E73E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074" name="Picture 2" descr="تلوين رسمة قطة في صندوق هدايا - موقع موسوعة الصو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6552" y="1699490"/>
            <a:ext cx="2681899" cy="29910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076" name="Picture 4" descr="عيد الحب صفحات تلوين القلب - صفحات تلوين العيد | أغسطس 20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1771" y="1699490"/>
            <a:ext cx="2623385" cy="295592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078" name="Picture 6" descr="ديزني تلوين صفحات عيد الميلاد - صفحات تلوين العيد | أغسطس 20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1735" y="1699490"/>
            <a:ext cx="2706363" cy="29910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5239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0F0A00B7A297B40A126585C06040BF9" ma:contentTypeVersion="13" ma:contentTypeDescription="Create a new document." ma:contentTypeScope="" ma:versionID="e211a196983eb4ca7a51c67aa200c8b9">
  <xsd:schema xmlns:xsd="http://www.w3.org/2001/XMLSchema" xmlns:xs="http://www.w3.org/2001/XMLSchema" xmlns:p="http://schemas.microsoft.com/office/2006/metadata/properties" xmlns:ns3="0860e916-1933-4f54-bf75-902e7a9d18bb" xmlns:ns4="c1803469-1359-4921-b8b2-4aa11e6de6e4" targetNamespace="http://schemas.microsoft.com/office/2006/metadata/properties" ma:root="true" ma:fieldsID="fbe2735384649c69160ac846166d8c23" ns3:_="" ns4:_="">
    <xsd:import namespace="0860e916-1933-4f54-bf75-902e7a9d18bb"/>
    <xsd:import namespace="c1803469-1359-4921-b8b2-4aa11e6de6e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60e916-1933-4f54-bf75-902e7a9d18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803469-1359-4921-b8b2-4aa11e6de6e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D1AD35-AF57-4B32-8A96-2853E34EF9CE}">
  <ds:schemaRefs>
    <ds:schemaRef ds:uri="http://schemas.microsoft.com/sharepoint/v3/contenttype/forms"/>
  </ds:schemaRefs>
</ds:datastoreItem>
</file>

<file path=customXml/itemProps2.xml><?xml version="1.0" encoding="utf-8"?>
<ds:datastoreItem xmlns:ds="http://schemas.openxmlformats.org/officeDocument/2006/customXml" ds:itemID="{72EED42B-3B47-45C2-9F50-0B4533C0F1E3}">
  <ds:schemaRefs>
    <ds:schemaRef ds:uri="0860e916-1933-4f54-bf75-902e7a9d18bb"/>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c1803469-1359-4921-b8b2-4aa11e6de6e4"/>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85E79A6E-C66F-474D-AEC3-AC8B4C5AC1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60e916-1933-4f54-bf75-902e7a9d18bb"/>
    <ds:schemaRef ds:uri="c1803469-1359-4921-b8b2-4aa11e6de6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1191</TotalTime>
  <Words>730</Words>
  <Application>Microsoft Office PowerPoint</Application>
  <PresentationFormat>Widescreen</PresentationFormat>
  <Paragraphs>97</Paragraphs>
  <Slides>8</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Calibri</vt:lpstr>
      <vt:lpstr>Calibri Light</vt:lpstr>
      <vt:lpstr>Franklin Gothic Book</vt:lpstr>
      <vt:lpstr>Sakkal Majalla</vt:lpstr>
      <vt:lpstr>Office Theme</vt:lpstr>
      <vt:lpstr>1_Office Theme</vt:lpstr>
      <vt:lpstr>يطلب ما يريد بكلمتين   </vt:lpstr>
      <vt:lpstr>PowerPoint Presentation</vt:lpstr>
      <vt:lpstr>كيف اطلب؟</vt:lpstr>
      <vt:lpstr>PowerPoint Presentation</vt:lpstr>
      <vt:lpstr>أنشودة تعليم كلمات لو سمحت وأسف و شكراً</vt:lpstr>
      <vt:lpstr>أنشودة يا بابا اشتريلي</vt:lpstr>
      <vt:lpstr>اختار ماذا تريد؟</vt:lpstr>
      <vt:lpstr>لوّن ماذا تريد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العنوان الرئيسي للهدف</dc:title>
  <dc:creator>NADYAH NASSER ALKAABI</dc:creator>
  <cp:lastModifiedBy>JUMAH SHUAIB MUSTAFA</cp:lastModifiedBy>
  <cp:revision>127</cp:revision>
  <dcterms:created xsi:type="dcterms:W3CDTF">2020-07-26T19:33:45Z</dcterms:created>
  <dcterms:modified xsi:type="dcterms:W3CDTF">2020-08-25T18:50:10Z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0x01010020F0A00B7A297B40A126585C06040BF9</vt:lpwstr>
  </property>
</Properties>
</file>