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60" r:id="rId5"/>
  </p:sldMasterIdLst>
  <p:notesMasterIdLst>
    <p:notesMasterId r:id="rId11"/>
  </p:notesMasterIdLst>
  <p:sldIdLst>
    <p:sldId id="267" r:id="rId6"/>
    <p:sldId id="257" r:id="rId7"/>
    <p:sldId id="283" r:id="rId8"/>
    <p:sldId id="259" r:id="rId9"/>
    <p:sldId id="26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84D9-1D4B-468A-A010-F649C632A758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DD44-B744-42AC-B498-54EF3C603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0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27DD44-B744-42AC-B498-54EF3C6033B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2998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8173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27178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5DDA-372B-43CF-86FE-C9B6645BBCC7}" type="datetime3">
              <a:rPr lang="en-US" smtClean="0"/>
              <a:t>25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342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2F16D-244F-47C2-842A-9317BC736D29}" type="datetime3">
              <a:rPr lang="en-US" smtClean="0"/>
              <a:t>25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488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787B-4AB8-4174-BC68-AD1479FF75F2}" type="datetime3">
              <a:rPr lang="en-US" smtClean="0"/>
              <a:t>25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9668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7966717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25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0078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25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421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25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7975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25 August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916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25 August 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4879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25 August 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3630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25 August 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605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998D2-4126-411A-8949-6F4D826F56A2}" type="datetime3">
              <a:rPr lang="en-US" smtClean="0"/>
              <a:t>25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9487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25 August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3784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25 August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978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25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1189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25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8051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569575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aphic 16">
            <a:extLst>
              <a:ext uri="{FF2B5EF4-FFF2-40B4-BE49-F238E27FC236}">
                <a16:creationId xmlns:a16="http://schemas.microsoft.com/office/drawing/2014/main" id="{AD638337-297E-49B3-AE0F-B36EC9D01661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2FA8DCE5-120B-4D39-B899-95EBEC388DEA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3F4B5D3-A813-434A-B7AA-8FEE19B9CF16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DFBA5C-859C-4C16-8ECF-9FCA37E77DD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2442380"/>
            <a:ext cx="3913632" cy="80467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72000" bIns="72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BF8466-F90A-4774-B172-0061F1A79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A6D05-D16B-4603-A323-876374AD20C5}" type="datetime3">
              <a:rPr lang="en-US" noProof="0" smtClean="0"/>
              <a:t>25 August 2020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C76C28-113A-459C-BD12-125E112B1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51ADD0-1305-43DD-A03D-2FE3B5D0E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0" name="Graphic 23">
            <a:extLst>
              <a:ext uri="{FF2B5EF4-FFF2-40B4-BE49-F238E27FC236}">
                <a16:creationId xmlns:a16="http://schemas.microsoft.com/office/drawing/2014/main" id="{74E08599-4D6A-4CDA-9228-3DBD31E1E64D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1" name="Graphic 6">
            <a:extLst>
              <a:ext uri="{FF2B5EF4-FFF2-40B4-BE49-F238E27FC236}">
                <a16:creationId xmlns:a16="http://schemas.microsoft.com/office/drawing/2014/main" id="{548D0821-4E36-47CF-A7AC-8FB339F5F24A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F708432B-D626-47BC-8C1E-E5F2ADCDCE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46111" y="974881"/>
            <a:ext cx="3933620" cy="734415"/>
          </a:xfrm>
        </p:spPr>
        <p:txBody>
          <a:bodyPr anchor="b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Text Layout 1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B8041375-FFF3-48A5-8985-52AD4D496A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8990" y="3392622"/>
            <a:ext cx="3913188" cy="2249488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 b="0"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grpSp>
        <p:nvGrpSpPr>
          <p:cNvPr id="19" name="Graphic 17">
            <a:extLst>
              <a:ext uri="{FF2B5EF4-FFF2-40B4-BE49-F238E27FC236}">
                <a16:creationId xmlns:a16="http://schemas.microsoft.com/office/drawing/2014/main" id="{1CF7F5A7-666B-4C97-8F1C-0930361F612E}"/>
              </a:ext>
            </a:extLst>
          </p:cNvPr>
          <p:cNvGrpSpPr/>
          <p:nvPr/>
        </p:nvGrpSpPr>
        <p:grpSpPr>
          <a:xfrm>
            <a:off x="5530724" y="0"/>
            <a:ext cx="6340653" cy="6429600"/>
            <a:chOff x="5530724" y="0"/>
            <a:chExt cx="6340653" cy="64296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E7BC95EC-0C9A-48BD-BC1E-AF1C1DA9C02C}"/>
                </a:ext>
              </a:extLst>
            </p:cNvPr>
            <p:cNvSpPr/>
            <p:nvPr/>
          </p:nvSpPr>
          <p:spPr>
            <a:xfrm>
              <a:off x="5518024" y="-12700"/>
              <a:ext cx="2287209" cy="5565543"/>
            </a:xfrm>
            <a:custGeom>
              <a:avLst/>
              <a:gdLst>
                <a:gd name="connsiteX0" fmla="*/ 1132162 w 2287209"/>
                <a:gd name="connsiteY0" fmla="*/ 5560454 h 5565543"/>
                <a:gd name="connsiteX1" fmla="*/ 2283391 w 2287209"/>
                <a:gd name="connsiteY1" fmla="*/ 12700 h 5565543"/>
                <a:gd name="connsiteX2" fmla="*/ 552736 w 2287209"/>
                <a:gd name="connsiteY2" fmla="*/ 12700 h 5565543"/>
                <a:gd name="connsiteX3" fmla="*/ 12700 w 2287209"/>
                <a:gd name="connsiteY3" fmla="*/ 5359688 h 5565543"/>
                <a:gd name="connsiteX4" fmla="*/ 1132162 w 2287209"/>
                <a:gd name="connsiteY4" fmla="*/ 5560454 h 5565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7209" h="5565543">
                  <a:moveTo>
                    <a:pt x="1132162" y="5560454"/>
                  </a:moveTo>
                  <a:lnTo>
                    <a:pt x="2283391" y="12700"/>
                  </a:lnTo>
                  <a:lnTo>
                    <a:pt x="552736" y="12700"/>
                  </a:lnTo>
                  <a:cubicBezTo>
                    <a:pt x="569255" y="560360"/>
                    <a:pt x="573067" y="2477804"/>
                    <a:pt x="12700" y="5359688"/>
                  </a:cubicBezTo>
                  <a:cubicBezTo>
                    <a:pt x="363406" y="5395267"/>
                    <a:pt x="1132162" y="5560454"/>
                    <a:pt x="1132162" y="5560454"/>
                  </a:cubicBezTo>
                  <a:close/>
                </a:path>
              </a:pathLst>
            </a:custGeom>
            <a:gradFill flip="none" rotWithShape="1">
              <a:gsLst>
                <a:gs pos="3000">
                  <a:schemeClr val="accent5">
                    <a:alpha val="6000"/>
                  </a:schemeClr>
                </a:gs>
                <a:gs pos="100000">
                  <a:schemeClr val="accent5">
                    <a:alpha val="50000"/>
                  </a:schemeClr>
                </a:gs>
              </a:gsLst>
              <a:lin ang="5880000" scaled="0"/>
              <a:tileRect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F5F80F8-FA23-4496-B401-E10D70AC21A8}"/>
                </a:ext>
              </a:extLst>
            </p:cNvPr>
            <p:cNvSpPr/>
            <p:nvPr/>
          </p:nvSpPr>
          <p:spPr>
            <a:xfrm>
              <a:off x="5537084" y="-12700"/>
              <a:ext cx="6340653" cy="6455013"/>
            </a:xfrm>
            <a:custGeom>
              <a:avLst/>
              <a:gdLst>
                <a:gd name="connsiteX0" fmla="*/ 5080140 w 6340653"/>
                <a:gd name="connsiteY0" fmla="*/ 6446112 h 6455013"/>
                <a:gd name="connsiteX1" fmla="*/ 6334294 w 6340653"/>
                <a:gd name="connsiteY1" fmla="*/ 545112 h 6455013"/>
                <a:gd name="connsiteX2" fmla="*/ 3831070 w 6340653"/>
                <a:gd name="connsiteY2" fmla="*/ 12700 h 6455013"/>
                <a:gd name="connsiteX3" fmla="*/ 1151222 w 6340653"/>
                <a:gd name="connsiteY3" fmla="*/ 12700 h 6455013"/>
                <a:gd name="connsiteX4" fmla="*/ 12700 w 6340653"/>
                <a:gd name="connsiteY4" fmla="*/ 5369854 h 6455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40653" h="6455013">
                  <a:moveTo>
                    <a:pt x="5080140" y="6446112"/>
                  </a:moveTo>
                  <a:lnTo>
                    <a:pt x="6334294" y="545112"/>
                  </a:lnTo>
                  <a:lnTo>
                    <a:pt x="3831070" y="12700"/>
                  </a:lnTo>
                  <a:lnTo>
                    <a:pt x="1151222" y="12700"/>
                  </a:lnTo>
                  <a:lnTo>
                    <a:pt x="12700" y="536985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0" scaled="1"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5F2E539-DDA4-47DC-A929-17C7DB4D8C88}"/>
                </a:ext>
              </a:extLst>
            </p:cNvPr>
            <p:cNvSpPr/>
            <p:nvPr/>
          </p:nvSpPr>
          <p:spPr>
            <a:xfrm>
              <a:off x="5830609" y="-12700"/>
              <a:ext cx="5756144" cy="6150052"/>
            </a:xfrm>
            <a:custGeom>
              <a:avLst/>
              <a:gdLst>
                <a:gd name="connsiteX0" fmla="*/ 5715476 w 5756143"/>
                <a:gd name="connsiteY0" fmla="*/ 764938 h 6150052"/>
                <a:gd name="connsiteX1" fmla="*/ 4579496 w 5756143"/>
                <a:gd name="connsiteY1" fmla="*/ 6113197 h 6150052"/>
                <a:gd name="connsiteX2" fmla="*/ 43196 w 5756143"/>
                <a:gd name="connsiteY2" fmla="*/ 5150027 h 6150052"/>
                <a:gd name="connsiteX3" fmla="*/ 1134704 w 5756143"/>
                <a:gd name="connsiteY3" fmla="*/ 12700 h 6150052"/>
                <a:gd name="connsiteX4" fmla="*/ 1109290 w 5756143"/>
                <a:gd name="connsiteY4" fmla="*/ 12700 h 6150052"/>
                <a:gd name="connsiteX5" fmla="*/ 12700 w 5756143"/>
                <a:gd name="connsiteY5" fmla="*/ 5169087 h 6150052"/>
                <a:gd name="connsiteX6" fmla="*/ 4598556 w 5756143"/>
                <a:gd name="connsiteY6" fmla="*/ 6143693 h 6150052"/>
                <a:gd name="connsiteX7" fmla="*/ 5743431 w 5756143"/>
                <a:gd name="connsiteY7" fmla="*/ 757314 h 6150052"/>
                <a:gd name="connsiteX8" fmla="*/ 5745972 w 5756143"/>
                <a:gd name="connsiteY8" fmla="*/ 744607 h 6150052"/>
                <a:gd name="connsiteX9" fmla="*/ 2299910 w 5756143"/>
                <a:gd name="connsiteY9" fmla="*/ 12700 h 6150052"/>
                <a:gd name="connsiteX10" fmla="*/ 2177925 w 5756143"/>
                <a:gd name="connsiteY10" fmla="*/ 12700 h 6150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756143" h="6150052">
                  <a:moveTo>
                    <a:pt x="5715476" y="764938"/>
                  </a:moveTo>
                  <a:lnTo>
                    <a:pt x="4579496" y="6113197"/>
                  </a:lnTo>
                  <a:lnTo>
                    <a:pt x="43196" y="5150027"/>
                  </a:lnTo>
                  <a:lnTo>
                    <a:pt x="1134704" y="12700"/>
                  </a:lnTo>
                  <a:lnTo>
                    <a:pt x="1109290" y="12700"/>
                  </a:lnTo>
                  <a:lnTo>
                    <a:pt x="12700" y="5169087"/>
                  </a:lnTo>
                  <a:lnTo>
                    <a:pt x="4598556" y="6143693"/>
                  </a:lnTo>
                  <a:lnTo>
                    <a:pt x="5743431" y="757314"/>
                  </a:lnTo>
                  <a:lnTo>
                    <a:pt x="5745972" y="744607"/>
                  </a:lnTo>
                  <a:lnTo>
                    <a:pt x="2299910" y="12700"/>
                  </a:lnTo>
                  <a:lnTo>
                    <a:pt x="2177925" y="12700"/>
                  </a:lnTo>
                  <a:close/>
                </a:path>
              </a:pathLst>
            </a:custGeom>
            <a:solidFill>
              <a:schemeClr val="bg1"/>
            </a:soli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76641E2E-882B-485E-AD7C-2BC054BEA52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 rot="720000">
            <a:off x="6384187" y="209524"/>
            <a:ext cx="4647699" cy="5472101"/>
          </a:xfrm>
          <a:custGeom>
            <a:avLst/>
            <a:gdLst>
              <a:gd name="connsiteX0" fmla="*/ 0 w 4643879"/>
              <a:gd name="connsiteY0" fmla="*/ 5462044 h 5462044"/>
              <a:gd name="connsiteX1" fmla="*/ 1160970 w 4643879"/>
              <a:gd name="connsiteY1" fmla="*/ 0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6146 w 4643879"/>
              <a:gd name="connsiteY2" fmla="*/ 8068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4634592 w 4643879"/>
              <a:gd name="connsiteY4" fmla="*/ 5460922 h 5462044"/>
              <a:gd name="connsiteX5" fmla="*/ 0 w 4643879"/>
              <a:gd name="connsiteY5" fmla="*/ 5462044 h 546204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72101 h 5472101"/>
              <a:gd name="connsiteX1" fmla="*/ 8345 w 4647218"/>
              <a:gd name="connsiteY1" fmla="*/ 21518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0 w 4647218"/>
              <a:gd name="connsiteY0" fmla="*/ 5472101 h 5472101"/>
              <a:gd name="connsiteX1" fmla="*/ 5908 w 4647218"/>
              <a:gd name="connsiteY1" fmla="*/ 22456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38412 w 4647699"/>
              <a:gd name="connsiteY4" fmla="*/ 5465839 h 5472101"/>
              <a:gd name="connsiteX5" fmla="*/ 481 w 4647699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43537 w 4647699"/>
              <a:gd name="connsiteY4" fmla="*/ 5464749 h 5472101"/>
              <a:gd name="connsiteX5" fmla="*/ 481 w 4647699"/>
              <a:gd name="connsiteY5" fmla="*/ 5472101 h 5472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7699" h="5472101">
                <a:moveTo>
                  <a:pt x="481" y="5472101"/>
                </a:moveTo>
                <a:cubicBezTo>
                  <a:pt x="4478" y="3656033"/>
                  <a:pt x="-2747" y="2037289"/>
                  <a:pt x="1250" y="221221"/>
                </a:cubicBezTo>
                <a:lnTo>
                  <a:pt x="1049359" y="0"/>
                </a:lnTo>
                <a:lnTo>
                  <a:pt x="4647699" y="4917"/>
                </a:lnTo>
                <a:cubicBezTo>
                  <a:pt x="4644603" y="1825224"/>
                  <a:pt x="4646633" y="3644442"/>
                  <a:pt x="4643537" y="5464749"/>
                </a:cubicBezTo>
                <a:lnTo>
                  <a:pt x="481" y="5472101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242599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65BA1-66C5-4C23-B9BA-F1EDD450FA3F}" type="datetime3">
              <a:rPr lang="en-US" smtClean="0"/>
              <a:t>25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976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4428-25CE-497A-9941-367C16ECCEA0}" type="datetime3">
              <a:rPr lang="en-US" smtClean="0"/>
              <a:t>25 August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573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3F8D-8F5F-4D98-B67F-54B571C7FB47}" type="datetime3">
              <a:rPr lang="en-US" smtClean="0"/>
              <a:t>25 August 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863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29FF-CCF6-46F0-B460-CA0EFD3579DE}" type="datetime3">
              <a:rPr lang="en-US" smtClean="0"/>
              <a:t>25 August 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90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E4715-3104-467E-A5F5-3DDF7E4FA2A3}" type="datetime3">
              <a:rPr lang="en-US" smtClean="0"/>
              <a:t>25 August 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898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3F583-97E1-40F8-841A-DA31DC16C36F}" type="datetime3">
              <a:rPr lang="en-US" smtClean="0"/>
              <a:t>25 August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189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A5538-93A8-4427-B2D0-69F246BC64D3}" type="datetime3">
              <a:rPr lang="en-US" smtClean="0"/>
              <a:t>25 August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530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487B0-7C3C-4749-A2B6-DB540BDFBDD3}" type="datetime3">
              <a:rPr lang="en-US" smtClean="0"/>
              <a:t>25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963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3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t>25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12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5" r:id="rId12"/>
    <p:sldLayoutId id="2147483676" r:id="rId13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2kCRm6mIdxU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isKrR1TB4DM" TargetMode="Externa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marL="171450" indent="-171450" algn="ctr" rtl="1"/>
            <a:r>
              <a:rPr lang="ar-AE" sz="2800" dirty="0">
                <a:latin typeface="Sakkal Majalla" pitchFamily="2" charset="-78"/>
                <a:cs typeface="Sakkal Majalla" pitchFamily="2" charset="-78"/>
              </a:rPr>
              <a:t>ينقل رسالة لفظية مكونة من كلمتين </a:t>
            </a:r>
            <a:r>
              <a:rPr lang="ar-AE" sz="2800" dirty="0">
                <a:latin typeface="Sakkal Majalla" pitchFamily="2" charset="-78"/>
                <a:cs typeface="Sakkal Majalla" pitchFamily="2" charset="-78"/>
              </a:rPr>
              <a:t/>
            </a:r>
            <a:br>
              <a:rPr lang="ar-AE" sz="2800" dirty="0">
                <a:latin typeface="Sakkal Majalla" pitchFamily="2" charset="-78"/>
                <a:cs typeface="Sakkal Majalla" pitchFamily="2" charset="-78"/>
              </a:rPr>
            </a:br>
            <a:r>
              <a:rPr lang="ar-AE" sz="2800" dirty="0">
                <a:latin typeface="Sakkal Majalla" pitchFamily="2" charset="-78"/>
                <a:cs typeface="Sakkal Majalla" pitchFamily="2" charset="-78"/>
              </a:rPr>
              <a:t/>
            </a:r>
            <a:br>
              <a:rPr lang="ar-AE" sz="2800" dirty="0">
                <a:latin typeface="Sakkal Majalla" pitchFamily="2" charset="-78"/>
                <a:cs typeface="Sakkal Majalla" pitchFamily="2" charset="-78"/>
              </a:rPr>
            </a:br>
            <a:endParaRPr lang="en-US" sz="2800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 rot="721943">
            <a:off x="7959682" y="5031174"/>
            <a:ext cx="30511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AE" sz="2000" dirty="0" smtClean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«نقل رسالة»</a:t>
            </a:r>
          </a:p>
          <a:p>
            <a:pPr algn="ctr" rtl="1"/>
            <a:r>
              <a:rPr lang="ar-AE" sz="2000" dirty="0" smtClean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إعداد: موزة سعيد مبارك عايد الكتبي</a:t>
            </a:r>
            <a:endParaRPr lang="en-US" sz="2000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CFF"/>
              </a:clrFrom>
              <a:clrTo>
                <a:srgbClr val="FFFC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98864">
            <a:off x="9695101" y="503793"/>
            <a:ext cx="1124804" cy="971217"/>
          </a:xfrm>
          <a:prstGeom prst="rect">
            <a:avLst/>
          </a:prstGeom>
        </p:spPr>
      </p:pic>
      <p:pic>
        <p:nvPicPr>
          <p:cNvPr id="7" name="Picture Placeholder 6"/>
          <p:cNvPicPr>
            <a:picLocks noGrp="1" noChangeAspect="1"/>
          </p:cNvPicPr>
          <p:nvPr>
            <p:ph type="pic" sz="quarter" idx="15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68" r="1706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243528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5856290"/>
              </p:ext>
            </p:extLst>
          </p:nvPr>
        </p:nvGraphicFramePr>
        <p:xfrm>
          <a:off x="154004" y="224444"/>
          <a:ext cx="11906451" cy="64165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val="2032493190"/>
                    </a:ext>
                  </a:extLst>
                </a:gridCol>
                <a:gridCol w="2918797">
                  <a:extLst>
                    <a:ext uri="{9D8B030D-6E8A-4147-A177-3AD203B41FA5}">
                      <a16:colId xmlns:a16="http://schemas.microsoft.com/office/drawing/2014/main" val="4078435238"/>
                    </a:ext>
                  </a:extLst>
                </a:gridCol>
                <a:gridCol w="1275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249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</a:t>
                      </a: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. جمعه شعيب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</a:t>
                      </a: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موزة سعيد الكتبي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AE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/>
                      </a:r>
                      <a:br>
                        <a:rPr lang="ar-AE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</a:br>
                      <a:r>
                        <a:rPr lang="ar-AE" sz="1200" dirty="0" smtClean="0">
                          <a:latin typeface="Sakkal Majalla" pitchFamily="2" charset="-78"/>
                          <a:cs typeface="Sakkal Majalla" pitchFamily="2" charset="-78"/>
                        </a:rPr>
                        <a:t>ينقل رسالة لفظية مكونة من كلمتين </a:t>
                      </a:r>
                      <a:endParaRPr lang="ar-AE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406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</a:t>
                      </a: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5-6 سنوات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الشدة: متوسطة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الاعاقة الذهنية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2628275"/>
                  </a:ext>
                </a:extLst>
              </a:tr>
              <a:tr h="5568603">
                <a:tc gridSpan="3">
                  <a:txBody>
                    <a:bodyPr/>
                    <a:lstStyle/>
                    <a:p>
                      <a:pPr algn="r" rtl="1"/>
                      <a:endParaRPr lang="ar-AE" sz="1400" b="1" dirty="0" smtClean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400" b="1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درس نقل رسالة</a:t>
                      </a:r>
                      <a:endParaRPr lang="ar-AE" sz="1400" b="1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baseline="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كان خليفة مسرعاً إلى الخارج فقالت له الأم: انتظر يا خليفة أريد منك أن تخبر جارتنا فاطمة بأنني أريد الوعاء. فابتسم خليفة وعندما وصل لجارته فاطمة قال لها: يا خالة أمي تريد تريد تريد ، وأخذ يحك رأسه. فابتسمت الجارة وقالت: من المؤكد أنها تريد الوعاء. فضحك خليفة قائلا: نعم تريد الوعاء. فقالت له الجارة: اليوم ساعدتك يا خليفة أما في المرات القادمة يجب أن تتذكر و تجعل عقلك قوياً سريع الحفظ و التذكر. فقال خليفة: إن شاء الله يا خالة شكراً لكِ.</a:t>
                      </a:r>
                    </a:p>
                    <a:p>
                      <a:pPr algn="r" rtl="1"/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r>
                        <a:rPr lang="ar-AE" sz="1200" b="1" baseline="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بعد قراءة القصة ومتابعة الفيديو، ممكن سؤال الطالب عدة أسئلة مثل: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baseline="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ماذا كانت تريد أم خليفة؟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baseline="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ماذا تعتقد سبب نسيان خليفة طلب أمه؟ (ممكن أن يلمح الطالب على أحد مشاكله الخاصة)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baseline="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هل علينا أن ننقل كل الكلام الذي يقال لنا؟ 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400" b="1" u="sng" baseline="0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الأنشطة </a:t>
                      </a:r>
                      <a:r>
                        <a:rPr lang="ar-AE" sz="1400" b="1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الصفية: </a:t>
                      </a:r>
                      <a:endParaRPr lang="en-US" sz="14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عمل حلقة جماعية يقوم فيها المعلم بقول كلمتين للطالب الذي بجانبه بصوت منخفض ثم ينقلها للطالب الذي بعده وهكذا حتى تعود إلى المعلم (اعطاء مكافأة إن تم النقل بشكل صحيح).</a:t>
                      </a:r>
                      <a:endParaRPr lang="en-US" sz="1200" b="1" u="none" baseline="0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عمل فريقين يجلسان في صفان و طرح سؤال بسيط عليهم و يتم تناقل الجواب  بالهمس من النهاية إلى البداية إلى أن تصل للمعلم  (نقاط لأول فريق ينقل الجواب الصحيح ).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عمل أنشودة جماعية يقوم فيها كل طالب بأنشاد مقطع بسيط و هكذا.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عمل فيديو توعوي أي موضوع مناسب  ويقوم المعلم باعطاء الطالب رسالة ينقلها و يشارك بها في الفيديو تتألف من كلمتين على الأقل حسب مستوى الطالب.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اعطاء الطالب رسائل متنوعة وتدريبه على نقلها بشكل صحيح.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وضع أنشطة متنوعة يقوم بها الطلاب كبطاقات في صندوق (مثل يقفز حمد) ويذهب الطالب عند حمد ويطلب منه أن يقفز  و هكذا.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1" u="none" baseline="0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1" u="none" baseline="0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01CF-05FC-40DD-9306-5E37CEF60A8F}" type="datetime3">
              <a:rPr lang="en-US" smtClean="0"/>
              <a:t>25 August 2020</a:t>
            </a:fld>
            <a:endParaRPr lang="en-GB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7233466" y="2247033"/>
            <a:ext cx="1930968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itchFamily="2" charset="-78"/>
                <a:cs typeface="Sakkal Majalla" pitchFamily="2" charset="-78"/>
              </a:rPr>
              <a:t>اجتناب الغيبة و</a:t>
            </a:r>
            <a:r>
              <a:rPr kumimoji="0" lang="ar-AE" sz="1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itchFamily="2" charset="-78"/>
                <a:cs typeface="Sakkal Majalla" pitchFamily="2" charset="-78"/>
              </a:rPr>
              <a:t> النميمة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6113840" y="2622838"/>
            <a:ext cx="4170217" cy="601489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312145" y="2762661"/>
            <a:ext cx="3898087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1400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  <a:hlinkClick r:id="rId3"/>
              </a:rPr>
              <a:t>https://</a:t>
            </a:r>
            <a:r>
              <a:rPr lang="en-US" sz="1400" dirty="0" smtClean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  <a:hlinkClick r:id="rId3"/>
              </a:rPr>
              <a:t>youtu.be/2kCRm6mIdxU</a:t>
            </a:r>
            <a:r>
              <a:rPr lang="ar-AE" sz="1400" dirty="0" smtClean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lang="en-US" sz="1400" dirty="0">
              <a:solidFill>
                <a:prstClr val="black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5" name="Picture 4" descr="#TeachingTips; Chinese whisper is one of our kids' favorite games. It is a guarantee for hilarious outcomes, and our students, young and old, love to play it! Did you play this game when you were young?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791" y="3879021"/>
            <a:ext cx="973663" cy="93675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Mini Matisse: TeleDraw-- Fun Gam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791" y="4882483"/>
            <a:ext cx="973663" cy="87466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3815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9195BEB-A072-45D8-848D-E8CA744F9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AE" sz="16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نقل رسالة</a:t>
            </a:r>
            <a:endParaRPr lang="en-US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587D558-5792-4FF7-9111-65F4C874C61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AE" sz="14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نصائح عامة:</a:t>
            </a:r>
            <a:endParaRPr lang="en-US" sz="14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E58025A-9737-434D-AE90-0CC9E799028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47690" y="3392621"/>
            <a:ext cx="3913188" cy="2568857"/>
          </a:xfrm>
        </p:spPr>
        <p:txBody>
          <a:bodyPr>
            <a:normAutofit/>
          </a:bodyPr>
          <a:lstStyle/>
          <a:p>
            <a:pPr algn="r" rtl="1"/>
            <a:r>
              <a:rPr lang="ar-AE" sz="1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في البداية، البدء باعطاء الطالب رسالة من كلمتين لينقلها لشخص ما أو لمعلم مساعد ،مع علم المعلم المساعد بماهية الرسالة و اعطاء الطالب تلميح (كطلب احضار ورق وعند ذهابه للمعلم يقوم بمساعدته بقوله هل تحتاج ورق مثلا). </a:t>
            </a:r>
          </a:p>
          <a:p>
            <a:pPr algn="r" rtl="1"/>
            <a:r>
              <a:rPr lang="ar-AE" sz="1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مكافأته على كل مرة و تشجيعه.</a:t>
            </a:r>
          </a:p>
          <a:p>
            <a:pPr algn="r" rtl="1"/>
            <a:r>
              <a:rPr lang="ar-AE" sz="1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يجب التنبه على نقطة معرفة الطالب للرسالة ووضوحها بالنسبة إليه (ممكن تكرارها له وطلب إعادتها) ثم ارساله.</a:t>
            </a:r>
          </a:p>
          <a:p>
            <a:pPr algn="r" rtl="1"/>
            <a:r>
              <a:rPr lang="ar-AE" sz="1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بعد مساعدته و تعوده بأن ينقل الرسالة، اعطاء رسالة أخرى من كلمتين لكن دون مساعدة (أن يذهب لمعلمة الفصل الآخر و احضار شئ معين).</a:t>
            </a:r>
          </a:p>
          <a:p>
            <a:pPr algn="r" rtl="1"/>
            <a:r>
              <a:rPr lang="ar-AE" sz="1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رفع مستوى الصعوبة في كل مرة الطالب يتطور و يرقى بمستواه.</a:t>
            </a:r>
          </a:p>
          <a:p>
            <a:pPr algn="r" rtl="1"/>
            <a:r>
              <a:rPr lang="ar-AE" sz="1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التنبيه على قضية النميمة وأثرها و يجب نقل الكلام السليم الصحيح فقط و عدم نقل الكلام السيء.</a:t>
            </a:r>
          </a:p>
          <a:p>
            <a:pPr algn="r" rtl="1"/>
            <a:endParaRPr lang="ar-AE" sz="12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endParaRPr lang="ar-AE" sz="12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endParaRPr lang="ar-AE" sz="12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endParaRPr lang="ar-AE" sz="12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E8D56A-2615-403F-A09F-BC30DF1EE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5B7AE-9453-41D7-AC83-A2E65FBBCAE4}" type="datetime3">
              <a:rPr lang="en-US" noProof="0" smtClean="0"/>
              <a:t>25 August 2020</a:t>
            </a:fld>
            <a:endParaRPr lang="en-US" noProof="0" dirty="0"/>
          </a:p>
        </p:txBody>
      </p:sp>
      <p:pic>
        <p:nvPicPr>
          <p:cNvPr id="8" name="Picture Placeholder 7"/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66" r="2056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966229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2938969"/>
              </p:ext>
            </p:extLst>
          </p:nvPr>
        </p:nvGraphicFramePr>
        <p:xfrm>
          <a:off x="226085" y="789928"/>
          <a:ext cx="11804073" cy="536101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53120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الحصة الدراسية:</a:t>
                      </a:r>
                      <a:endParaRPr lang="ar-AE" sz="1200" b="1" u="none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 fontAlgn="ctr"/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الهدف الرئيسي هو أن </a:t>
                      </a:r>
                      <a:r>
                        <a:rPr lang="ar-AE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ينقل الطالب رسالة لفظية مكونة من كلمتين بمساعدة،</a:t>
                      </a:r>
                      <a:r>
                        <a:rPr lang="ar-AE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و </a:t>
                      </a:r>
                      <a:r>
                        <a:rPr lang="ar-AE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ينقل رسالة لفظية مكونة من كلمتين. </a:t>
                      </a:r>
                    </a:p>
                    <a:p>
                      <a:pPr marL="0" indent="0" algn="r" rtl="1">
                        <a:buFont typeface="Arial" pitchFamily="34" charset="0"/>
                        <a:buNone/>
                      </a:pPr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أهداف 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أخرى: </a:t>
                      </a:r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تقوية ثقة الطالب بنفسه وحثه على التحدث.  تعزيز أهمية التواصل. الحث على الأخلاق الحميدة و الابتعاد عن النميمة.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تشغيل 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الفيديو الخاص بالدرس.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تنفيذ 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التمارين والأنشطة الصفية داخل الغرفة الصفية </a:t>
                      </a:r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عمليا و كتابيا.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للمعلم حرية ابتكار أنشطة اضافية. </a:t>
                      </a:r>
                    </a:p>
                    <a:p>
                      <a:pPr marL="0" indent="0" algn="r" rtl="1">
                        <a:buNone/>
                      </a:pPr>
                      <a:r>
                        <a:rPr lang="ar-AE" sz="1200" b="1" u="none" baseline="0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الرياضي: </a:t>
                      </a:r>
                      <a:endParaRPr lang="ar-AE" sz="12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عمل مسابقة النقل السريع للرسالة حيث يقوم المعلم باخبار رسالة لطالبين مثلا و عليهما نقلها للمعلم المساعد و الأسرع هو الفائز.</a:t>
                      </a:r>
                    </a:p>
                    <a:p>
                      <a:pPr algn="r" rtl="1"/>
                      <a:r>
                        <a:rPr lang="ar-AE" sz="1200" b="1" u="none" baseline="0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</a:t>
                      </a: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الفني: </a:t>
                      </a:r>
                    </a:p>
                    <a:p>
                      <a:pPr algn="r" rtl="1"/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القيام بعرض مسرحي تقوم فيه الدمى بلعب دور المعلمة و تطلب من الأخرى ارسال طلب للمعلمة الأخرى (مرة بمساعدة و الأخرى بدون مساعدة). ثم يقوم الطالب باخبار الدمية رسالة وعلى الدمية نقلها إلى المعلم.</a:t>
                      </a:r>
                    </a:p>
                    <a:p>
                      <a:pPr algn="r" rtl="1"/>
                      <a:r>
                        <a:rPr lang="ar-AE" sz="1200" b="1" u="none" baseline="0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</a:t>
                      </a: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الموسيقى:</a:t>
                      </a:r>
                    </a:p>
                    <a:p>
                      <a:pPr algn="r" rtl="1"/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أناشيد مناسبة إن وجدت أو ممكن طلب نقل رسالة إلى معلمة الموسيقى أو أي معلم أخر بتشغيل أغنية معينة.</a:t>
                      </a:r>
                      <a:endParaRPr lang="ar-AE" sz="1200" b="1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9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على ولي الأمر طلب من الطالب نقل رسائل مكونة من كلمتين و التعاون لمساعدته في البداية. بعدها يطلب منه نقل رسائل من دون مساعدة مع ضرورة التشجيع وتبسيط الرسالة وأن لا تتجاوز كلمتين.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84666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مجموعة تدريبات على الأيباد تتضمن:</a:t>
                      </a: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مشاهدة الفيديوهات التعليمية.</a:t>
                      </a: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وضع رسائل مختلفة كصوت و على الطالب الاستماع لها وتكرارها و التأكد من فهمها وبعد دقيقتان طلب من الطالب تذكر الرسالة التي سبق ذكرها.</a:t>
                      </a: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لعب ألعاب الذاكرة لتقوية الذاكرة لدى الطالب.</a:t>
                      </a: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algn="r" rtl="1" fontAlgn="ctr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 : </a:t>
                      </a:r>
                      <a:r>
                        <a:rPr lang="ar-AE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ينقل رسالة لفظية مكونة من كلمتين بمساعدة </a:t>
                      </a:r>
                      <a:r>
                        <a:rPr lang="ar-AE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جيد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ينقل </a:t>
                      </a:r>
                      <a:r>
                        <a:rPr lang="ar-AE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رسالة لفظية مكونة من كلمتين بدون مساعدة   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مرتفع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ينقل </a:t>
                      </a:r>
                      <a:r>
                        <a:rPr lang="ar-AE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رسالة لفظية مكونة من أكثر من كلمتين.</a:t>
                      </a: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59B4A-862E-4296-9049-49655D5CFC94}" type="datetime3">
              <a:rPr lang="en-US" smtClean="0"/>
              <a:t>25 August 2020</a:t>
            </a:fld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4376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dia Placeholder 4" descr="Media placeholder">
            <a:extLst>
              <a:ext uri="{FF2B5EF4-FFF2-40B4-BE49-F238E27FC236}">
                <a16:creationId xmlns:a16="http://schemas.microsoft.com/office/drawing/2014/main" id="{7401E5EB-604A-42B4-B9BC-979A2E90F535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/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AE" sz="1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قصة عن النميمة</a:t>
            </a: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t>5</a:t>
            </a:fld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4010891" y="3372098"/>
            <a:ext cx="4170217" cy="601489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111752" y="3523561"/>
            <a:ext cx="3898087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1400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  <a:hlinkClick r:id="rId2"/>
              </a:rPr>
              <a:t>https://</a:t>
            </a:r>
            <a:r>
              <a:rPr lang="en-US" sz="1400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  <a:hlinkClick r:id="rId2"/>
              </a:rPr>
              <a:t>youtu.be/isKrR1TB4DM</a:t>
            </a:r>
            <a:r>
              <a:rPr lang="ar-AE" sz="1400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37833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13" ma:contentTypeDescription="Create a new document." ma:contentTypeScope="" ma:versionID="e211a196983eb4ca7a51c67aa200c8b9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fbe2735384649c69160ac846166d8c23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1D1AD35-AF57-4B32-8A96-2853E34EF9C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2EED42B-3B47-45C2-9F50-0B4533C0F1E3}">
  <ds:schemaRefs>
    <ds:schemaRef ds:uri="http://schemas.microsoft.com/office/infopath/2007/PartnerControls"/>
    <ds:schemaRef ds:uri="http://schemas.microsoft.com/office/2006/documentManagement/types"/>
    <ds:schemaRef ds:uri="c1803469-1359-4921-b8b2-4aa11e6de6e4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purl.org/dc/terms/"/>
    <ds:schemaRef ds:uri="0860e916-1933-4f54-bf75-902e7a9d18bb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5E79A6E-C66F-474D-AEC3-AC8B4C5AC1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60e916-1933-4f54-bf75-902e7a9d18bb"/>
    <ds:schemaRef ds:uri="c1803469-1359-4921-b8b2-4aa11e6de6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1321</TotalTime>
  <Words>768</Words>
  <Application>Microsoft Office PowerPoint</Application>
  <PresentationFormat>Widescreen</PresentationFormat>
  <Paragraphs>85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Franklin Gothic Book</vt:lpstr>
      <vt:lpstr>Sakkal Majalla</vt:lpstr>
      <vt:lpstr>Office Theme</vt:lpstr>
      <vt:lpstr>1_Office Theme</vt:lpstr>
      <vt:lpstr>ينقل رسالة لفظية مكونة من كلمتين   </vt:lpstr>
      <vt:lpstr>PowerPoint Presentation</vt:lpstr>
      <vt:lpstr>نقل رسالة</vt:lpstr>
      <vt:lpstr>PowerPoint Presentation</vt:lpstr>
      <vt:lpstr>قصة عن النميمة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للهدف</dc:title>
  <dc:creator>NADYAH NASSER ALKAABI</dc:creator>
  <cp:lastModifiedBy>JUMAH SHUAIB MUSTAFA</cp:lastModifiedBy>
  <cp:revision>125</cp:revision>
  <dcterms:created xsi:type="dcterms:W3CDTF">2020-07-26T19:33:45Z</dcterms:created>
  <dcterms:modified xsi:type="dcterms:W3CDTF">2020-08-25T18:51:41Z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