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3"/>
  </p:notesMasterIdLst>
  <p:sldIdLst>
    <p:sldId id="267" r:id="rId6"/>
    <p:sldId id="257" r:id="rId7"/>
    <p:sldId id="258" r:id="rId8"/>
    <p:sldId id="259" r:id="rId9"/>
    <p:sldId id="274" r:id="rId10"/>
    <p:sldId id="275"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8/23/2020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2717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23 August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23 August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23 August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23 August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23 August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23 August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23 August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23 August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r-_F1KxYk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rZD0uJQfajA"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AE" sz="2800" dirty="0">
                <a:latin typeface="Arial" panose="020B0604020202020204" pitchFamily="34" charset="0"/>
                <a:cs typeface="Sakkal Majalla" panose="02000000000000000000" pitchFamily="2" charset="-78"/>
              </a:rPr>
              <a:t>الربط بين رمز العدد  من  (1-10 ) والكميات التي تمثله</a:t>
            </a:r>
            <a:endParaRPr lang="ru-RU" sz="2800" dirty="0">
              <a:latin typeface="Arial" panose="020B0604020202020204" pitchFamily="34" charset="0"/>
              <a:cs typeface="Sakkal Majalla" panose="02000000000000000000" pitchFamily="2" charset="-78"/>
            </a:endParaRPr>
          </a:p>
        </p:txBody>
      </p:sp>
      <p:sp>
        <p:nvSpPr>
          <p:cNvPr id="3" name="TextBox 2"/>
          <p:cNvSpPr txBox="1"/>
          <p:nvPr/>
        </p:nvSpPr>
        <p:spPr>
          <a:xfrm rot="721943">
            <a:off x="8544910" y="5246739"/>
            <a:ext cx="2459421" cy="400110"/>
          </a:xfrm>
          <a:prstGeom prst="rect">
            <a:avLst/>
          </a:prstGeom>
          <a:noFill/>
        </p:spPr>
        <p:txBody>
          <a:bodyPr wrap="square" rtlCol="0">
            <a:spAutoFit/>
          </a:bodyPr>
          <a:lstStyle/>
          <a:p>
            <a:pPr algn="ctr" rtl="1"/>
            <a:r>
              <a:rPr lang="ar-AE" sz="2000" dirty="0">
                <a:solidFill>
                  <a:schemeClr val="bg1"/>
                </a:solidFill>
                <a:latin typeface="Sakkal Majalla" panose="02000000000000000000" pitchFamily="2" charset="-78"/>
                <a:cs typeface="Sakkal Majalla" panose="02000000000000000000" pitchFamily="2" charset="-78"/>
              </a:rPr>
              <a:t>علام منذر حلمي </a:t>
            </a:r>
            <a:endParaRPr lang="en-US" sz="2000" dirty="0">
              <a:solidFill>
                <a:schemeClr val="bg1"/>
              </a:solidFill>
              <a:latin typeface="Sakkal Majalla" panose="02000000000000000000" pitchFamily="2" charset="-78"/>
              <a:cs typeface="Sakkal Majalla" panose="02000000000000000000" pitchFamily="2" charset="-78"/>
            </a:endParaRPr>
          </a:p>
        </p:txBody>
      </p:sp>
      <p:pic>
        <p:nvPicPr>
          <p:cNvPr id="4" name="Picture 3"/>
          <p:cNvPicPr>
            <a:picLocks noChangeAspect="1"/>
          </p:cNvPicPr>
          <p:nvPr/>
        </p:nvPicPr>
        <p:blipFill>
          <a:blip r:embed="rId3">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62677579"/>
              </p:ext>
            </p:extLst>
          </p:nvPr>
        </p:nvGraphicFramePr>
        <p:xfrm>
          <a:off x="154004" y="224444"/>
          <a:ext cx="11906451" cy="6512174"/>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علام منذر</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AE" sz="1200" b="1" i="0" u="none" strike="noStrike" dirty="0">
                          <a:solidFill>
                            <a:srgbClr val="000000"/>
                          </a:solidFill>
                          <a:effectLst/>
                          <a:latin typeface="Sakkal Majalla" panose="02000000000000000000" pitchFamily="2" charset="-78"/>
                          <a:cs typeface="Sakkal Majalla" panose="02000000000000000000" pitchFamily="2" charset="-78"/>
                        </a:rPr>
                        <a:t>الربط بين رمز العدد  من  (1-10 ) والكميات التي </a:t>
                      </a: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تمثله</a:t>
                      </a:r>
                      <a:endParaRPr lang="en-US" sz="1200" b="1" i="0" u="none" strike="noStrike" dirty="0" smtClean="0">
                        <a:solidFill>
                          <a:srgbClr val="000000"/>
                        </a:solidFill>
                        <a:effectLst/>
                        <a:latin typeface="Sakkal Majalla" panose="02000000000000000000" pitchFamily="2" charset="-78"/>
                        <a:cs typeface="Sakkal Majalla" panose="02000000000000000000" pitchFamily="2" charset="-78"/>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الهدف :(</a:t>
                      </a:r>
                      <a:r>
                        <a:rPr lang="en-US" sz="1200" b="1" i="0" u="none" strike="noStrike" smtClean="0">
                          <a:solidFill>
                            <a:srgbClr val="FF0000"/>
                          </a:solidFill>
                          <a:effectLst/>
                          <a:latin typeface="Sakkal Majalla" panose="02000000000000000000" pitchFamily="2" charset="-78"/>
                          <a:cs typeface="Sakkal Majalla" panose="02000000000000000000" pitchFamily="2" charset="-78"/>
                        </a:rPr>
                        <a:t>971</a:t>
                      </a:r>
                      <a:r>
                        <a:rPr lang="ar-AE" sz="1200" b="1" i="0" u="none" strike="noStrike" baseline="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smtClean="0">
                          <a:solidFill>
                            <a:srgbClr val="FF0000"/>
                          </a:solidFill>
                          <a:effectLst/>
                          <a:latin typeface="Sakkal Majalla" panose="02000000000000000000" pitchFamily="2" charset="-78"/>
                          <a:cs typeface="Sakkal Majalla" panose="02000000000000000000" pitchFamily="2" charset="-78"/>
                        </a:rPr>
                        <a:t>  </a:t>
                      </a:r>
                    </a:p>
                    <a:p>
                      <a:pPr algn="ctr" rtl="1" fontAlgn="ct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 11/12</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AE" sz="1400" b="1" dirty="0">
                          <a:solidFill>
                            <a:srgbClr val="FF0000"/>
                          </a:solidFill>
                          <a:latin typeface="Sakkal Majalla" panose="02000000000000000000" pitchFamily="2" charset="-78"/>
                          <a:cs typeface="Sakkal Majalla" panose="02000000000000000000" pitchFamily="2" charset="-78"/>
                        </a:rPr>
                        <a:t>الربط بين رمز العدد  من  </a:t>
                      </a:r>
                      <a:r>
                        <a:rPr lang="ar-AE" sz="1400" b="1" dirty="0" smtClean="0">
                          <a:solidFill>
                            <a:srgbClr val="FF0000"/>
                          </a:solidFill>
                          <a:latin typeface="Sakkal Majalla" panose="02000000000000000000" pitchFamily="2" charset="-78"/>
                          <a:cs typeface="Sakkal Majalla" panose="02000000000000000000" pitchFamily="2" charset="-78"/>
                        </a:rPr>
                        <a:t>(</a:t>
                      </a:r>
                      <a:r>
                        <a:rPr lang="en-US" sz="1400" b="1" dirty="0" smtClean="0">
                          <a:solidFill>
                            <a:srgbClr val="FF0000"/>
                          </a:solidFill>
                          <a:latin typeface="Sakkal Majalla" panose="02000000000000000000" pitchFamily="2" charset="-78"/>
                          <a:cs typeface="Sakkal Majalla" panose="02000000000000000000" pitchFamily="2" charset="-78"/>
                        </a:rPr>
                        <a:t>1-10</a:t>
                      </a:r>
                      <a:r>
                        <a:rPr lang="ar-AE" sz="1400" b="1" dirty="0" smtClean="0">
                          <a:solidFill>
                            <a:srgbClr val="FF0000"/>
                          </a:solidFill>
                          <a:latin typeface="Sakkal Majalla" panose="02000000000000000000" pitchFamily="2" charset="-78"/>
                          <a:cs typeface="Sakkal Majalla" panose="02000000000000000000" pitchFamily="2" charset="-78"/>
                        </a:rPr>
                        <a:t>) </a:t>
                      </a:r>
                      <a:r>
                        <a:rPr lang="ar-AE" sz="1400" b="1" dirty="0">
                          <a:solidFill>
                            <a:srgbClr val="FF0000"/>
                          </a:solidFill>
                          <a:latin typeface="Sakkal Majalla" panose="02000000000000000000" pitchFamily="2" charset="-78"/>
                          <a:cs typeface="Sakkal Majalla" panose="02000000000000000000" pitchFamily="2" charset="-78"/>
                        </a:rPr>
                        <a:t>والكميات التي تمثله</a:t>
                      </a:r>
                    </a:p>
                    <a:p>
                      <a:pPr algn="r" rtl="1"/>
                      <a:r>
                        <a:rPr lang="ar-AE" sz="1200" b="1" baseline="0" dirty="0">
                          <a:latin typeface="Sakkal Majalla" panose="02000000000000000000" pitchFamily="2" charset="-78"/>
                          <a:cs typeface="Sakkal Majalla" panose="02000000000000000000" pitchFamily="2" charset="-78"/>
                        </a:rPr>
                        <a:t>ذهب  حمد و والده الى السوق لشراء حاجيات المنزل و قام و في اثناء السير قام والد حمد بسؤاله عن المدرسة؟ و عن التعليم؟ فأجاب حمد نعم يا ابي احب المدرسة و قام معلمي بتعليمي العد و استطيع العد حتى </a:t>
                      </a:r>
                      <a:r>
                        <a:rPr lang="en-US" sz="1200" b="1" baseline="0" dirty="0" smtClean="0">
                          <a:latin typeface="Sakkal Majalla" panose="02000000000000000000" pitchFamily="2" charset="-78"/>
                          <a:cs typeface="Sakkal Majalla" panose="02000000000000000000" pitchFamily="2" charset="-78"/>
                        </a:rPr>
                        <a:t>10</a:t>
                      </a:r>
                      <a:r>
                        <a:rPr lang="ar-AE" sz="1200" b="1" baseline="0" dirty="0" smtClean="0">
                          <a:latin typeface="Sakkal Majalla" panose="02000000000000000000" pitchFamily="2" charset="-78"/>
                          <a:cs typeface="Sakkal Majalla" panose="02000000000000000000" pitchFamily="2" charset="-78"/>
                        </a:rPr>
                        <a:t>فقال </a:t>
                      </a:r>
                      <a:r>
                        <a:rPr lang="ar-AE" sz="1200" b="1" baseline="0" dirty="0">
                          <a:latin typeface="Sakkal Majalla" panose="02000000000000000000" pitchFamily="2" charset="-78"/>
                          <a:cs typeface="Sakkal Majalla" panose="02000000000000000000" pitchFamily="2" charset="-78"/>
                        </a:rPr>
                        <a:t>أبو حمد هيا لنعد حتى </a:t>
                      </a:r>
                      <a:r>
                        <a:rPr lang="en-US" sz="1200" b="1" baseline="0" dirty="0" smtClean="0">
                          <a:latin typeface="Sakkal Majalla" panose="02000000000000000000" pitchFamily="2" charset="-78"/>
                          <a:cs typeface="Sakkal Majalla" panose="02000000000000000000" pitchFamily="2" charset="-78"/>
                        </a:rPr>
                        <a:t>10</a:t>
                      </a:r>
                      <a:r>
                        <a:rPr lang="ar-AE" sz="1200" b="1" baseline="0" dirty="0" smtClean="0">
                          <a:latin typeface="Sakkal Majalla" panose="02000000000000000000" pitchFamily="2" charset="-78"/>
                          <a:cs typeface="Sakkal Majalla" panose="02000000000000000000" pitchFamily="2" charset="-78"/>
                        </a:rPr>
                        <a:t> </a:t>
                      </a:r>
                      <a:r>
                        <a:rPr lang="ar-AE" sz="1200" b="1" baseline="0" dirty="0">
                          <a:latin typeface="Sakkal Majalla" panose="02000000000000000000" pitchFamily="2" charset="-78"/>
                          <a:cs typeface="Sakkal Majalla" panose="02000000000000000000" pitchFamily="2" charset="-78"/>
                        </a:rPr>
                        <a:t>فقام حمد بالعد و عند الانتهاء من العد قام والد حمد بالتصفيق له و قال له انت ولد رائع و تحسن العد بطريقة جيدة ولكن هل تستطيع انت تعرف قيمية هذه الاعداد فقال له حمد بالطبع يا ابي فقال له والده عندما نصل لمكان التسوق سأختبرك ببعض الطلبات اذا نجحت بإحضار المطلوب منك سأشتري لك هدية جميلة و عند وصولهم للمكان قام والد حمد بطلب  </a:t>
                      </a:r>
                      <a:r>
                        <a:rPr lang="en-US" sz="1200" b="1" baseline="0" dirty="0" smtClean="0">
                          <a:latin typeface="Sakkal Majalla" panose="02000000000000000000" pitchFamily="2" charset="-78"/>
                          <a:cs typeface="Sakkal Majalla" panose="02000000000000000000" pitchFamily="2" charset="-78"/>
                        </a:rPr>
                        <a:t>3</a:t>
                      </a:r>
                      <a:r>
                        <a:rPr lang="ar-AE" sz="1200" b="1" baseline="0" dirty="0" smtClean="0">
                          <a:latin typeface="Sakkal Majalla" panose="02000000000000000000" pitchFamily="2" charset="-78"/>
                          <a:cs typeface="Sakkal Majalla" panose="02000000000000000000" pitchFamily="2" charset="-78"/>
                        </a:rPr>
                        <a:t>حبات </a:t>
                      </a:r>
                      <a:r>
                        <a:rPr lang="ar-AE" sz="1200" b="1" baseline="0" dirty="0">
                          <a:latin typeface="Sakkal Majalla" panose="02000000000000000000" pitchFamily="2" charset="-78"/>
                          <a:cs typeface="Sakkal Majalla" panose="02000000000000000000" pitchFamily="2" charset="-78"/>
                        </a:rPr>
                        <a:t>برتقال و  </a:t>
                      </a:r>
                      <a:r>
                        <a:rPr lang="en-US" sz="1200" b="1" baseline="0" dirty="0" smtClean="0">
                          <a:latin typeface="Sakkal Majalla" panose="02000000000000000000" pitchFamily="2" charset="-78"/>
                          <a:cs typeface="Sakkal Majalla" panose="02000000000000000000" pitchFamily="2" charset="-78"/>
                        </a:rPr>
                        <a:t>4</a:t>
                      </a:r>
                      <a:r>
                        <a:rPr lang="ar-AE" sz="1200" b="1" baseline="0" dirty="0" smtClean="0">
                          <a:latin typeface="Sakkal Majalla" panose="02000000000000000000" pitchFamily="2" charset="-78"/>
                          <a:cs typeface="Sakkal Majalla" panose="02000000000000000000" pitchFamily="2" charset="-78"/>
                        </a:rPr>
                        <a:t>عصائر  </a:t>
                      </a:r>
                      <a:r>
                        <a:rPr lang="ar-AE" sz="1200" b="1" baseline="0" dirty="0">
                          <a:latin typeface="Sakkal Majalla" panose="02000000000000000000" pitchFamily="2" charset="-78"/>
                          <a:cs typeface="Sakkal Majalla" panose="02000000000000000000" pitchFamily="2" charset="-78"/>
                        </a:rPr>
                        <a:t>و </a:t>
                      </a:r>
                      <a:r>
                        <a:rPr lang="en-US" sz="1200" b="1" baseline="0" dirty="0" smtClean="0">
                          <a:latin typeface="Sakkal Majalla" panose="02000000000000000000" pitchFamily="2" charset="-78"/>
                          <a:cs typeface="Sakkal Majalla" panose="02000000000000000000" pitchFamily="2" charset="-78"/>
                        </a:rPr>
                        <a:t>9</a:t>
                      </a:r>
                      <a:r>
                        <a:rPr lang="ar-AE" sz="1200" b="1" baseline="0" dirty="0" smtClean="0">
                          <a:latin typeface="Sakkal Majalla" panose="02000000000000000000" pitchFamily="2" charset="-78"/>
                          <a:cs typeface="Sakkal Majalla" panose="02000000000000000000" pitchFamily="2" charset="-78"/>
                        </a:rPr>
                        <a:t> علب </a:t>
                      </a:r>
                      <a:r>
                        <a:rPr lang="ar-AE" sz="1200" b="1" baseline="0" dirty="0">
                          <a:latin typeface="Sakkal Majalla" panose="02000000000000000000" pitchFamily="2" charset="-78"/>
                          <a:cs typeface="Sakkal Majalla" panose="02000000000000000000" pitchFamily="2" charset="-78"/>
                        </a:rPr>
                        <a:t>ماء و قال لحمد اذهب و احضر المطلوب منك فذهب حمد و احضر المطلوب منه و اشترى والد حمد سيارة كيرة لحمد لأنه قام بالمهام المطلوبة بشكل ممتاز</a:t>
                      </a: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200" b="1" baseline="0" dirty="0">
                          <a:latin typeface="Sakkal Majalla" panose="02000000000000000000" pitchFamily="2" charset="-78"/>
                          <a:cs typeface="Sakkal Majalla" panose="02000000000000000000" pitchFamily="2" charset="-78"/>
                        </a:rPr>
                        <a:t> </a:t>
                      </a:r>
                      <a:endParaRPr lang="ar-SA" sz="1200" b="1" dirty="0">
                        <a:latin typeface="Sakkal Majalla" panose="02000000000000000000" pitchFamily="2" charset="-78"/>
                        <a:cs typeface="Sakkal Majalla" panose="02000000000000000000" pitchFamily="2" charset="-78"/>
                      </a:endParaRPr>
                    </a:p>
                    <a:p>
                      <a:pPr algn="r" rtl="1"/>
                      <a:r>
                        <a:rPr lang="ar-AE" sz="1400" b="1" u="sng" baseline="0" dirty="0">
                          <a:solidFill>
                            <a:srgbClr val="FF0000"/>
                          </a:solidFill>
                          <a:latin typeface="Sakkal Majalla" panose="02000000000000000000" pitchFamily="2" charset="-78"/>
                          <a:cs typeface="Sakkal Majalla" panose="02000000000000000000" pitchFamily="2" charset="-78"/>
                        </a:rPr>
                        <a:t>الأنشطة الصفية: </a:t>
                      </a:r>
                      <a:endParaRPr lang="en-US" sz="1400" b="1" u="sng" baseline="0" dirty="0">
                        <a:solidFill>
                          <a:srgbClr val="FF0000"/>
                        </a:solidFill>
                        <a:latin typeface="Sakkal Majalla" panose="02000000000000000000" pitchFamily="2" charset="-78"/>
                        <a:cs typeface="Sakkal Majalla" panose="02000000000000000000" pitchFamily="2" charset="-78"/>
                      </a:endParaRPr>
                    </a:p>
                    <a:p>
                      <a:pPr algn="r" rtl="1"/>
                      <a:r>
                        <a:rPr lang="ar-SA" sz="1200" b="1" u="none" baseline="0" dirty="0">
                          <a:latin typeface="Sakkal Majalla" panose="02000000000000000000" pitchFamily="2" charset="-78"/>
                          <a:cs typeface="Sakkal Majalla" panose="02000000000000000000" pitchFamily="2" charset="-78"/>
                        </a:rPr>
                        <a:t>1-</a:t>
                      </a:r>
                      <a:r>
                        <a:rPr lang="ar-AE" sz="1200" b="1" u="none" baseline="0" dirty="0">
                          <a:latin typeface="Sakkal Majalla" panose="02000000000000000000" pitchFamily="2" charset="-78"/>
                          <a:cs typeface="Sakkal Majalla" panose="02000000000000000000" pitchFamily="2" charset="-78"/>
                        </a:rPr>
                        <a:t> تدريب الطلاب على العد الالي حتى </a:t>
                      </a:r>
                      <a:r>
                        <a:rPr lang="ar-AE" sz="1200" b="1" u="none" baseline="0" dirty="0" smtClean="0">
                          <a:latin typeface="Sakkal Majalla" panose="02000000000000000000" pitchFamily="2" charset="-78"/>
                          <a:cs typeface="Sakkal Majalla" panose="02000000000000000000" pitchFamily="2" charset="-78"/>
                        </a:rPr>
                        <a:t>(</a:t>
                      </a:r>
                      <a:r>
                        <a:rPr lang="en-US" sz="1200" b="1" u="none" baseline="0" dirty="0" smtClean="0">
                          <a:latin typeface="Sakkal Majalla" panose="02000000000000000000" pitchFamily="2" charset="-78"/>
                          <a:cs typeface="Sakkal Majalla" panose="02000000000000000000" pitchFamily="2" charset="-78"/>
                        </a:rPr>
                        <a:t>10</a:t>
                      </a:r>
                      <a:r>
                        <a:rPr lang="ar-AE" sz="1200" b="1" u="none" baseline="0" dirty="0" smtClean="0">
                          <a:latin typeface="Sakkal Majalla" panose="02000000000000000000" pitchFamily="2" charset="-78"/>
                          <a:cs typeface="Sakkal Majalla" panose="02000000000000000000" pitchFamily="2" charset="-78"/>
                        </a:rPr>
                        <a:t>) </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2. تدريب الطلاب على العد من خلال مواد محسوسة (أقلام – علب-الوان..)</a:t>
                      </a:r>
                    </a:p>
                    <a:p>
                      <a:pPr algn="r" rtl="1"/>
                      <a:r>
                        <a:rPr lang="ar-AE" sz="1200" b="1" u="none" baseline="0" dirty="0">
                          <a:latin typeface="Sakkal Majalla" panose="02000000000000000000" pitchFamily="2" charset="-78"/>
                          <a:cs typeface="Sakkal Majalla" panose="02000000000000000000" pitchFamily="2" charset="-78"/>
                        </a:rPr>
                        <a:t>3. عمل أوراق عمل </a:t>
                      </a:r>
                      <a:r>
                        <a:rPr lang="ar-AE" sz="1200" b="1" u="none" baseline="0" dirty="0" err="1">
                          <a:latin typeface="Sakkal Majalla" panose="02000000000000000000" pitchFamily="2" charset="-78"/>
                          <a:cs typeface="Sakkal Majalla" panose="02000000000000000000" pitchFamily="2" charset="-78"/>
                        </a:rPr>
                        <a:t>للاعداد</a:t>
                      </a:r>
                      <a:r>
                        <a:rPr lang="ar-AE" sz="1200" b="1" u="none" baseline="0" dirty="0">
                          <a:latin typeface="Sakkal Majalla" panose="02000000000000000000" pitchFamily="2" charset="-78"/>
                          <a:cs typeface="Sakkal Majalla" panose="02000000000000000000" pitchFamily="2" charset="-78"/>
                        </a:rPr>
                        <a:t> و قيمتها </a:t>
                      </a:r>
                    </a:p>
                    <a:p>
                      <a:pPr marL="0" indent="0" algn="r" rtl="1">
                        <a:buNone/>
                      </a:pPr>
                      <a:endParaRPr lang="ar-AE" sz="12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11" name="TextBox 10"/>
          <p:cNvSpPr txBox="1"/>
          <p:nvPr/>
        </p:nvSpPr>
        <p:spPr>
          <a:xfrm>
            <a:off x="3760967" y="2995476"/>
            <a:ext cx="4216708" cy="369332"/>
          </a:xfrm>
          <a:prstGeom prst="rect">
            <a:avLst/>
          </a:prstGeom>
          <a:solidFill>
            <a:schemeClr val="accent1">
              <a:lumMod val="40000"/>
              <a:lumOff val="60000"/>
            </a:schemeClr>
          </a:solidFill>
        </p:spPr>
        <p:txBody>
          <a:bodyPr wrap="square" rtlCol="0">
            <a:spAutoFit/>
          </a:bodyPr>
          <a:lstStyle/>
          <a:p>
            <a:pPr lvl="0" algn="ctr">
              <a:defRPr/>
            </a:pPr>
            <a:r>
              <a:rPr lang="ar-AE" dirty="0">
                <a:solidFill>
                  <a:prstClr val="black"/>
                </a:solidFill>
                <a:latin typeface="Sakkal Majalla" panose="02000000000000000000" pitchFamily="2" charset="-78"/>
                <a:cs typeface="Sakkal Majalla" panose="02000000000000000000" pitchFamily="2" charset="-78"/>
              </a:rPr>
              <a:t>الربط بين رمز العدد  من  </a:t>
            </a:r>
            <a:r>
              <a:rPr lang="ar-AE" dirty="0" smtClean="0">
                <a:solidFill>
                  <a:prstClr val="black"/>
                </a:solidFill>
                <a:latin typeface="Sakkal Majalla" panose="02000000000000000000" pitchFamily="2" charset="-78"/>
                <a:cs typeface="Sakkal Majalla" panose="02000000000000000000" pitchFamily="2" charset="-78"/>
              </a:rPr>
              <a:t>(</a:t>
            </a:r>
            <a:r>
              <a:rPr lang="en-US" dirty="0" smtClean="0">
                <a:solidFill>
                  <a:prstClr val="black"/>
                </a:solidFill>
                <a:latin typeface="Sakkal Majalla" panose="02000000000000000000" pitchFamily="2" charset="-78"/>
                <a:cs typeface="Sakkal Majalla" panose="02000000000000000000" pitchFamily="2" charset="-78"/>
              </a:rPr>
              <a:t>1-10</a:t>
            </a:r>
            <a:r>
              <a:rPr lang="ar-AE" dirty="0" smtClean="0">
                <a:solidFill>
                  <a:prstClr val="black"/>
                </a:solidFill>
                <a:latin typeface="Sakkal Majalla" panose="02000000000000000000" pitchFamily="2" charset="-78"/>
                <a:cs typeface="Sakkal Majalla" panose="02000000000000000000" pitchFamily="2" charset="-78"/>
              </a:rPr>
              <a:t>) </a:t>
            </a:r>
            <a:r>
              <a:rPr lang="ar-AE" dirty="0">
                <a:solidFill>
                  <a:prstClr val="black"/>
                </a:solidFill>
                <a:latin typeface="Sakkal Majalla" panose="02000000000000000000" pitchFamily="2" charset="-78"/>
                <a:cs typeface="Sakkal Majalla" panose="02000000000000000000" pitchFamily="2" charset="-78"/>
              </a:rPr>
              <a:t>والكميات التي تمثله</a:t>
            </a:r>
            <a:endParaRPr kumimoji="0" lang="en-US" sz="18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endParaRPr>
          </a:p>
        </p:txBody>
      </p:sp>
      <p:sp>
        <p:nvSpPr>
          <p:cNvPr id="9" name="Date Placeholder 8"/>
          <p:cNvSpPr>
            <a:spLocks noGrp="1"/>
          </p:cNvSpPr>
          <p:nvPr>
            <p:ph type="dt" sz="half" idx="10"/>
          </p:nvPr>
        </p:nvSpPr>
        <p:spPr/>
        <p:txBody>
          <a:bodyPr/>
          <a:lstStyle/>
          <a:p>
            <a:fld id="{F81D01CF-05FC-40DD-9306-5E37CEF60A8F}" type="datetime3">
              <a:rPr lang="en-US" smtClean="0"/>
              <a:t>23 August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16" name="Picture 15">
            <a:extLst>
              <a:ext uri="{FF2B5EF4-FFF2-40B4-BE49-F238E27FC236}">
                <a16:creationId xmlns:a16="http://schemas.microsoft.com/office/drawing/2014/main" id="{A7F255FC-56C6-4E29-A09C-D3F45B3E32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837" y="3445338"/>
            <a:ext cx="3521130" cy="3188218"/>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83921154"/>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u="none" strike="noStrike" dirty="0">
                          <a:solidFill>
                            <a:srgbClr val="000000"/>
                          </a:solidFill>
                          <a:effectLst/>
                          <a:latin typeface="Sakkal Majalla" panose="02000000000000000000" pitchFamily="2" charset="-78"/>
                          <a:cs typeface="Sakkal Majalla" panose="02000000000000000000" pitchFamily="2" charset="-78"/>
                        </a:rPr>
                        <a:t>الربط بين رمز العدد  من  (1-10 ) والكميات التي تمثله</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SA" sz="1200" b="1" u="sng" baseline="0" dirty="0">
                          <a:solidFill>
                            <a:srgbClr val="FF0000"/>
                          </a:solidFill>
                          <a:latin typeface="Sakkal Majalla" panose="02000000000000000000" pitchFamily="2" charset="-78"/>
                          <a:cs typeface="Sakkal Majalla" panose="02000000000000000000" pitchFamily="2" charset="-78"/>
                        </a:rPr>
                        <a:t>الانشطه الصفية </a:t>
                      </a:r>
                      <a:endParaRPr lang="ar-AE" sz="1200" b="1" u="sng" baseline="0" dirty="0">
                        <a:solidFill>
                          <a:srgbClr val="FF0000"/>
                        </a:solidFill>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baseline="0" dirty="0">
                          <a:latin typeface="Sakkal Majalla" panose="02000000000000000000" pitchFamily="2" charset="-78"/>
                          <a:cs typeface="Sakkal Majalla" panose="02000000000000000000" pitchFamily="2" charset="-78"/>
                        </a:rPr>
                        <a:t>عرض فيديوهات تساعد على العد مع القيمة للعدد</a:t>
                      </a:r>
                    </a:p>
                    <a:p>
                      <a:pPr marL="0" indent="0" algn="r" rtl="1">
                        <a:buFont typeface="+mj-lt"/>
                        <a:buNone/>
                      </a:pPr>
                      <a:endParaRPr lang="ar-SA" sz="1200" b="1" baseline="0" dirty="0">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SA" sz="1200" b="1" baseline="0" dirty="0">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SA" sz="1200" b="1" baseline="0" dirty="0">
                        <a:latin typeface="Sakkal Majalla" panose="02000000000000000000" pitchFamily="2" charset="-78"/>
                        <a:cs typeface="Sakkal Majalla" panose="02000000000000000000" pitchFamily="2" charset="-78"/>
                      </a:endParaRPr>
                    </a:p>
                    <a:p>
                      <a:pPr algn="r" rtl="1"/>
                      <a:endParaRPr lang="ar-SA" sz="1200" b="1" baseline="0" dirty="0">
                        <a:latin typeface="Sakkal Majalla" panose="02000000000000000000" pitchFamily="2" charset="-78"/>
                        <a:cs typeface="Sakkal Majalla" panose="02000000000000000000" pitchFamily="2" charset="-78"/>
                      </a:endParaRPr>
                    </a:p>
                    <a:p>
                      <a:pPr algn="r" rtl="1"/>
                      <a:endParaRPr lang="ar-SA" sz="1200" b="1" baseline="0" dirty="0">
                        <a:latin typeface="Sakkal Majalla" panose="02000000000000000000" pitchFamily="2" charset="-78"/>
                        <a:cs typeface="Sakkal Majalla" panose="02000000000000000000" pitchFamily="2" charset="-78"/>
                      </a:endParaRPr>
                    </a:p>
                    <a:p>
                      <a:pPr algn="r" rtl="1"/>
                      <a:endParaRPr lang="ar-SA" sz="1200" b="1" baseline="0" dirty="0">
                        <a:latin typeface="Sakkal Majalla" panose="02000000000000000000" pitchFamily="2" charset="-78"/>
                        <a:cs typeface="Sakkal Majalla" panose="02000000000000000000" pitchFamily="2" charset="-78"/>
                      </a:endParaRPr>
                    </a:p>
                    <a:p>
                      <a:pPr algn="r" rtl="1"/>
                      <a:endParaRPr lang="ar-SA" sz="1200" b="1" baseline="0" dirty="0">
                        <a:latin typeface="Sakkal Majalla" panose="02000000000000000000" pitchFamily="2" charset="-78"/>
                        <a:cs typeface="Sakkal Majalla" panose="02000000000000000000" pitchFamily="2" charset="-78"/>
                      </a:endParaRPr>
                    </a:p>
                    <a:p>
                      <a:pPr algn="r" rtl="1"/>
                      <a:endParaRPr lang="ar-SA" sz="12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AE" sz="1600" b="1"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TextBox 4"/>
          <p:cNvSpPr txBox="1"/>
          <p:nvPr/>
        </p:nvSpPr>
        <p:spPr>
          <a:xfrm>
            <a:off x="7647554" y="3412156"/>
            <a:ext cx="1410120"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a:ln>
                  <a:noFill/>
                </a:ln>
                <a:solidFill>
                  <a:srgbClr val="FF0000"/>
                </a:solidFill>
                <a:effectLst/>
                <a:uLnTx/>
                <a:uFillTx/>
                <a:latin typeface="Sakkal Majalla" panose="02000000000000000000" pitchFamily="2" charset="-78"/>
                <a:cs typeface="Sakkal Majalla" panose="02000000000000000000" pitchFamily="2" charset="-78"/>
              </a:rPr>
              <a:t>انشودة الاعداد</a:t>
            </a:r>
            <a:endParaRPr kumimoji="0" lang="en-GB" sz="1400" b="1" i="0" u="none" strike="noStrike" kern="1200" cap="none" spc="0" normalizeH="0" baseline="0" noProof="0" dirty="0">
              <a:ln>
                <a:noFill/>
              </a:ln>
              <a:solidFill>
                <a:srgbClr val="FF0000"/>
              </a:solidFill>
              <a:effectLst/>
              <a:uLnTx/>
              <a:uFillTx/>
              <a:latin typeface="Sakkal Majalla" panose="02000000000000000000" pitchFamily="2" charset="-78"/>
              <a:cs typeface="Sakkal Majalla" panose="02000000000000000000" pitchFamily="2" charset="-78"/>
            </a:endParaRPr>
          </a:p>
        </p:txBody>
      </p:sp>
      <p:sp>
        <p:nvSpPr>
          <p:cNvPr id="2" name="Rounded Rectangle 1"/>
          <p:cNvSpPr/>
          <p:nvPr/>
        </p:nvSpPr>
        <p:spPr>
          <a:xfrm>
            <a:off x="6403571" y="3878109"/>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TextBox 5"/>
          <p:cNvSpPr txBox="1"/>
          <p:nvPr/>
        </p:nvSpPr>
        <p:spPr>
          <a:xfrm>
            <a:off x="6539635" y="4044624"/>
            <a:ext cx="3898087" cy="307777"/>
          </a:xfrm>
          <a:prstGeom prst="rect">
            <a:avLst/>
          </a:prstGeom>
          <a:solidFill>
            <a:schemeClr val="accent4">
              <a:lumMod val="20000"/>
              <a:lumOff val="80000"/>
            </a:schemeClr>
          </a:solidFill>
        </p:spPr>
        <p:txBody>
          <a:bodyPr wrap="square" rtlCol="0">
            <a:spAutoFit/>
          </a:bodyPr>
          <a:lstStyle/>
          <a:p>
            <a:pPr lvl="0" algn="ctr">
              <a:defRPr/>
            </a:pPr>
            <a:r>
              <a:rPr lang="en-US" sz="1400">
                <a:hlinkClick r:id="rId3"/>
              </a:rPr>
              <a:t>https://www.youtube.com/watch?v=1r-_F1KxYkM</a:t>
            </a:r>
            <a:endParaRPr kumimoji="0" lang="en-US" sz="1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endParaRPr>
          </a:p>
        </p:txBody>
      </p:sp>
      <p:sp>
        <p:nvSpPr>
          <p:cNvPr id="18" name="Date Placeholder 17"/>
          <p:cNvSpPr>
            <a:spLocks noGrp="1"/>
          </p:cNvSpPr>
          <p:nvPr>
            <p:ph type="dt" sz="half" idx="10"/>
          </p:nvPr>
        </p:nvSpPr>
        <p:spPr/>
        <p:txBody>
          <a:bodyPr/>
          <a:lstStyle/>
          <a:p>
            <a:fld id="{8CADBA5E-4532-4792-A258-A0D67C635858}" type="datetime3">
              <a:rPr lang="en-US" smtClean="0"/>
              <a:t>23 August 2020</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pic>
        <p:nvPicPr>
          <p:cNvPr id="10" name="Picture 9">
            <a:extLst>
              <a:ext uri="{FF2B5EF4-FFF2-40B4-BE49-F238E27FC236}">
                <a16:creationId xmlns:a16="http://schemas.microsoft.com/office/drawing/2014/main" id="{C06E4B76-EA7C-4B4F-8947-650A095D4ECB}"/>
              </a:ext>
            </a:extLst>
          </p:cNvPr>
          <p:cNvPicPr>
            <a:picLocks noChangeAspect="1"/>
          </p:cNvPicPr>
          <p:nvPr/>
        </p:nvPicPr>
        <p:blipFill rotWithShape="1">
          <a:blip r:embed="rId4">
            <a:extLst>
              <a:ext uri="{28A0092B-C50C-407E-A947-70E740481C1C}">
                <a14:useLocalDpi xmlns:a14="http://schemas.microsoft.com/office/drawing/2010/main" val="0"/>
              </a:ext>
            </a:extLst>
          </a:blip>
          <a:srcRect l="3960" t="6309" r="5224" b="1706"/>
          <a:stretch/>
        </p:blipFill>
        <p:spPr>
          <a:xfrm>
            <a:off x="329979" y="1622066"/>
            <a:ext cx="5287618" cy="3856383"/>
          </a:xfrm>
          <a:prstGeom prst="rect">
            <a:avLst/>
          </a:prstGeom>
        </p:spPr>
      </p:pic>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06630084"/>
              </p:ext>
            </p:extLst>
          </p:nvPr>
        </p:nvGraphicFramePr>
        <p:xfrm>
          <a:off x="180109" y="165333"/>
          <a:ext cx="11804073" cy="6480564"/>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هو أن ييتمكن الطلاب من ربط الاعداد بالقيمة التي تمثلها </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أهداف أخرى: ان يقوي مهارات التآزر البصري الحركي من خلال التتبع و العد / تقوية المسكة الخماسية لليد / تقوية المسكة الثلاثية للقلم للكتابة .  </a:t>
                      </a:r>
                    </a:p>
                    <a:p>
                      <a:pPr algn="r" rtl="1"/>
                      <a:r>
                        <a:rPr lang="ar-SA" sz="1200" b="1" u="none" baseline="0" dirty="0">
                          <a:solidFill>
                            <a:schemeClr val="tx1"/>
                          </a:solidFill>
                          <a:latin typeface="Sakkal Majalla" panose="02000000000000000000" pitchFamily="2" charset="-78"/>
                          <a:cs typeface="Sakkal Majalla" panose="02000000000000000000" pitchFamily="2" charset="-78"/>
                        </a:rPr>
                        <a:t>1</a:t>
                      </a:r>
                      <a:r>
                        <a:rPr lang="ar-AE" sz="1200" b="1" u="none" baseline="0" dirty="0">
                          <a:solidFill>
                            <a:schemeClr val="tx1"/>
                          </a:solidFill>
                          <a:latin typeface="Sakkal Majalla" panose="02000000000000000000" pitchFamily="2" charset="-78"/>
                          <a:cs typeface="Sakkal Majalla" panose="02000000000000000000" pitchFamily="2" charset="-78"/>
                        </a:rPr>
                        <a:t>- تشغيل الفيديو الخاص بالدرس.</a:t>
                      </a:r>
                    </a:p>
                    <a:p>
                      <a:pPr marL="0" indent="0" algn="r" rtl="1">
                        <a:buNone/>
                      </a:pPr>
                      <a:r>
                        <a:rPr lang="ar-AE" sz="1200" b="1" u="none" baseline="0" dirty="0">
                          <a:solidFill>
                            <a:schemeClr val="tx1"/>
                          </a:solidFill>
                          <a:latin typeface="Sakkal Majalla" panose="02000000000000000000" pitchFamily="2" charset="-78"/>
                          <a:cs typeface="Sakkal Majalla" panose="02000000000000000000" pitchFamily="2" charset="-78"/>
                        </a:rPr>
                        <a:t>تنفيذ التمارين والأنشطة الصفية داخل الغرفة الصفية خلال الوسائل و الأوراق التعليمية. </a:t>
                      </a:r>
                    </a:p>
                    <a:p>
                      <a:pPr marL="0" indent="0" algn="r" rtl="1">
                        <a:buNone/>
                      </a:pPr>
                      <a:r>
                        <a:rPr lang="ar-AE" sz="1200" b="1" u="none" baseline="0" dirty="0">
                          <a:solidFill>
                            <a:srgbClr val="FF0000"/>
                          </a:solidFill>
                          <a:latin typeface="Sakkal Majalla" panose="02000000000000000000" pitchFamily="2" charset="-78"/>
                          <a:cs typeface="Sakkal Majalla" panose="02000000000000000000" pitchFamily="2" charset="-78"/>
                        </a:rPr>
                        <a:t>النشاط الرياضي  </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المعلم بتقسيم الطلاب لمجموعات و كل مجموعة تقوم بعد الاعضاء</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الطالب  بالقفز على حسب العدد المحدد من قبل المعلم </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الطالب برمي عدد معين من الكرات داخل السلة </a:t>
                      </a: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الفني: </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الطالب بتقليد  عدد معين من الاشكال على حسب المطلوب منه </a:t>
                      </a: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الطالب بالترديد المعلم من خلال الغناء </a:t>
                      </a:r>
                      <a:r>
                        <a:rPr lang="ar-AE" sz="1200" b="1" u="none" baseline="0" dirty="0" err="1">
                          <a:solidFill>
                            <a:schemeClr val="tx1"/>
                          </a:solidFill>
                          <a:latin typeface="Sakkal Majalla" panose="02000000000000000000" pitchFamily="2" charset="-78"/>
                          <a:cs typeface="Sakkal Majalla" panose="02000000000000000000" pitchFamily="2" charset="-78"/>
                        </a:rPr>
                        <a:t>لارقام</a:t>
                      </a:r>
                      <a:r>
                        <a:rPr lang="ar-AE" sz="1200" b="1" u="none" baseline="0" dirty="0">
                          <a:solidFill>
                            <a:schemeClr val="tx1"/>
                          </a:solidFill>
                          <a:latin typeface="Sakkal Majalla" panose="02000000000000000000" pitchFamily="2" charset="-78"/>
                          <a:cs typeface="Sakkal Majalla" panose="02000000000000000000" pitchFamily="2" charset="-78"/>
                        </a:rPr>
                        <a:t> </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الطالب بتقليد بالضرب على الطلبة (5/3/9...) </a:t>
                      </a:r>
                      <a:endParaRPr lang="ar-AE" sz="1200" b="1"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إعطاء ولي الامر بعض التمارين الخاصة بالربط بين العدد و قيمته / مساعد الطالب في عد بعض الأدوات الموجودة في النزل او التي يتم استعمالها (كم سيارة؟,....)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الأيباد تتضمن:</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b="1" baseline="0" dirty="0">
                          <a:latin typeface="Sakkal Majalla" panose="02000000000000000000" pitchFamily="2" charset="-78"/>
                          <a:cs typeface="Sakkal Majalla" panose="02000000000000000000" pitchFamily="2" charset="-78"/>
                        </a:rPr>
                        <a:t>1</a:t>
                      </a:r>
                      <a:r>
                        <a:rPr lang="ar-AE" sz="1200" b="1" baseline="0" dirty="0">
                          <a:latin typeface="Sakkal Majalla" panose="02000000000000000000" pitchFamily="2" charset="-78"/>
                          <a:cs typeface="Sakkal Majalla" panose="02000000000000000000" pitchFamily="2" charset="-78"/>
                        </a:rPr>
                        <a:t>- عرض مجموعة من الدروس التعليمية  و الأغاني </a:t>
                      </a:r>
                      <a:r>
                        <a:rPr lang="ar-AE" sz="1200" b="1" baseline="0" dirty="0" err="1">
                          <a:latin typeface="Sakkal Majalla" panose="02000000000000000000" pitchFamily="2" charset="-78"/>
                          <a:cs typeface="Sakkal Majalla" panose="02000000000000000000" pitchFamily="2" charset="-78"/>
                        </a:rPr>
                        <a:t>للارقام</a:t>
                      </a:r>
                      <a:r>
                        <a:rPr lang="ar-AE" sz="1200" b="1" baseline="0" dirty="0">
                          <a:latin typeface="Sakkal Majalla" panose="02000000000000000000" pitchFamily="2" charset="-78"/>
                          <a:cs typeface="Sakkal Majalla" panose="02000000000000000000" pitchFamily="2" charset="-78"/>
                        </a:rPr>
                        <a:t> </a:t>
                      </a: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baseline="0" dirty="0">
                          <a:latin typeface="Sakkal Majalla" panose="02000000000000000000" pitchFamily="2" charset="-78"/>
                          <a:cs typeface="Sakkal Majalla" panose="02000000000000000000" pitchFamily="2" charset="-78"/>
                        </a:rPr>
                        <a:t>متوسط : ان يحل الطالب قيمة الاعداد حتى 3   جيد: </a:t>
                      </a:r>
                      <a:r>
                        <a:rPr lang="ar-SA" sz="1200" b="1" baseline="0" dirty="0">
                          <a:latin typeface="Sakkal Majalla" panose="02000000000000000000" pitchFamily="2" charset="-78"/>
                          <a:cs typeface="Sakkal Majalla" panose="02000000000000000000" pitchFamily="2" charset="-78"/>
                        </a:rPr>
                        <a:t>ان يتمكن الطالب </a:t>
                      </a:r>
                      <a:r>
                        <a:rPr lang="ar-AE" sz="1200" b="1" baseline="0" dirty="0">
                          <a:latin typeface="Sakkal Majalla" panose="02000000000000000000" pitchFamily="2" charset="-78"/>
                          <a:cs typeface="Sakkal Majalla" panose="02000000000000000000" pitchFamily="2" charset="-78"/>
                        </a:rPr>
                        <a:t>من  حل العدد و قيمته حتى 5    مرتفع: ان يتمكن الطالب من  حل العدد و قيمته حتى  10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TextBox 3"/>
          <p:cNvSpPr txBox="1"/>
          <p:nvPr/>
        </p:nvSpPr>
        <p:spPr>
          <a:xfrm>
            <a:off x="6209901" y="4787077"/>
            <a:ext cx="3507741"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درس تعليمي </a:t>
            </a:r>
            <a:r>
              <a:rPr kumimoji="0" lang="ar-AE" sz="14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للارقام</a:t>
            </a:r>
            <a:r>
              <a:rPr kumimoji="0" lang="ar-AE" sz="1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ounded Rectangle 4"/>
          <p:cNvSpPr/>
          <p:nvPr/>
        </p:nvSpPr>
        <p:spPr>
          <a:xfrm>
            <a:off x="6034297" y="5330098"/>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Rectangle 5"/>
          <p:cNvSpPr/>
          <p:nvPr/>
        </p:nvSpPr>
        <p:spPr>
          <a:xfrm>
            <a:off x="6361224" y="5352052"/>
            <a:ext cx="3274166" cy="276999"/>
          </a:xfrm>
          <a:prstGeom prst="rect">
            <a:avLst/>
          </a:prstGeom>
        </p:spPr>
        <p:txBody>
          <a:bodyPr wrap="none">
            <a:spAutoFit/>
          </a:bodyPr>
          <a:lstStyle/>
          <a:p>
            <a:pPr lvl="0" algn="r" rtl="1">
              <a:defRPr/>
            </a:pPr>
            <a:r>
              <a:rPr lang="en-US" sz="1200" dirty="0">
                <a:hlinkClick r:id="rId3"/>
              </a:rPr>
              <a:t>https://www.youtube.com/watch?v=rZD0uJQfajA</a:t>
            </a:r>
            <a:endParaRPr lang="ar-SA" sz="1200" dirty="0">
              <a:solidFill>
                <a:schemeClr val="accent1">
                  <a:lumMod val="50000"/>
                </a:schemeClr>
              </a:solidFill>
              <a:latin typeface="Arial" panose="020B0604020202020204" pitchFamily="34" charset="0"/>
            </a:endParaRPr>
          </a:p>
        </p:txBody>
      </p:sp>
      <p:sp>
        <p:nvSpPr>
          <p:cNvPr id="10" name="Date Placeholder 9"/>
          <p:cNvSpPr>
            <a:spLocks noGrp="1"/>
          </p:cNvSpPr>
          <p:nvPr>
            <p:ph type="dt" sz="half" idx="10"/>
          </p:nvPr>
        </p:nvSpPr>
        <p:spPr/>
        <p:txBody>
          <a:bodyPr/>
          <a:lstStyle/>
          <a:p>
            <a:fld id="{DFA59B4A-862E-4296-9049-49655D5CFC94}" type="datetime3">
              <a:rPr lang="en-US" smtClean="0"/>
              <a:t>23 August 2020</a:t>
            </a:fld>
            <a:endParaRPr lang="en-GB"/>
          </a:p>
        </p:txBody>
      </p:sp>
      <p:sp>
        <p:nvSpPr>
          <p:cNvPr id="11" name="Slide Number Placeholder 10"/>
          <p:cNvSpPr>
            <a:spLocks noGrp="1"/>
          </p:cNvSpPr>
          <p:nvPr>
            <p:ph type="sldNum" sz="quarter" idx="12"/>
          </p:nvPr>
        </p:nvSpPr>
        <p:spPr/>
        <p:txBody>
          <a:bodyPr/>
          <a:lstStyle/>
          <a:p>
            <a:fld id="{60F9F505-338F-4A63-8E60-F3E66EC2060F}" type="slidenum">
              <a:rPr lang="en-GB" smtClean="0"/>
              <a:t>4</a:t>
            </a:fld>
            <a:endParaRPr lang="en-GB" dirty="0"/>
          </a:p>
        </p:txBody>
      </p:sp>
    </p:spTree>
    <p:extLst>
      <p:ext uri="{BB962C8B-B14F-4D97-AF65-F5344CB8AC3E}">
        <p14:creationId xmlns:p14="http://schemas.microsoft.com/office/powerpoint/2010/main" val="127437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rtl="1" fontAlgn="ctr"/>
            <a:r>
              <a:rPr lang="ar-AE" sz="1600" dirty="0">
                <a:solidFill>
                  <a:srgbClr val="FF0000"/>
                </a:solidFill>
                <a:latin typeface="Sakkal Majalla" panose="02000000000000000000" pitchFamily="2" charset="-78"/>
                <a:cs typeface="Sakkal Majalla" panose="02000000000000000000" pitchFamily="2" charset="-78"/>
              </a:rPr>
              <a:t>الربط بين رمز العدد  من  (1-10 ) والكميات التي تمثله</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1E998F04-844C-4831-B914-C9259D4554E2}"/>
              </a:ext>
            </a:extLst>
          </p:cNvPr>
          <p:cNvPicPr>
            <a:picLocks noChangeAspect="1"/>
          </p:cNvPicPr>
          <p:nvPr/>
        </p:nvPicPr>
        <p:blipFill rotWithShape="1">
          <a:blip r:embed="rId2">
            <a:extLst>
              <a:ext uri="{28A0092B-C50C-407E-A947-70E740481C1C}">
                <a14:useLocalDpi xmlns:a14="http://schemas.microsoft.com/office/drawing/2010/main" val="0"/>
              </a:ext>
            </a:extLst>
          </a:blip>
          <a:srcRect b="7072"/>
          <a:stretch/>
        </p:blipFill>
        <p:spPr>
          <a:xfrm>
            <a:off x="3667289" y="1419970"/>
            <a:ext cx="4153231" cy="4824387"/>
          </a:xfrm>
          <a:prstGeom prst="rect">
            <a:avLst/>
          </a:prstGeom>
        </p:spPr>
      </p:pic>
    </p:spTree>
    <p:extLst>
      <p:ext uri="{BB962C8B-B14F-4D97-AF65-F5344CB8AC3E}">
        <p14:creationId xmlns:p14="http://schemas.microsoft.com/office/powerpoint/2010/main" val="308774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rtl="1" fontAlgn="ctr"/>
            <a:r>
              <a:rPr lang="ar-AE" sz="1600" dirty="0">
                <a:solidFill>
                  <a:srgbClr val="FF0000"/>
                </a:solidFill>
                <a:latin typeface="Sakkal Majalla" panose="02000000000000000000" pitchFamily="2" charset="-78"/>
                <a:cs typeface="Sakkal Majalla" panose="02000000000000000000" pitchFamily="2" charset="-78"/>
              </a:rPr>
              <a:t>الربط بين رمز العدد  من  (1-10 ) والكميات التي تمثله</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754F84D8-C461-4555-8A05-7E863016B61B}"/>
              </a:ext>
            </a:extLst>
          </p:cNvPr>
          <p:cNvPicPr>
            <a:picLocks noChangeAspect="1"/>
          </p:cNvPicPr>
          <p:nvPr/>
        </p:nvPicPr>
        <p:blipFill rotWithShape="1">
          <a:blip r:embed="rId2">
            <a:extLst>
              <a:ext uri="{28A0092B-C50C-407E-A947-70E740481C1C}">
                <a14:useLocalDpi xmlns:a14="http://schemas.microsoft.com/office/drawing/2010/main" val="0"/>
              </a:ext>
            </a:extLst>
          </a:blip>
          <a:srcRect b="7720"/>
          <a:stretch/>
        </p:blipFill>
        <p:spPr>
          <a:xfrm>
            <a:off x="3581401" y="1391106"/>
            <a:ext cx="4590553" cy="4882474"/>
          </a:xfrm>
          <a:prstGeom prst="rect">
            <a:avLst/>
          </a:prstGeom>
        </p:spPr>
      </p:pic>
    </p:spTree>
    <p:extLst>
      <p:ext uri="{BB962C8B-B14F-4D97-AF65-F5344CB8AC3E}">
        <p14:creationId xmlns:p14="http://schemas.microsoft.com/office/powerpoint/2010/main" val="1179309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rtl="1" fontAlgn="ctr"/>
            <a:r>
              <a:rPr lang="ar-AE" sz="1600" dirty="0">
                <a:solidFill>
                  <a:srgbClr val="FF0000"/>
                </a:solidFill>
                <a:latin typeface="Sakkal Majalla" panose="02000000000000000000" pitchFamily="2" charset="-78"/>
                <a:cs typeface="Sakkal Majalla" panose="02000000000000000000" pitchFamily="2" charset="-78"/>
              </a:rPr>
              <a:t>الربط بين رمز العدد  من  (1-10 ) والكميات التي تمثله</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1FB2436F-6EAB-468B-9B8F-11C7027BF2F3}"/>
              </a:ext>
            </a:extLst>
          </p:cNvPr>
          <p:cNvPicPr>
            <a:picLocks noChangeAspect="1"/>
          </p:cNvPicPr>
          <p:nvPr/>
        </p:nvPicPr>
        <p:blipFill rotWithShape="1">
          <a:blip r:embed="rId2">
            <a:extLst>
              <a:ext uri="{28A0092B-C50C-407E-A947-70E740481C1C}">
                <a14:useLocalDpi xmlns:a14="http://schemas.microsoft.com/office/drawing/2010/main" val="0"/>
              </a:ext>
            </a:extLst>
          </a:blip>
          <a:srcRect b="7089"/>
          <a:stretch/>
        </p:blipFill>
        <p:spPr>
          <a:xfrm>
            <a:off x="3788135" y="1412627"/>
            <a:ext cx="4027997" cy="4678072"/>
          </a:xfrm>
          <a:prstGeom prst="rect">
            <a:avLst/>
          </a:prstGeom>
        </p:spPr>
      </p:pic>
    </p:spTree>
    <p:extLst>
      <p:ext uri="{BB962C8B-B14F-4D97-AF65-F5344CB8AC3E}">
        <p14:creationId xmlns:p14="http://schemas.microsoft.com/office/powerpoint/2010/main" val="892146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3.xml><?xml version="1.0" encoding="utf-8"?>
<ds:datastoreItem xmlns:ds="http://schemas.openxmlformats.org/officeDocument/2006/customXml" ds:itemID="{72EED42B-3B47-45C2-9F50-0B4533C0F1E3}">
  <ds:schemaRefs>
    <ds:schemaRef ds:uri="http://schemas.microsoft.com/office/2006/metadata/properties"/>
    <ds:schemaRef ds:uri="0860e916-1933-4f54-bf75-902e7a9d18bb"/>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c1803469-1359-4921-b8b2-4aa11e6de6e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275</TotalTime>
  <Words>574</Words>
  <Application>Microsoft Office PowerPoint</Application>
  <PresentationFormat>Widescreen</PresentationFormat>
  <Paragraphs>98</Paragraphs>
  <Slides>7</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Sakkal Majalla</vt:lpstr>
      <vt:lpstr>Office Theme</vt:lpstr>
      <vt:lpstr>1_Office Theme</vt:lpstr>
      <vt:lpstr>الربط بين رمز العدد  من  (1-10 ) والكميات التي تمثله</vt:lpstr>
      <vt:lpstr>PowerPoint Presentation</vt:lpstr>
      <vt:lpstr>PowerPoint Presentation</vt:lpstr>
      <vt:lpstr>PowerPoint Presentation</vt:lpstr>
      <vt:lpstr>الربط بين رمز العدد  من  (1-10 ) والكميات التي تمثله</vt:lpstr>
      <vt:lpstr>الربط بين رمز العدد  من  (1-10 ) والكميات التي تمثله</vt:lpstr>
      <vt:lpstr>الربط بين رمز العدد  من  (1-10 ) والكميات التي تمثله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41</cp:revision>
  <dcterms:created xsi:type="dcterms:W3CDTF">2020-07-26T19:33:45Z</dcterms:created>
  <dcterms:modified xsi:type="dcterms:W3CDTF">2020-08-23T14:37:55Z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