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7" r:id="rId2"/>
    <p:sldId id="265" r:id="rId3"/>
    <p:sldId id="258" r:id="rId4"/>
    <p:sldId id="259" r:id="rId5"/>
    <p:sldId id="261"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209" autoAdjust="0"/>
  </p:normalViewPr>
  <p:slideViewPr>
    <p:cSldViewPr>
      <p:cViewPr varScale="1">
        <p:scale>
          <a:sx n="107" d="100"/>
          <a:sy n="107" d="100"/>
        </p:scale>
        <p:origin x="1734"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B6D076-C7E8-4462-B4B0-B0FA0537C98E}" type="datetimeFigureOut">
              <a:rPr lang="en-US" smtClean="0"/>
              <a:t>8/29/2020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EDE0874-CDE0-441A-A992-C8FA04234C41}" type="slidenum">
              <a:rPr lang="en-US" smtClean="0"/>
              <a:t>‹#›</a:t>
            </a:fld>
            <a:endParaRPr lang="en-US"/>
          </a:p>
        </p:txBody>
      </p:sp>
    </p:spTree>
    <p:extLst>
      <p:ext uri="{BB962C8B-B14F-4D97-AF65-F5344CB8AC3E}">
        <p14:creationId xmlns:p14="http://schemas.microsoft.com/office/powerpoint/2010/main" val="3045246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DE0874-CDE0-441A-A992-C8FA04234C41}" type="slidenum">
              <a:rPr lang="en-US" smtClean="0"/>
              <a:t>1</a:t>
            </a:fld>
            <a:endParaRPr lang="en-US"/>
          </a:p>
        </p:txBody>
      </p:sp>
    </p:spTree>
    <p:extLst>
      <p:ext uri="{BB962C8B-B14F-4D97-AF65-F5344CB8AC3E}">
        <p14:creationId xmlns:p14="http://schemas.microsoft.com/office/powerpoint/2010/main" val="158338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DE0874-CDE0-441A-A992-C8FA04234C41}" type="slidenum">
              <a:rPr lang="en-US" smtClean="0"/>
              <a:t>2</a:t>
            </a:fld>
            <a:endParaRPr lang="en-US"/>
          </a:p>
        </p:txBody>
      </p:sp>
    </p:spTree>
    <p:extLst>
      <p:ext uri="{BB962C8B-B14F-4D97-AF65-F5344CB8AC3E}">
        <p14:creationId xmlns:p14="http://schemas.microsoft.com/office/powerpoint/2010/main" val="2248726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EDE0874-CDE0-441A-A992-C8FA04234C41}" type="slidenum">
              <a:rPr lang="en-US" smtClean="0"/>
              <a:t>4</a:t>
            </a:fld>
            <a:endParaRPr lang="en-US"/>
          </a:p>
        </p:txBody>
      </p:sp>
    </p:spTree>
    <p:extLst>
      <p:ext uri="{BB962C8B-B14F-4D97-AF65-F5344CB8AC3E}">
        <p14:creationId xmlns:p14="http://schemas.microsoft.com/office/powerpoint/2010/main" val="3392670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B00C8F7-8467-3041-A730-392BF4A7A9EA}" type="slidenum">
              <a:rPr lang="en-US" smtClean="0"/>
              <a:t>5</a:t>
            </a:fld>
            <a:endParaRPr lang="en-US" dirty="0"/>
          </a:p>
        </p:txBody>
      </p:sp>
    </p:spTree>
    <p:extLst>
      <p:ext uri="{BB962C8B-B14F-4D97-AF65-F5344CB8AC3E}">
        <p14:creationId xmlns:p14="http://schemas.microsoft.com/office/powerpoint/2010/main" val="2460591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0BBDCBF-0A02-4C05-BB3F-1A1916903B94}" type="datetimeFigureOut">
              <a:rPr lang="en-US" smtClean="0"/>
              <a:t>8/29/2020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21614955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BBDCBF-0A02-4C05-BB3F-1A1916903B94}" type="datetimeFigureOut">
              <a:rPr lang="en-US" smtClean="0"/>
              <a:t>8/29/2020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730130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BBDCBF-0A02-4C05-BB3F-1A1916903B94}" type="datetimeFigureOut">
              <a:rPr lang="en-US" smtClean="0"/>
              <a:t>8/29/2020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1794016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0BBDCBF-0A02-4C05-BB3F-1A1916903B94}" type="datetimeFigureOut">
              <a:rPr lang="en-US" smtClean="0"/>
              <a:t>8/29/2020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3701443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BBDCBF-0A02-4C05-BB3F-1A1916903B94}" type="datetimeFigureOut">
              <a:rPr lang="en-US" smtClean="0"/>
              <a:t>8/29/2020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3736261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0BBDCBF-0A02-4C05-BB3F-1A1916903B94}" type="datetimeFigureOut">
              <a:rPr lang="en-US" smtClean="0"/>
              <a:t>8/29/2020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3659814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0BBDCBF-0A02-4C05-BB3F-1A1916903B94}" type="datetimeFigureOut">
              <a:rPr lang="en-US" smtClean="0"/>
              <a:t>8/29/2020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2682855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0BBDCBF-0A02-4C05-BB3F-1A1916903B94}" type="datetimeFigureOut">
              <a:rPr lang="en-US" smtClean="0"/>
              <a:t>8/29/2020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994254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BBDCBF-0A02-4C05-BB3F-1A1916903B94}" type="datetimeFigureOut">
              <a:rPr lang="en-US" smtClean="0"/>
              <a:t>8/29/2020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3048052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BBDCBF-0A02-4C05-BB3F-1A1916903B94}" type="datetimeFigureOut">
              <a:rPr lang="en-US" smtClean="0"/>
              <a:t>8/29/2020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2446155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0BBDCBF-0A02-4C05-BB3F-1A1916903B94}" type="datetimeFigureOut">
              <a:rPr lang="en-US" smtClean="0"/>
              <a:t>8/29/2020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FA9775-2F17-41C5-8544-B5AA1E5485B6}" type="slidenum">
              <a:rPr lang="en-US" smtClean="0"/>
              <a:t>‹#›</a:t>
            </a:fld>
            <a:endParaRPr lang="en-US"/>
          </a:p>
        </p:txBody>
      </p:sp>
    </p:spTree>
    <p:extLst>
      <p:ext uri="{BB962C8B-B14F-4D97-AF65-F5344CB8AC3E}">
        <p14:creationId xmlns:p14="http://schemas.microsoft.com/office/powerpoint/2010/main" val="20674698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BBDCBF-0A02-4C05-BB3F-1A1916903B94}" type="datetimeFigureOut">
              <a:rPr lang="en-US" smtClean="0"/>
              <a:t>8/29/2020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FA9775-2F17-41C5-8544-B5AA1E5485B6}" type="slidenum">
              <a:rPr lang="en-US" smtClean="0"/>
              <a:t>‹#›</a:t>
            </a:fld>
            <a:endParaRPr lang="en-US"/>
          </a:p>
        </p:txBody>
      </p:sp>
    </p:spTree>
    <p:extLst>
      <p:ext uri="{BB962C8B-B14F-4D97-AF65-F5344CB8AC3E}">
        <p14:creationId xmlns:p14="http://schemas.microsoft.com/office/powerpoint/2010/main" val="18887343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xmWOuyTxb60"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32196720"/>
              </p:ext>
            </p:extLst>
          </p:nvPr>
        </p:nvGraphicFramePr>
        <p:xfrm>
          <a:off x="228600" y="228600"/>
          <a:ext cx="8763000" cy="6477000"/>
        </p:xfrm>
        <a:graphic>
          <a:graphicData uri="http://schemas.openxmlformats.org/drawingml/2006/table">
            <a:tbl>
              <a:tblPr firstRow="1" bandRow="1">
                <a:tableStyleId>{5940675A-B579-460E-94D1-54222C63F5DA}</a:tableStyleId>
              </a:tblPr>
              <a:tblGrid>
                <a:gridCol w="3312138">
                  <a:extLst>
                    <a:ext uri="{9D8B030D-6E8A-4147-A177-3AD203B41FA5}">
                      <a16:colId xmlns:a16="http://schemas.microsoft.com/office/drawing/2014/main" val="20000"/>
                    </a:ext>
                  </a:extLst>
                </a:gridCol>
                <a:gridCol w="2561267">
                  <a:extLst>
                    <a:ext uri="{9D8B030D-6E8A-4147-A177-3AD203B41FA5}">
                      <a16:colId xmlns:a16="http://schemas.microsoft.com/office/drawing/2014/main" val="2032493190"/>
                    </a:ext>
                  </a:extLst>
                </a:gridCol>
                <a:gridCol w="2203795">
                  <a:extLst>
                    <a:ext uri="{9D8B030D-6E8A-4147-A177-3AD203B41FA5}">
                      <a16:colId xmlns:a16="http://schemas.microsoft.com/office/drawing/2014/main" val="4078435238"/>
                    </a:ext>
                  </a:extLst>
                </a:gridCol>
                <a:gridCol w="685800">
                  <a:extLst>
                    <a:ext uri="{9D8B030D-6E8A-4147-A177-3AD203B41FA5}">
                      <a16:colId xmlns:a16="http://schemas.microsoft.com/office/drawing/2014/main" val="20001"/>
                    </a:ext>
                  </a:extLst>
                </a:gridCol>
              </a:tblGrid>
              <a:tr h="891988">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المراجعة: </a:t>
                      </a:r>
                      <a:r>
                        <a:rPr lang="ar-AE" dirty="0" smtClean="0"/>
                        <a:t>أ . جمعه شعيب </a:t>
                      </a:r>
                      <a:endParaRPr lang="en-US" dirty="0"/>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الإعداد : محمد الكرعوش </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تسمية الأشكال الهندسية </a:t>
                      </a:r>
                      <a:endParaRPr lang="en-US" dirty="0"/>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b="1" dirty="0"/>
                        <a:t>الهدف</a:t>
                      </a:r>
                      <a:endParaRPr lang="en-US" b="1" dirty="0"/>
                    </a:p>
                  </a:txBody>
                  <a:tcPr anchor="ctr"/>
                </a:tc>
                <a:extLst>
                  <a:ext uri="{0D108BD9-81ED-4DB2-BD59-A6C34878D82A}">
                    <a16:rowId xmlns:a16="http://schemas.microsoft.com/office/drawing/2014/main" val="10000"/>
                  </a:ext>
                </a:extLst>
              </a:tr>
              <a:tr h="658906">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الفئة العمرية: 14-15 سنوات</a:t>
                      </a:r>
                    </a:p>
                  </a:txBody>
                  <a:tcPr anchor="ctr">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مستوى الشدة: </a:t>
                      </a:r>
                      <a:r>
                        <a:rPr lang="ar-AE" dirty="0" smtClean="0"/>
                        <a:t>متوسط</a:t>
                      </a:r>
                      <a:r>
                        <a:rPr lang="ar-AE" dirty="0"/>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فئة الإعاقة : </a:t>
                      </a:r>
                      <a:r>
                        <a:rPr lang="ar-AE" dirty="0" smtClean="0"/>
                        <a:t>ذهنية</a:t>
                      </a:r>
                      <a:endParaRPr lang="en-US" dirty="0"/>
                    </a:p>
                  </a:txBody>
                  <a:tcPr anchor="ctr">
                    <a:lnL w="12700" cap="flat" cmpd="sng" algn="ctr">
                      <a:solidFill>
                        <a:schemeClr val="tx1"/>
                      </a:solidFill>
                      <a:prstDash val="solid"/>
                      <a:round/>
                      <a:headEnd type="none" w="med" len="med"/>
                      <a:tailEnd type="none" w="med" len="med"/>
                    </a:lnL>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b="1" dirty="0"/>
                        <a:t>بيانات الهدف</a:t>
                      </a:r>
                      <a:endParaRPr lang="en-US" b="1" dirty="0"/>
                    </a:p>
                  </a:txBody>
                  <a:tcPr anchor="ctr"/>
                </a:tc>
                <a:extLst>
                  <a:ext uri="{0D108BD9-81ED-4DB2-BD59-A6C34878D82A}">
                    <a16:rowId xmlns:a16="http://schemas.microsoft.com/office/drawing/2014/main" val="1812628275"/>
                  </a:ext>
                </a:extLst>
              </a:tr>
              <a:tr h="4926106">
                <a:tc gridSpan="3">
                  <a:txBody>
                    <a:bodyPr/>
                    <a:lstStyle/>
                    <a:p>
                      <a:pPr algn="ctr" rtl="1"/>
                      <a:r>
                        <a:rPr lang="ar-AE" sz="2000" b="1" dirty="0">
                          <a:solidFill>
                            <a:schemeClr val="tx1"/>
                          </a:solidFill>
                        </a:rPr>
                        <a:t>درس تسمية الأشكال الهندسية </a:t>
                      </a:r>
                    </a:p>
                    <a:p>
                      <a:pPr algn="r" rtl="1"/>
                      <a:r>
                        <a:rPr lang="ar-AE" sz="2000" b="1" dirty="0">
                          <a:solidFill>
                            <a:schemeClr val="tx1"/>
                          </a:solidFill>
                        </a:rPr>
                        <a:t>قصة: </a:t>
                      </a:r>
                      <a:r>
                        <a:rPr lang="ar-AE" sz="2000" b="1" dirty="0" smtClean="0">
                          <a:solidFill>
                            <a:schemeClr val="tx1"/>
                          </a:solidFill>
                        </a:rPr>
                        <a:t>الطفل</a:t>
                      </a:r>
                      <a:r>
                        <a:rPr lang="ar-AE" sz="2000" b="1" baseline="0" dirty="0" smtClean="0">
                          <a:solidFill>
                            <a:schemeClr val="tx1"/>
                          </a:solidFill>
                        </a:rPr>
                        <a:t> والاشكال الهندسية </a:t>
                      </a:r>
                    </a:p>
                    <a:p>
                      <a:pPr algn="r" rtl="1"/>
                      <a:endParaRPr lang="ar-AE" sz="2000" b="1" dirty="0">
                        <a:solidFill>
                          <a:schemeClr val="tx1"/>
                        </a:solidFill>
                      </a:endParaRPr>
                    </a:p>
                    <a:p>
                      <a:pPr algn="r" rtl="1"/>
                      <a:r>
                        <a:rPr lang="ar-AE" sz="1600" b="0" dirty="0">
                          <a:solidFill>
                            <a:schemeClr val="tx1"/>
                          </a:solidFill>
                        </a:rPr>
                        <a:t>يحكى ان الأشكال الهندسية كانت تعيش في حديقة واسعة بها بيوت جميلة ولكل شكل من الأشكال له بيت من البيوت المثلثات لها بيوت والدوائر لها بيوت خاصة والمربعات لها بيوت والمستطيلات لها بيوت ،كان هناك شارع يفصل بينهم وفي يوم من الأيام أتى طفل صغير مارا من الشارع فنظر الى تلك البيوت الجميلة فندهش من شكلها الرائع فتسائل الطفل ما هذه الأشياء الجميلة خرجت الأشكال الهندسية جميعها لتعرف عن نفسها لهذا الطفل ، نطق مجسم من المثلثات وقال نحن شكل من الأشكال الهندسية نتكون من ثلاث </a:t>
                      </a:r>
                      <a:r>
                        <a:rPr lang="ar-AE" sz="1600" b="0" dirty="0" smtClean="0">
                          <a:solidFill>
                            <a:schemeClr val="tx1"/>
                          </a:solidFill>
                        </a:rPr>
                        <a:t>زوايا </a:t>
                      </a:r>
                      <a:r>
                        <a:rPr lang="ar-AE" sz="1600" b="0" dirty="0">
                          <a:solidFill>
                            <a:schemeClr val="tx1"/>
                          </a:solidFill>
                        </a:rPr>
                        <a:t>أو رؤوس وبينهم ثلاث اضلاع ونسمي انفسنا (المثلث ) بعدها قال مجسم من الدوائر نحن الشكل الثاني من الأشكال الهندسية نأتي على شكل الكرة ونسمي انفسنا (دائرة ) المربعات قالت نحن نأتي على شكل اربع زواية وأربع اضلاع متساوية في الأرتفاع والعرض ونسمي انفسنا (مربع )المستطيلات قامت بأخذ الطفل داخل مجسم من مجسماتها وقالت نحن نتكون من اربع زواية واربع اضلاع الاضلاع غير متساوية في الطول ونسمي انفسنا (المستطيل )</a:t>
                      </a:r>
                    </a:p>
                    <a:p>
                      <a:pPr algn="r" rtl="1"/>
                      <a:endParaRPr lang="ar-AE" sz="1600" b="0" dirty="0">
                        <a:solidFill>
                          <a:schemeClr val="tx1"/>
                        </a:solidFill>
                      </a:endParaRPr>
                    </a:p>
                    <a:p>
                      <a:pPr algn="r" rtl="1"/>
                      <a:r>
                        <a:rPr lang="ar-AE" sz="1600" b="0" dirty="0">
                          <a:solidFill>
                            <a:schemeClr val="tx1"/>
                          </a:solidFill>
                        </a:rPr>
                        <a:t>الطفل اندهش من تلك الأشكال الهندسية وقام بتسمية كل شكل : انتم الدوائر التي تأتي على شكل الكرة وانتم المثلثات الثلاث زواية وثلاث اضلاع وانتم المربعات المتكونة من اربع اضلاع متساوية وانتم المستطيلات تشبهن الدوائر ولكن لديكن اضلع مختلفة في الطول .</a:t>
                      </a:r>
                    </a:p>
                    <a:p>
                      <a:pPr algn="r" rtl="1"/>
                      <a:endParaRPr lang="ar-AE" sz="1600" b="0" dirty="0">
                        <a:solidFill>
                          <a:schemeClr val="tx1"/>
                        </a:solidFill>
                      </a:endParaRPr>
                    </a:p>
                    <a:p>
                      <a:pPr algn="r" rtl="1"/>
                      <a:r>
                        <a:rPr lang="ar-AE" sz="1600" b="0" dirty="0">
                          <a:solidFill>
                            <a:schemeClr val="tx1"/>
                          </a:solidFill>
                        </a:rPr>
                        <a:t>انبسطت الأشكال من ذلك الطفل وقامو بتحيته وترحيبه واندهشو من العمل التشاركي التي قامت به الأشكال لتسمبة انفسهن .</a:t>
                      </a:r>
                    </a:p>
                  </a:txBody>
                  <a:tcPr anchor="ctr"/>
                </a:tc>
                <a:tc hMerge="1">
                  <a:txBody>
                    <a:bodyPr/>
                    <a:lstStyle/>
                    <a:p>
                      <a:endParaRPr lang="en-US"/>
                    </a:p>
                  </a:txBody>
                  <a:tcPr/>
                </a:tc>
                <a:tc hMerge="1">
                  <a:txBody>
                    <a:bodyPr/>
                    <a:lstStyle/>
                    <a:p>
                      <a:endParaRPr lang="en-US"/>
                    </a:p>
                  </a:txBody>
                  <a:tcPr/>
                </a:tc>
                <a:tc>
                  <a:txBody>
                    <a:bodyPr/>
                    <a:lstStyle/>
                    <a:p>
                      <a:pPr algn="ctr" rtl="1"/>
                      <a:endParaRPr lang="ar-AE" sz="1600" b="1" dirty="0"/>
                    </a:p>
                    <a:p>
                      <a:pPr algn="ctr" rtl="1"/>
                      <a:r>
                        <a:rPr lang="ar-AE" sz="1600" b="1" dirty="0"/>
                        <a:t>كتاب</a:t>
                      </a:r>
                      <a:r>
                        <a:rPr lang="ar-AE" sz="1600" b="1" baseline="0" dirty="0"/>
                        <a:t> الطالب </a:t>
                      </a:r>
                    </a:p>
                  </a:txBody>
                  <a:tcPr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2936332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09600" y="6022975"/>
            <a:ext cx="1543653" cy="338554"/>
          </a:xfrm>
          <a:prstGeom prst="rect">
            <a:avLst/>
          </a:prstGeom>
          <a:noFill/>
        </p:spPr>
        <p:txBody>
          <a:bodyPr wrap="square" rtlCol="0">
            <a:spAutoFit/>
          </a:bodyPr>
          <a:lstStyle/>
          <a:p>
            <a:pPr algn="ctr"/>
            <a:endParaRPr lang="en-US" sz="1600" b="1" dirty="0"/>
          </a:p>
        </p:txBody>
      </p:sp>
      <p:sp>
        <p:nvSpPr>
          <p:cNvPr id="2" name="Rectangle 1"/>
          <p:cNvSpPr/>
          <p:nvPr/>
        </p:nvSpPr>
        <p:spPr>
          <a:xfrm>
            <a:off x="304800" y="1066800"/>
            <a:ext cx="8229600" cy="4339650"/>
          </a:xfrm>
          <a:prstGeom prst="rect">
            <a:avLst/>
          </a:prstGeom>
        </p:spPr>
        <p:txBody>
          <a:bodyPr wrap="square">
            <a:spAutoFit/>
          </a:bodyPr>
          <a:lstStyle/>
          <a:p>
            <a:pPr algn="r"/>
            <a:r>
              <a:rPr lang="en-US" dirty="0">
                <a:hlinkClick r:id="rId3"/>
              </a:rPr>
              <a:t>h</a:t>
            </a:r>
            <a:r>
              <a:rPr lang="en-US" sz="2400" b="1" dirty="0">
                <a:hlinkClick r:id="rId3"/>
              </a:rPr>
              <a:t>ttps://</a:t>
            </a:r>
            <a:r>
              <a:rPr lang="en-US" sz="2400" b="1" dirty="0" smtClean="0">
                <a:hlinkClick r:id="rId3"/>
              </a:rPr>
              <a:t>www.youtube.com/watch?v=xmWOuyTxb60</a:t>
            </a:r>
            <a:endParaRPr lang="ar-AE" sz="2400" b="1" dirty="0" smtClean="0"/>
          </a:p>
          <a:p>
            <a:endParaRPr lang="ar-AE" dirty="0" smtClean="0"/>
          </a:p>
          <a:p>
            <a:pPr algn="r"/>
            <a:endParaRPr lang="ar-AE" dirty="0" smtClean="0"/>
          </a:p>
          <a:p>
            <a:pPr algn="r"/>
            <a:r>
              <a:rPr lang="ar-AE" dirty="0" smtClean="0"/>
              <a:t>اسئلة عامة بعد مشاهدة الفيديو</a:t>
            </a:r>
            <a:endParaRPr lang="ar-AE" dirty="0"/>
          </a:p>
          <a:p>
            <a:endParaRPr lang="ar-AE" dirty="0" smtClean="0"/>
          </a:p>
          <a:p>
            <a:r>
              <a:rPr lang="ar-AE" dirty="0" smtClean="0"/>
              <a:t>ماهو اسم الشكل الهندسي المشابه لشكل الكره                                                                          </a:t>
            </a:r>
          </a:p>
          <a:p>
            <a:endParaRPr lang="ar-AE" dirty="0"/>
          </a:p>
          <a:p>
            <a:r>
              <a:rPr lang="ar-AE" dirty="0" smtClean="0"/>
              <a:t>ماهو الشكل الهندسي الذي يحتوي على اربع اضلاع واربع زوايا                                                    </a:t>
            </a:r>
          </a:p>
          <a:p>
            <a:endParaRPr lang="ar-AE" dirty="0"/>
          </a:p>
          <a:p>
            <a:endParaRPr lang="ar-AE" dirty="0" smtClean="0"/>
          </a:p>
          <a:p>
            <a:endParaRPr lang="ar-AE" dirty="0"/>
          </a:p>
          <a:p>
            <a:endParaRPr lang="ar-AE" dirty="0" smtClean="0"/>
          </a:p>
          <a:p>
            <a:endParaRPr lang="ar-AE" dirty="0"/>
          </a:p>
          <a:p>
            <a:endParaRPr lang="ar-AE" dirty="0" smtClean="0"/>
          </a:p>
          <a:p>
            <a:endParaRPr lang="en-US" dirty="0"/>
          </a:p>
        </p:txBody>
      </p:sp>
    </p:spTree>
    <p:extLst>
      <p:ext uri="{BB962C8B-B14F-4D97-AF65-F5344CB8AC3E}">
        <p14:creationId xmlns:p14="http://schemas.microsoft.com/office/powerpoint/2010/main" val="1681982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010137453"/>
              </p:ext>
            </p:extLst>
          </p:nvPr>
        </p:nvGraphicFramePr>
        <p:xfrm>
          <a:off x="228600" y="381000"/>
          <a:ext cx="8686800" cy="6248400"/>
        </p:xfrm>
        <a:graphic>
          <a:graphicData uri="http://schemas.openxmlformats.org/drawingml/2006/table">
            <a:tbl>
              <a:tblPr firstRow="1" bandRow="1">
                <a:tableStyleId>{5940675A-B579-460E-94D1-54222C63F5DA}</a:tableStyleId>
              </a:tblPr>
              <a:tblGrid>
                <a:gridCol w="78486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444397">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dirty="0"/>
                        <a:t>تسمية الأشكال الهندسية </a:t>
                      </a:r>
                      <a:endParaRPr lang="en-US" dirty="0"/>
                    </a:p>
                  </a:txBody>
                  <a:tcPr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b="1" dirty="0"/>
                        <a:t>الهدف</a:t>
                      </a:r>
                      <a:endParaRPr lang="en-US" b="1" dirty="0"/>
                    </a:p>
                  </a:txBody>
                  <a:tcPr anchor="ctr"/>
                </a:tc>
                <a:extLst>
                  <a:ext uri="{0D108BD9-81ED-4DB2-BD59-A6C34878D82A}">
                    <a16:rowId xmlns:a16="http://schemas.microsoft.com/office/drawing/2014/main" val="10000"/>
                  </a:ext>
                </a:extLst>
              </a:tr>
              <a:tr h="692523">
                <a:tc>
                  <a:txBody>
                    <a:bodyPr/>
                    <a:lstStyle/>
                    <a:p>
                      <a:pPr algn="r" rtl="1"/>
                      <a:r>
                        <a:rPr lang="ar-SA" sz="1600" b="1" dirty="0"/>
                        <a:t>انشطه</a:t>
                      </a:r>
                      <a:r>
                        <a:rPr lang="ar-SA" sz="1600" b="1" baseline="0" dirty="0"/>
                        <a:t> مهارية</a:t>
                      </a:r>
                      <a:endParaRPr lang="ar-AE" sz="1600" b="1" dirty="0"/>
                    </a:p>
                  </a:txBody>
                  <a:tcPr anchor="ctr"/>
                </a:tc>
                <a:tc>
                  <a:txBody>
                    <a:bodyPr/>
                    <a:lstStyle/>
                    <a:p>
                      <a:pPr algn="ctr" rtl="1"/>
                      <a:r>
                        <a:rPr lang="ar-AE" b="1" dirty="0"/>
                        <a:t>المكونات </a:t>
                      </a:r>
                      <a:endParaRPr lang="en-US" b="1" dirty="0"/>
                    </a:p>
                  </a:txBody>
                  <a:tcPr anchor="ctr"/>
                </a:tc>
                <a:extLst>
                  <a:ext uri="{0D108BD9-81ED-4DB2-BD59-A6C34878D82A}">
                    <a16:rowId xmlns:a16="http://schemas.microsoft.com/office/drawing/2014/main" val="10002"/>
                  </a:ext>
                </a:extLst>
              </a:tr>
              <a:tr h="5111480">
                <a:tc>
                  <a:txBody>
                    <a:bodyPr/>
                    <a:lstStyle/>
                    <a:p>
                      <a:pPr algn="r" rtl="1"/>
                      <a:r>
                        <a:rPr lang="ar-SA" sz="1600" b="1" u="sng" baseline="0" dirty="0">
                          <a:solidFill>
                            <a:schemeClr val="accent5">
                              <a:lumMod val="75000"/>
                            </a:schemeClr>
                          </a:solidFill>
                        </a:rPr>
                        <a:t>الانشطه الصفية</a:t>
                      </a:r>
                      <a:endParaRPr lang="en-US" sz="1600" b="1" u="sng" baseline="0" dirty="0">
                        <a:solidFill>
                          <a:schemeClr val="accent5">
                            <a:lumMod val="75000"/>
                          </a:schemeClr>
                        </a:solidFill>
                      </a:endParaRPr>
                    </a:p>
                    <a:p>
                      <a:pPr algn="r" rtl="1"/>
                      <a:endParaRPr lang="ar-SA" sz="1600" baseline="0" dirty="0"/>
                    </a:p>
                    <a:p>
                      <a:pPr algn="r" rtl="1"/>
                      <a:r>
                        <a:rPr lang="ar-AE" sz="1600" baseline="0" dirty="0"/>
                        <a:t>1-التشكيل بالمعجون الأشكال الهندسية بشكل صحيح </a:t>
                      </a:r>
                    </a:p>
                    <a:p>
                      <a:pPr algn="r" rtl="1"/>
                      <a:r>
                        <a:rPr lang="ar-AE" sz="1600" baseline="0" dirty="0"/>
                        <a:t>2-التعرف على الأختلاف بين كل شكل من خلال الأضلاع </a:t>
                      </a:r>
                    </a:p>
                    <a:p>
                      <a:pPr algn="r" rtl="1"/>
                      <a:r>
                        <a:rPr lang="ar-AE" sz="1600" baseline="0" dirty="0"/>
                        <a:t>3-تلوين كل شكل من الأشكال مخصص له لون معين </a:t>
                      </a:r>
                    </a:p>
                    <a:p>
                      <a:pPr algn="r" rtl="1"/>
                      <a:r>
                        <a:rPr lang="ar-AE" sz="1600" baseline="0" dirty="0"/>
                        <a:t>4-قص الأشكال الهندسية بمساعدة بسيطة </a:t>
                      </a:r>
                    </a:p>
                    <a:p>
                      <a:pPr algn="r" rtl="1"/>
                      <a:r>
                        <a:rPr lang="ar-AE" sz="1600" baseline="0" dirty="0"/>
                        <a:t>5-المشي بالقلم على الأشكال منقطة لكل شكل من الأشكال </a:t>
                      </a:r>
                    </a:p>
                    <a:p>
                      <a:pPr algn="r" rtl="1"/>
                      <a:r>
                        <a:rPr lang="ar-AE" sz="1600" baseline="0" dirty="0"/>
                        <a:t>6-تشكيل نموذج  الأشكال الهندسة بالكرتون </a:t>
                      </a:r>
                    </a:p>
                    <a:p>
                      <a:pPr algn="r" rtl="1"/>
                      <a:r>
                        <a:rPr lang="ar-AE" sz="1600" baseline="0" dirty="0"/>
                        <a:t>7-تسمية الأشكال الهندسية (مثلث،مربع،دائرة ،مستطيل )</a:t>
                      </a:r>
                      <a:endParaRPr lang="ar-SA" sz="1600" baseline="0" dirty="0"/>
                    </a:p>
                    <a:p>
                      <a:pPr algn="r" rtl="1"/>
                      <a:endParaRPr lang="ar-SA" sz="1600" baseline="0" dirty="0"/>
                    </a:p>
                    <a:p>
                      <a:pPr algn="r" rtl="1"/>
                      <a:endParaRPr lang="ar-SA" sz="1600" baseline="0" dirty="0"/>
                    </a:p>
                    <a:p>
                      <a:pPr algn="r" rtl="1"/>
                      <a:endParaRPr lang="ar-SA" sz="1600" b="1" u="none" baseline="0" dirty="0"/>
                    </a:p>
                    <a:p>
                      <a:pPr algn="r" rtl="1"/>
                      <a:endParaRPr lang="ar-SA" sz="1600" b="1" u="none" baseline="0" dirty="0"/>
                    </a:p>
                    <a:p>
                      <a:pPr algn="r" rtl="1"/>
                      <a:endParaRPr lang="ar-SA" sz="1600" b="1" u="none" baseline="0" dirty="0"/>
                    </a:p>
                    <a:p>
                      <a:pPr algn="r" rtl="1"/>
                      <a:endParaRPr lang="ar-SA" sz="1600" b="1" u="none" baseline="0" dirty="0"/>
                    </a:p>
                  </a:txBody>
                  <a:tcPr anchor="ctr"/>
                </a:tc>
                <a:tc>
                  <a:txBody>
                    <a:bodyPr/>
                    <a:lstStyle/>
                    <a:p>
                      <a:pPr algn="ctr" rtl="1"/>
                      <a:endParaRPr lang="ar-AE" sz="1600" b="1" dirty="0"/>
                    </a:p>
                    <a:p>
                      <a:pPr algn="ctr" rtl="1"/>
                      <a:r>
                        <a:rPr lang="ar-AE" sz="1600" b="1" baseline="0" dirty="0"/>
                        <a:t> </a:t>
                      </a:r>
                    </a:p>
                  </a:txBody>
                  <a:tcPr anchor="ctr"/>
                </a:tc>
                <a:extLst>
                  <a:ext uri="{0D108BD9-81ED-4DB2-BD59-A6C34878D82A}">
                    <a16:rowId xmlns:a16="http://schemas.microsoft.com/office/drawing/2014/main" val="10003"/>
                  </a:ext>
                </a:extLst>
              </a:tr>
            </a:tbl>
          </a:graphicData>
        </a:graphic>
      </p:graphicFrame>
      <p:sp>
        <p:nvSpPr>
          <p:cNvPr id="3" name="TextBox 2"/>
          <p:cNvSpPr txBox="1"/>
          <p:nvPr/>
        </p:nvSpPr>
        <p:spPr>
          <a:xfrm>
            <a:off x="609600" y="6022975"/>
            <a:ext cx="1543653" cy="338554"/>
          </a:xfrm>
          <a:prstGeom prst="rect">
            <a:avLst/>
          </a:prstGeom>
          <a:noFill/>
        </p:spPr>
        <p:txBody>
          <a:bodyPr wrap="square" rtlCol="0">
            <a:spAutoFit/>
          </a:bodyPr>
          <a:lstStyle/>
          <a:p>
            <a:pPr algn="ctr"/>
            <a:endParaRPr lang="en-US" sz="1600" b="1" dirty="0"/>
          </a:p>
        </p:txBody>
      </p:sp>
    </p:spTree>
    <p:extLst>
      <p:ext uri="{BB962C8B-B14F-4D97-AF65-F5344CB8AC3E}">
        <p14:creationId xmlns:p14="http://schemas.microsoft.com/office/powerpoint/2010/main" val="37240709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نفخ البالونات - wikiHow"/>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نفخ البالونات - wikiHow"/>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نفخ البالونات - wikiHow"/>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extBox 7"/>
          <p:cNvSpPr txBox="1"/>
          <p:nvPr/>
        </p:nvSpPr>
        <p:spPr>
          <a:xfrm>
            <a:off x="228600" y="609600"/>
            <a:ext cx="8382000" cy="369332"/>
          </a:xfrm>
          <a:prstGeom prst="rect">
            <a:avLst/>
          </a:prstGeom>
          <a:noFill/>
        </p:spPr>
        <p:txBody>
          <a:bodyPr wrap="square" rtlCol="0">
            <a:spAutoFit/>
          </a:bodyPr>
          <a:lstStyle/>
          <a:p>
            <a:pPr algn="ctr"/>
            <a:r>
              <a:rPr lang="ar-AE" b="1" dirty="0"/>
              <a:t>بعض النماذج التي يمكن لطفل ان يقوم بتسية الأشكال الهندسية بشكل صحيح </a:t>
            </a:r>
            <a:endParaRPr lang="en-US" b="1" dirty="0"/>
          </a:p>
        </p:txBody>
      </p:sp>
      <p:sp>
        <p:nvSpPr>
          <p:cNvPr id="11" name="TextBox 10"/>
          <p:cNvSpPr txBox="1"/>
          <p:nvPr/>
        </p:nvSpPr>
        <p:spPr>
          <a:xfrm>
            <a:off x="685800" y="1266403"/>
            <a:ext cx="7616825" cy="307777"/>
          </a:xfrm>
          <a:prstGeom prst="rect">
            <a:avLst/>
          </a:prstGeom>
          <a:noFill/>
        </p:spPr>
        <p:txBody>
          <a:bodyPr wrap="square" rtlCol="0">
            <a:spAutoFit/>
          </a:bodyPr>
          <a:lstStyle/>
          <a:p>
            <a:pPr algn="ctr"/>
            <a:r>
              <a:rPr lang="ar-AE" sz="1400" b="1" dirty="0">
                <a:solidFill>
                  <a:srgbClr val="C00000"/>
                </a:solidFill>
              </a:rPr>
              <a:t>توصيل كل شكل من الأشكال مع شكله المتشابه بشكل صحيح </a:t>
            </a:r>
            <a:endParaRPr lang="en-US" sz="1400" b="1" dirty="0">
              <a:solidFill>
                <a:srgbClr val="C00000"/>
              </a:solidFill>
            </a:endParaRPr>
          </a:p>
        </p:txBody>
      </p:sp>
      <p:sp>
        <p:nvSpPr>
          <p:cNvPr id="12" name="TextBox 11"/>
          <p:cNvSpPr txBox="1"/>
          <p:nvPr/>
        </p:nvSpPr>
        <p:spPr>
          <a:xfrm>
            <a:off x="2438400" y="160338"/>
            <a:ext cx="3581400" cy="400110"/>
          </a:xfrm>
          <a:prstGeom prst="rect">
            <a:avLst/>
          </a:prstGeom>
          <a:noFill/>
        </p:spPr>
        <p:txBody>
          <a:bodyPr wrap="square" rtlCol="0">
            <a:spAutoFit/>
          </a:bodyPr>
          <a:lstStyle/>
          <a:p>
            <a:pPr algn="ctr"/>
            <a:r>
              <a:rPr lang="ar-AE" sz="2000" b="1" dirty="0"/>
              <a:t>نماذج مقترحة </a:t>
            </a:r>
            <a:endParaRPr lang="en-US" sz="2000" b="1" dirty="0"/>
          </a:p>
        </p:txBody>
      </p:sp>
      <p:sp>
        <p:nvSpPr>
          <p:cNvPr id="2" name="Isosceles Triangle 1">
            <a:extLst>
              <a:ext uri="{FF2B5EF4-FFF2-40B4-BE49-F238E27FC236}">
                <a16:creationId xmlns:a16="http://schemas.microsoft.com/office/drawing/2014/main" id="{48AF744E-787C-4AA0-A8F8-28B2073F9A55}"/>
              </a:ext>
            </a:extLst>
          </p:cNvPr>
          <p:cNvSpPr/>
          <p:nvPr/>
        </p:nvSpPr>
        <p:spPr>
          <a:xfrm>
            <a:off x="7162800" y="1905000"/>
            <a:ext cx="1371600" cy="1524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810996AF-8769-4DD8-83E5-83CAC9652003}"/>
              </a:ext>
            </a:extLst>
          </p:cNvPr>
          <p:cNvSpPr/>
          <p:nvPr/>
        </p:nvSpPr>
        <p:spPr>
          <a:xfrm>
            <a:off x="4800600" y="2057400"/>
            <a:ext cx="17526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3416FAFD-30D7-4B43-B360-7582E110E543}"/>
              </a:ext>
            </a:extLst>
          </p:cNvPr>
          <p:cNvSpPr/>
          <p:nvPr/>
        </p:nvSpPr>
        <p:spPr>
          <a:xfrm>
            <a:off x="2999014" y="2090057"/>
            <a:ext cx="1191986"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3B67FDF8-324F-4269-912D-06A9B0AD347F}"/>
              </a:ext>
            </a:extLst>
          </p:cNvPr>
          <p:cNvSpPr/>
          <p:nvPr/>
        </p:nvSpPr>
        <p:spPr>
          <a:xfrm>
            <a:off x="228600" y="2318657"/>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Isosceles Triangle 19">
            <a:extLst>
              <a:ext uri="{FF2B5EF4-FFF2-40B4-BE49-F238E27FC236}">
                <a16:creationId xmlns:a16="http://schemas.microsoft.com/office/drawing/2014/main" id="{DEAC6FE2-A1FF-4C77-B6E0-1DB456AC8678}"/>
              </a:ext>
            </a:extLst>
          </p:cNvPr>
          <p:cNvSpPr/>
          <p:nvPr/>
        </p:nvSpPr>
        <p:spPr>
          <a:xfrm>
            <a:off x="449489" y="4648982"/>
            <a:ext cx="1371600" cy="1524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11B6FEED-E3CF-46CF-99D2-035534916977}"/>
              </a:ext>
            </a:extLst>
          </p:cNvPr>
          <p:cNvSpPr/>
          <p:nvPr/>
        </p:nvSpPr>
        <p:spPr>
          <a:xfrm>
            <a:off x="7162800" y="4867697"/>
            <a:ext cx="1191986" cy="121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3864BFE3-DCDC-4AAA-962C-90A94B0A1DB9}"/>
              </a:ext>
            </a:extLst>
          </p:cNvPr>
          <p:cNvSpPr/>
          <p:nvPr/>
        </p:nvSpPr>
        <p:spPr>
          <a:xfrm>
            <a:off x="4505098" y="5096297"/>
            <a:ext cx="22098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EB19248B-7C03-47B8-AE3F-482C218C8A54}"/>
              </a:ext>
            </a:extLst>
          </p:cNvPr>
          <p:cNvSpPr/>
          <p:nvPr/>
        </p:nvSpPr>
        <p:spPr>
          <a:xfrm>
            <a:off x="2268991" y="4787837"/>
            <a:ext cx="17526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5996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183552" y="98387"/>
            <a:ext cx="184731" cy="461665"/>
          </a:xfrm>
          <a:prstGeom prst="rect">
            <a:avLst/>
          </a:prstGeom>
        </p:spPr>
        <p:txBody>
          <a:bodyPr wrap="none">
            <a:spAutoFit/>
          </a:bodyPr>
          <a:lstStyle/>
          <a:p>
            <a:endParaRPr lang="ar-AE" sz="2400" b="1" dirty="0"/>
          </a:p>
        </p:txBody>
      </p:sp>
      <p:graphicFrame>
        <p:nvGraphicFramePr>
          <p:cNvPr id="3" name="Table 2"/>
          <p:cNvGraphicFramePr>
            <a:graphicFrameLocks noGrp="1"/>
          </p:cNvGraphicFramePr>
          <p:nvPr>
            <p:extLst>
              <p:ext uri="{D42A27DB-BD31-4B8C-83A1-F6EECF244321}">
                <p14:modId xmlns:p14="http://schemas.microsoft.com/office/powerpoint/2010/main" val="2610181176"/>
              </p:ext>
            </p:extLst>
          </p:nvPr>
        </p:nvGraphicFramePr>
        <p:xfrm>
          <a:off x="185138" y="461667"/>
          <a:ext cx="8730262" cy="6167732"/>
        </p:xfrm>
        <a:graphic>
          <a:graphicData uri="http://schemas.openxmlformats.org/drawingml/2006/table">
            <a:tbl>
              <a:tblPr firstRow="1" bandRow="1">
                <a:tableStyleId>{5940675A-B579-460E-94D1-54222C63F5DA}</a:tableStyleId>
              </a:tblPr>
              <a:tblGrid>
                <a:gridCol w="8108105">
                  <a:extLst>
                    <a:ext uri="{9D8B030D-6E8A-4147-A177-3AD203B41FA5}">
                      <a16:colId xmlns:a16="http://schemas.microsoft.com/office/drawing/2014/main" val="20000"/>
                    </a:ext>
                  </a:extLst>
                </a:gridCol>
                <a:gridCol w="622157">
                  <a:extLst>
                    <a:ext uri="{9D8B030D-6E8A-4147-A177-3AD203B41FA5}">
                      <a16:colId xmlns:a16="http://schemas.microsoft.com/office/drawing/2014/main" val="20001"/>
                    </a:ext>
                  </a:extLst>
                </a:gridCol>
              </a:tblGrid>
              <a:tr h="3585698">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600" b="1" u="sng" baseline="0" dirty="0"/>
                        <a:t>الحصة الدراسية:</a:t>
                      </a:r>
                      <a:r>
                        <a:rPr lang="ar-AE" sz="1600" b="0" u="none" baseline="0" dirty="0"/>
                        <a:t>  الهدف الرئيسي هو ان يسمي الطالب الأشكال الهندية عندما يطلب منه ذلك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600" b="0" u="sng" baseline="0" dirty="0">
                          <a:solidFill>
                            <a:schemeClr val="tx1"/>
                          </a:solidFill>
                        </a:rPr>
                        <a:t>أهداف أخرى:</a:t>
                      </a:r>
                      <a:r>
                        <a:rPr lang="ar-AE" sz="1600" b="0" u="none" baseline="0" dirty="0">
                          <a:solidFill>
                            <a:schemeClr val="tx1"/>
                          </a:solidFill>
                        </a:rPr>
                        <a:t>ان يوصل الطالب الأشكال الهندسة بشكل صحيح ،التلوين كل شكل لوحده بشكل صحيح ،تشكيل بالمعجون كل شكل </a:t>
                      </a:r>
                    </a:p>
                    <a:p>
                      <a:pPr marL="342900" indent="-342900" algn="r" rtl="1">
                        <a:buFont typeface="+mj-lt"/>
                        <a:buAutoNum type="arabicPeriod"/>
                      </a:pPr>
                      <a:r>
                        <a:rPr lang="ar-AE" sz="1600" b="0" u="none" baseline="0" dirty="0">
                          <a:solidFill>
                            <a:schemeClr val="tx1"/>
                          </a:solidFill>
                        </a:rPr>
                        <a:t> أحضار مجموعة من الصلصال </a:t>
                      </a:r>
                    </a:p>
                    <a:p>
                      <a:pPr marL="342900" indent="-342900" algn="r" rtl="1">
                        <a:buFont typeface="+mj-lt"/>
                        <a:buAutoNum type="arabicPeriod"/>
                      </a:pPr>
                      <a:r>
                        <a:rPr lang="ar-AE" sz="1600" b="0" u="none" baseline="0" dirty="0">
                          <a:solidFill>
                            <a:schemeClr val="tx1"/>
                          </a:solidFill>
                        </a:rPr>
                        <a:t>أحضار مجموعة من الكرتون والمقصات </a:t>
                      </a:r>
                    </a:p>
                    <a:p>
                      <a:pPr marL="342900" indent="-342900" algn="r" rtl="1">
                        <a:buFont typeface="+mj-lt"/>
                        <a:buAutoNum type="arabicPeriod"/>
                      </a:pPr>
                      <a:r>
                        <a:rPr lang="ar-AE" sz="1600" b="0" u="none" baseline="0" dirty="0">
                          <a:solidFill>
                            <a:schemeClr val="tx1"/>
                          </a:solidFill>
                        </a:rPr>
                        <a:t>يبتكر المدرس أنشطة وتمارين إضافية.</a:t>
                      </a:r>
                      <a:endParaRPr lang="ar-SA" sz="1600" b="0" u="none" baseline="0" dirty="0">
                        <a:solidFill>
                          <a:schemeClr val="tx1"/>
                        </a:solidFill>
                      </a:endParaRPr>
                    </a:p>
                    <a:p>
                      <a:pPr algn="r" rtl="1"/>
                      <a:endParaRPr lang="ar-AE" sz="1600" b="0" u="none" baseline="0" dirty="0"/>
                    </a:p>
                    <a:p>
                      <a:pPr algn="r" rtl="1"/>
                      <a:r>
                        <a:rPr lang="ar-AE" sz="1600" b="1" u="sng" baseline="0" dirty="0"/>
                        <a:t>النشاط رياضي  :</a:t>
                      </a:r>
                      <a:r>
                        <a:rPr lang="ar-AE" sz="1600" b="0" u="none" baseline="0" dirty="0"/>
                        <a:t>احضار مجموعة من المجسمات للأشكال الهندسية وقيام الطلاب بالقفز على شكل وتسميته بشكل صحيح </a:t>
                      </a:r>
                    </a:p>
                    <a:p>
                      <a:pPr algn="r" rtl="1"/>
                      <a:r>
                        <a:rPr lang="ar-AE" sz="1600" b="1" u="sng" baseline="0" dirty="0"/>
                        <a:t>النشاط حس حركي </a:t>
                      </a:r>
                      <a:r>
                        <a:rPr lang="ar-AE" sz="1600" b="1" u="none" baseline="0" dirty="0"/>
                        <a:t>: </a:t>
                      </a:r>
                      <a:r>
                        <a:rPr lang="ar-AE" sz="1600" b="0" u="none" baseline="0" dirty="0"/>
                        <a:t>احضار مجموعة من الصلصال والمقصات والكرتون وتشكيل الأشكال بشكل صحيح </a:t>
                      </a:r>
                    </a:p>
                    <a:p>
                      <a:pPr algn="r" rtl="1"/>
                      <a:r>
                        <a:rPr lang="ar-AE" sz="1600" b="1" u="sng" baseline="0" dirty="0"/>
                        <a:t>النشاط الموسيقى</a:t>
                      </a:r>
                      <a:r>
                        <a:rPr lang="ar-AE" sz="1600" b="1" u="none" baseline="0" dirty="0">
                          <a:solidFill>
                            <a:schemeClr val="tx1"/>
                          </a:solidFill>
                        </a:rPr>
                        <a:t>: </a:t>
                      </a:r>
                      <a:r>
                        <a:rPr lang="ar-AE" sz="1600" b="0" u="none" baseline="0" dirty="0">
                          <a:solidFill>
                            <a:schemeClr val="tx1"/>
                          </a:solidFill>
                        </a:rPr>
                        <a:t>انشوده حول موضوع الأشكال الهندسية </a:t>
                      </a:r>
                      <a:endParaRPr lang="ar-AE" sz="1600" b="0" baseline="0" dirty="0">
                        <a:solidFill>
                          <a:schemeClr val="tx1"/>
                        </a:solidFill>
                      </a:endParaRPr>
                    </a:p>
                  </a:txBody>
                  <a:tcPr marL="68580" marR="68580" anchor="ctr"/>
                </a:tc>
                <a:tc>
                  <a:txBody>
                    <a:bodyPr/>
                    <a:lstStyle/>
                    <a:p>
                      <a:pPr algn="ctr" rtl="1"/>
                      <a:endParaRPr lang="ar-AE" sz="1600" b="1" baseline="0" dirty="0"/>
                    </a:p>
                    <a:p>
                      <a:pPr algn="ctr" rtl="1"/>
                      <a:r>
                        <a:rPr lang="ar-AE" sz="1600" b="1" baseline="0" dirty="0"/>
                        <a:t>دليل للمعلم</a:t>
                      </a:r>
                    </a:p>
                    <a:p>
                      <a:pPr algn="ctr" rtl="1"/>
                      <a:endParaRPr lang="ar-AE" sz="1600" b="1" baseline="0" dirty="0"/>
                    </a:p>
                  </a:txBody>
                  <a:tcPr marL="68580" marR="68580" anchor="ctr"/>
                </a:tc>
                <a:extLst>
                  <a:ext uri="{0D108BD9-81ED-4DB2-BD59-A6C34878D82A}">
                    <a16:rowId xmlns:a16="http://schemas.microsoft.com/office/drawing/2014/main" val="10000"/>
                  </a:ext>
                </a:extLst>
              </a:tr>
              <a:tr h="78710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600" baseline="0" dirty="0">
                          <a:solidFill>
                            <a:srgbClr val="C00000"/>
                          </a:solidFill>
                        </a:rPr>
                        <a:t>التدريب على التوصيل بالقلم المجسمات المتقطعة للأشكال الهندسية بشكل صحيح </a:t>
                      </a:r>
                    </a:p>
                  </a:txBody>
                  <a:tcPr marL="68580" marR="6858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t>الواجب المنزلي </a:t>
                      </a:r>
                      <a:endParaRPr lang="en-US" sz="1600" b="1" dirty="0"/>
                    </a:p>
                  </a:txBody>
                  <a:tcPr marL="68580" marR="68580" anchor="ctr"/>
                </a:tc>
                <a:extLst>
                  <a:ext uri="{0D108BD9-81ED-4DB2-BD59-A6C34878D82A}">
                    <a16:rowId xmlns:a16="http://schemas.microsoft.com/office/drawing/2014/main" val="10001"/>
                  </a:ext>
                </a:extLst>
              </a:tr>
              <a:tr h="1163381">
                <a:tc>
                  <a:txBody>
                    <a:bodyPr/>
                    <a:lstStyle/>
                    <a:p>
                      <a:pPr algn="r" rtl="1"/>
                      <a:r>
                        <a:rPr lang="ar-AE" sz="1600" baseline="0" dirty="0"/>
                        <a:t>مجموعة تدريبات </a:t>
                      </a:r>
                    </a:p>
                    <a:p>
                      <a:pPr algn="r" rtl="1"/>
                      <a:r>
                        <a:rPr lang="ar-SA" sz="1600" baseline="0" dirty="0"/>
                        <a:t>1</a:t>
                      </a:r>
                      <a:r>
                        <a:rPr lang="ar-AE" sz="1600" baseline="0" dirty="0"/>
                        <a:t>- التعرف على اختلاف الأضلاع لكل شكل من الأشكال </a:t>
                      </a:r>
                    </a:p>
                    <a:p>
                      <a:pPr algn="r" rtl="1"/>
                      <a:r>
                        <a:rPr lang="ar-SA" sz="1600" baseline="0" dirty="0"/>
                        <a:t>2- </a:t>
                      </a:r>
                      <a:r>
                        <a:rPr lang="ar-AE" sz="1600" baseline="0" dirty="0"/>
                        <a:t>تلوين كل شكل من الأشكال الهندسية </a:t>
                      </a:r>
                    </a:p>
                  </a:txBody>
                  <a:tcPr marL="68580" marR="6858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t>تمارين الكترونية</a:t>
                      </a:r>
                      <a:endParaRPr lang="en-US" sz="1600" b="1" dirty="0"/>
                    </a:p>
                  </a:txBody>
                  <a:tcPr marL="68580" marR="68580" anchor="ctr"/>
                </a:tc>
                <a:extLst>
                  <a:ext uri="{0D108BD9-81ED-4DB2-BD59-A6C34878D82A}">
                    <a16:rowId xmlns:a16="http://schemas.microsoft.com/office/drawing/2014/main" val="10002"/>
                  </a:ext>
                </a:extLst>
              </a:tr>
              <a:tr h="631549">
                <a:tc>
                  <a:txBody>
                    <a:bodyPr/>
                    <a:lstStyle/>
                    <a:p>
                      <a:pPr algn="r" rtl="1"/>
                      <a:r>
                        <a:rPr lang="ar-AE" sz="1600" b="1" baseline="0" dirty="0">
                          <a:solidFill>
                            <a:schemeClr val="tx1"/>
                          </a:solidFill>
                        </a:rPr>
                        <a:t>متوسط:</a:t>
                      </a:r>
                      <a:r>
                        <a:rPr lang="ar-AE" sz="1600" b="0" baseline="0" dirty="0">
                          <a:solidFill>
                            <a:schemeClr val="tx1"/>
                          </a:solidFill>
                        </a:rPr>
                        <a:t>توصيل الأشكال الهندسية ببعضها </a:t>
                      </a:r>
                      <a:r>
                        <a:rPr lang="ar-AE" sz="1600" b="1" baseline="0" dirty="0">
                          <a:solidFill>
                            <a:schemeClr val="tx1"/>
                          </a:solidFill>
                        </a:rPr>
                        <a:t>جيد:</a:t>
                      </a:r>
                      <a:r>
                        <a:rPr lang="ar-AE" sz="1600" b="0" baseline="0" dirty="0">
                          <a:solidFill>
                            <a:schemeClr val="tx1"/>
                          </a:solidFill>
                        </a:rPr>
                        <a:t>تصنيف الأشكال الهندسية </a:t>
                      </a:r>
                      <a:r>
                        <a:rPr lang="ar-AE" sz="1600" b="0" u="none" baseline="0" dirty="0">
                          <a:solidFill>
                            <a:schemeClr val="tx1"/>
                          </a:solidFill>
                        </a:rPr>
                        <a:t>.  </a:t>
                      </a:r>
                      <a:r>
                        <a:rPr lang="ar-AE" sz="1600" b="1" baseline="0" dirty="0">
                          <a:solidFill>
                            <a:schemeClr val="tx1"/>
                          </a:solidFill>
                        </a:rPr>
                        <a:t>مرتفع:</a:t>
                      </a:r>
                      <a:r>
                        <a:rPr lang="ar-AE" sz="1600" b="0" baseline="0" dirty="0">
                          <a:solidFill>
                            <a:schemeClr val="tx1"/>
                          </a:solidFill>
                        </a:rPr>
                        <a:t>تسمية الأشكال الهندسية </a:t>
                      </a:r>
                    </a:p>
                  </a:txBody>
                  <a:tcPr marL="68580" marR="68580" anchor="ct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dirty="0"/>
                        <a:t>التقييم</a:t>
                      </a:r>
                      <a:endParaRPr lang="en-US" sz="1600" b="1" dirty="0"/>
                    </a:p>
                  </a:txBody>
                  <a:tcPr marL="68580" marR="68580"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895166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85800" y="152400"/>
            <a:ext cx="6987458" cy="461665"/>
          </a:xfrm>
          <a:prstGeom prst="rect">
            <a:avLst/>
          </a:prstGeom>
          <a:noFill/>
        </p:spPr>
        <p:txBody>
          <a:bodyPr wrap="square" rtlCol="0">
            <a:spAutoFit/>
          </a:bodyPr>
          <a:lstStyle/>
          <a:p>
            <a:pPr algn="ctr"/>
            <a:r>
              <a:rPr lang="ar-AE" sz="2400" dirty="0"/>
              <a:t>تلوين البيت حسب كل لون من الألوان المتواجدة </a:t>
            </a:r>
          </a:p>
        </p:txBody>
      </p:sp>
      <p:sp>
        <p:nvSpPr>
          <p:cNvPr id="11" name="TextBox 10"/>
          <p:cNvSpPr txBox="1"/>
          <p:nvPr/>
        </p:nvSpPr>
        <p:spPr>
          <a:xfrm>
            <a:off x="6305290" y="3040360"/>
            <a:ext cx="1066800" cy="923330"/>
          </a:xfrm>
          <a:prstGeom prst="rect">
            <a:avLst/>
          </a:prstGeom>
          <a:noFill/>
        </p:spPr>
        <p:txBody>
          <a:bodyPr wrap="square" rtlCol="0">
            <a:spAutoFit/>
          </a:bodyPr>
          <a:lstStyle/>
          <a:p>
            <a:pPr algn="ctr"/>
            <a:endParaRPr lang="en-US" sz="5400" dirty="0"/>
          </a:p>
        </p:txBody>
      </p:sp>
      <p:sp>
        <p:nvSpPr>
          <p:cNvPr id="2" name="Isosceles Triangle 1">
            <a:extLst>
              <a:ext uri="{FF2B5EF4-FFF2-40B4-BE49-F238E27FC236}">
                <a16:creationId xmlns:a16="http://schemas.microsoft.com/office/drawing/2014/main" id="{689BFF5D-B86A-4666-9294-919861C1726E}"/>
              </a:ext>
            </a:extLst>
          </p:cNvPr>
          <p:cNvSpPr/>
          <p:nvPr/>
        </p:nvSpPr>
        <p:spPr>
          <a:xfrm>
            <a:off x="2286000" y="1302603"/>
            <a:ext cx="4572000" cy="1524000"/>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AC6AF437-6787-471D-BFD9-9FE83AF5CBAC}"/>
              </a:ext>
            </a:extLst>
          </p:cNvPr>
          <p:cNvSpPr/>
          <p:nvPr/>
        </p:nvSpPr>
        <p:spPr>
          <a:xfrm>
            <a:off x="2266690" y="2837488"/>
            <a:ext cx="4572000" cy="34871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F25B1313-7857-47CD-9319-2AA483750BBC}"/>
              </a:ext>
            </a:extLst>
          </p:cNvPr>
          <p:cNvSpPr/>
          <p:nvPr/>
        </p:nvSpPr>
        <p:spPr>
          <a:xfrm>
            <a:off x="4095490" y="4343399"/>
            <a:ext cx="914400" cy="19812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a:extLst>
              <a:ext uri="{FF2B5EF4-FFF2-40B4-BE49-F238E27FC236}">
                <a16:creationId xmlns:a16="http://schemas.microsoft.com/office/drawing/2014/main" id="{2CD96654-9CA9-4D65-B750-60B3D4AC6AAE}"/>
              </a:ext>
            </a:extLst>
          </p:cNvPr>
          <p:cNvSpPr/>
          <p:nvPr/>
        </p:nvSpPr>
        <p:spPr>
          <a:xfrm>
            <a:off x="4179529" y="2064603"/>
            <a:ext cx="830361" cy="67859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a:extLst>
              <a:ext uri="{FF2B5EF4-FFF2-40B4-BE49-F238E27FC236}">
                <a16:creationId xmlns:a16="http://schemas.microsoft.com/office/drawing/2014/main" id="{90172849-F3EF-4B5A-8D7A-02ADC49A01BE}"/>
              </a:ext>
            </a:extLst>
          </p:cNvPr>
          <p:cNvSpPr/>
          <p:nvPr/>
        </p:nvSpPr>
        <p:spPr>
          <a:xfrm>
            <a:off x="4847835" y="5257800"/>
            <a:ext cx="152400" cy="297597"/>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70B716FE-ED9A-43B3-88B5-260B22F9AD71}"/>
              </a:ext>
            </a:extLst>
          </p:cNvPr>
          <p:cNvSpPr/>
          <p:nvPr/>
        </p:nvSpPr>
        <p:spPr>
          <a:xfrm>
            <a:off x="7673258" y="1719943"/>
            <a:ext cx="838200" cy="9906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a:extLst>
              <a:ext uri="{FF2B5EF4-FFF2-40B4-BE49-F238E27FC236}">
                <a16:creationId xmlns:a16="http://schemas.microsoft.com/office/drawing/2014/main" id="{8C8973DB-8DCD-4694-9EA1-4C5A061D871B}"/>
              </a:ext>
            </a:extLst>
          </p:cNvPr>
          <p:cNvSpPr/>
          <p:nvPr/>
        </p:nvSpPr>
        <p:spPr>
          <a:xfrm>
            <a:off x="7591035" y="4495800"/>
            <a:ext cx="1095765" cy="1371600"/>
          </a:xfrm>
          <a:prstGeom prst="triangl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8DA00EA8-0D2C-4937-83F0-778DB157147A}"/>
              </a:ext>
            </a:extLst>
          </p:cNvPr>
          <p:cNvSpPr/>
          <p:nvPr/>
        </p:nvSpPr>
        <p:spPr>
          <a:xfrm>
            <a:off x="609600" y="1643743"/>
            <a:ext cx="1219200" cy="1143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9F5CDBE-AD85-422E-8434-5A8C1C1E9EFD}"/>
              </a:ext>
            </a:extLst>
          </p:cNvPr>
          <p:cNvSpPr/>
          <p:nvPr/>
        </p:nvSpPr>
        <p:spPr>
          <a:xfrm>
            <a:off x="733555" y="3886200"/>
            <a:ext cx="895090" cy="2289175"/>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8910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A5687-FCA3-48BB-BA35-EEE7285A6A82}"/>
              </a:ext>
            </a:extLst>
          </p:cNvPr>
          <p:cNvSpPr>
            <a:spLocks noGrp="1"/>
          </p:cNvSpPr>
          <p:nvPr>
            <p:ph type="title"/>
          </p:nvPr>
        </p:nvSpPr>
        <p:spPr/>
        <p:txBody>
          <a:bodyPr/>
          <a:lstStyle/>
          <a:p>
            <a:r>
              <a:rPr lang="ar-AE" dirty="0"/>
              <a:t>تسمية الأشكال الهندسية </a:t>
            </a:r>
            <a:endParaRPr lang="en-US" dirty="0"/>
          </a:p>
        </p:txBody>
      </p:sp>
      <p:pic>
        <p:nvPicPr>
          <p:cNvPr id="1026" name="Picture 2" descr="بطاقات تعليمية للأشكال الهندسية - رياض الجنة">
            <a:extLst>
              <a:ext uri="{FF2B5EF4-FFF2-40B4-BE49-F238E27FC236}">
                <a16:creationId xmlns:a16="http://schemas.microsoft.com/office/drawing/2014/main" id="{0D782577-8D27-4A26-B095-50153E1FAEC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600200"/>
            <a:ext cx="8991600" cy="52577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5909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TotalTime>
  <Words>527</Words>
  <Application>Microsoft Office PowerPoint</Application>
  <PresentationFormat>On-screen Show (4:3)</PresentationFormat>
  <Paragraphs>78</Paragraphs>
  <Slides>7</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تسمية الأشكال الهندسية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يتذكر  للأشياء التي خبئت أمامه ويقوم بالبحث عنها وايجادها</dc:title>
  <dc:creator>NEW MACBOOK</dc:creator>
  <cp:lastModifiedBy>JUMAH SHUAIB MUSTAFA</cp:lastModifiedBy>
  <cp:revision>47</cp:revision>
  <dcterms:created xsi:type="dcterms:W3CDTF">2020-07-23T06:48:37Z</dcterms:created>
  <dcterms:modified xsi:type="dcterms:W3CDTF">2020-08-29T14:16:02Z</dcterms:modified>
</cp:coreProperties>
</file>