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2"/>
  </p:notesMasterIdLst>
  <p:sldIdLst>
    <p:sldId id="267" r:id="rId6"/>
    <p:sldId id="257" r:id="rId7"/>
    <p:sldId id="258" r:id="rId8"/>
    <p:sldId id="264" r:id="rId9"/>
    <p:sldId id="268"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snapToGrid="0">
      <p:cViewPr varScale="1">
        <p:scale>
          <a:sx n="115" d="100"/>
          <a:sy n="115" d="100"/>
        </p:scale>
        <p:origin x="378" y="10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11/25/2020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696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7045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1266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25 November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25 November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25 November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25 November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25 November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25 November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25 November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25 November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25 November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25 November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25 November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25 November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25 November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25 November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25 November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25 November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25 November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25 November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25 November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25 November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25 November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25 November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25 November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25 November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8.jpg"/><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rDFDAfuHIs"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7" Type="http://schemas.openxmlformats.org/officeDocument/2006/relationships/image" Target="../media/image13.jpg"/><Relationship Id="rId2" Type="http://schemas.openxmlformats.org/officeDocument/2006/relationships/notesSlide" Target="../notesSlides/notesSlide4.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5.xml"/><Relationship Id="rId1" Type="http://schemas.openxmlformats.org/officeDocument/2006/relationships/slideLayout" Target="../slideLayouts/slideLayout19.xml"/><Relationship Id="rId5" Type="http://schemas.openxmlformats.org/officeDocument/2006/relationships/image" Target="../media/image16.gif"/><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315459" y="2608024"/>
            <a:ext cx="4851352" cy="1827069"/>
          </a:xfrm>
        </p:spPr>
        <p:txBody>
          <a:bodyPr>
            <a:normAutofit/>
          </a:bodyPr>
          <a:lstStyle/>
          <a:p>
            <a:pPr algn="ctr" rtl="1"/>
            <a:r>
              <a:rPr lang="ar-EG" sz="2800" dirty="0">
                <a:latin typeface="Arial" panose="020B0604020202020204" pitchFamily="34" charset="0"/>
                <a:cs typeface="Sakkal Majalla" panose="02000000000000000000" pitchFamily="2" charset="-78"/>
              </a:rPr>
              <a:t>- </a:t>
            </a:r>
            <a:r>
              <a:rPr lang="ar-AE" sz="2800" dirty="0" smtClean="0">
                <a:latin typeface="Arial" panose="020B0604020202020204" pitchFamily="34" charset="0"/>
                <a:cs typeface="Sakkal Majalla" panose="02000000000000000000" pitchFamily="2" charset="-78"/>
              </a:rPr>
              <a:t>تسميع الحديث النبوي الشريف : دخلت امرأة </a:t>
            </a:r>
            <a:r>
              <a:rPr lang="ar-AE" sz="2800" dirty="0">
                <a:latin typeface="Arial" panose="020B0604020202020204" pitchFamily="34" charset="0"/>
                <a:cs typeface="Sakkal Majalla" panose="02000000000000000000" pitchFamily="2" charset="-78"/>
              </a:rPr>
              <a:t>النار في هرة حبستها ، فلا هي اطعمتها ، ولا هي تركتها </a:t>
            </a:r>
            <a:r>
              <a:rPr lang="ar-AE" sz="2800" dirty="0" smtClean="0">
                <a:latin typeface="Arial" panose="020B0604020202020204" pitchFamily="34" charset="0"/>
                <a:cs typeface="Sakkal Majalla" panose="02000000000000000000" pitchFamily="2" charset="-78"/>
              </a:rPr>
              <a:t>تأكل </a:t>
            </a:r>
            <a:r>
              <a:rPr lang="ar-AE" sz="2800" dirty="0">
                <a:latin typeface="Arial" panose="020B0604020202020204" pitchFamily="34" charset="0"/>
                <a:cs typeface="Sakkal Majalla" panose="02000000000000000000" pitchFamily="2" charset="-78"/>
              </a:rPr>
              <a:t>من خشاش الارض</a:t>
            </a:r>
            <a:endParaRPr lang="ru-RU" sz="2800" dirty="0">
              <a:latin typeface="Arial" panose="020B0604020202020204" pitchFamily="34" charset="0"/>
              <a:cs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
        <p:nvSpPr>
          <p:cNvPr id="5" name="Rectangle 4"/>
          <p:cNvSpPr/>
          <p:nvPr/>
        </p:nvSpPr>
        <p:spPr>
          <a:xfrm rot="557694">
            <a:off x="8723393" y="5266975"/>
            <a:ext cx="2141933" cy="369332"/>
          </a:xfrm>
          <a:prstGeom prst="rect">
            <a:avLst/>
          </a:prstGeom>
        </p:spPr>
        <p:txBody>
          <a:bodyPr wrap="none">
            <a:spAutoFit/>
          </a:bodyPr>
          <a:lstStyle/>
          <a:p>
            <a:r>
              <a:rPr lang="ar-AE" b="1" dirty="0">
                <a:solidFill>
                  <a:schemeClr val="bg1"/>
                </a:solidFill>
                <a:latin typeface="Sakkal Majalla" panose="02000000000000000000" pitchFamily="2" charset="-78"/>
                <a:cs typeface="Sakkal Majalla" panose="02000000000000000000" pitchFamily="2" charset="-78"/>
              </a:rPr>
              <a:t>مقدم الهدف:</a:t>
            </a:r>
            <a:r>
              <a:rPr lang="ar-EG" b="1" dirty="0">
                <a:solidFill>
                  <a:schemeClr val="bg1"/>
                </a:solidFill>
                <a:latin typeface="Sakkal Majalla" panose="02000000000000000000" pitchFamily="2" charset="-78"/>
                <a:cs typeface="Sakkal Majalla" panose="02000000000000000000" pitchFamily="2" charset="-78"/>
              </a:rPr>
              <a:t> </a:t>
            </a:r>
            <a:r>
              <a:rPr lang="ar-AE" b="1" dirty="0" smtClean="0">
                <a:solidFill>
                  <a:schemeClr val="bg1"/>
                </a:solidFill>
                <a:latin typeface="Sakkal Majalla" panose="02000000000000000000" pitchFamily="2" charset="-78"/>
                <a:cs typeface="Sakkal Majalla" panose="02000000000000000000" pitchFamily="2" charset="-78"/>
              </a:rPr>
              <a:t>أحمد علي عواد</a:t>
            </a:r>
            <a:endParaRPr lang="en-US" dirty="0">
              <a:solidFill>
                <a:schemeClr val="bg1"/>
              </a:solidFill>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23945099"/>
              </p:ext>
            </p:extLst>
          </p:nvPr>
        </p:nvGraphicFramePr>
        <p:xfrm>
          <a:off x="154004" y="220749"/>
          <a:ext cx="11906451" cy="6631876"/>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94627">
                  <a:extLst>
                    <a:ext uri="{9D8B030D-6E8A-4147-A177-3AD203B41FA5}">
                      <a16:colId xmlns:a16="http://schemas.microsoft.com/office/drawing/2014/main" val="4078435238"/>
                    </a:ext>
                  </a:extLst>
                </a:gridCol>
                <a:gridCol w="1299690">
                  <a:extLst>
                    <a:ext uri="{9D8B030D-6E8A-4147-A177-3AD203B41FA5}">
                      <a16:colId xmlns:a16="http://schemas.microsoft.com/office/drawing/2014/main" val="20001"/>
                    </a:ext>
                  </a:extLst>
                </a:gridCol>
              </a:tblGrid>
              <a:tr h="67991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احمد علي عواد</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dirty="0" smtClean="0">
                          <a:latin typeface="Arial" panose="020B0604020202020204" pitchFamily="34" charset="0"/>
                          <a:cs typeface="Sakkal Majalla" panose="02000000000000000000" pitchFamily="2" charset="-78"/>
                        </a:rPr>
                        <a:t>تسميع الحديث النبوي الشريف : دخلت امرأة النار في هرة حبستها ، فلا هي اطعمتها ، ولا هي تركتها تأكل من خشاش الأرض</a:t>
                      </a:r>
                      <a:br>
                        <a:rPr lang="ar-AE" sz="1200" dirty="0" smtClean="0">
                          <a:latin typeface="Arial" panose="020B0604020202020204" pitchFamily="34" charset="0"/>
                          <a:cs typeface="Sakkal Majalla" panose="02000000000000000000" pitchFamily="2" charset="-78"/>
                        </a:rPr>
                      </a:b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:(1404</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FF0000"/>
                        </a:solidFill>
                        <a:effectLst/>
                        <a:latin typeface="Sakkal Majalla" panose="02000000000000000000" pitchFamily="2" charset="-78"/>
                        <a:cs typeface="Sakkal Majalla" panose="02000000000000000000" pitchFamily="2" charset="-78"/>
                      </a:endParaRPr>
                    </a:p>
                    <a:p>
                      <a:pPr marL="171450" marR="0" lvl="0" indent="-171450" algn="ctr" defTabSz="914400" rtl="1" eaLnBrk="1" fontAlgn="ctr" latinLnBrk="0" hangingPunct="1">
                        <a:lnSpc>
                          <a:spcPct val="100000"/>
                        </a:lnSpc>
                        <a:spcBef>
                          <a:spcPts val="0"/>
                        </a:spcBef>
                        <a:spcAft>
                          <a:spcPts val="0"/>
                        </a:spcAft>
                        <a:buClrTx/>
                        <a:buSzTx/>
                        <a:buFontTx/>
                        <a:buChar char="-"/>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53614">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12-13</a:t>
                      </a:r>
                      <a:r>
                        <a:rPr lang="ar-EG" sz="1200" b="1" dirty="0" smtClean="0">
                          <a:latin typeface="Sakkal Majalla" panose="02000000000000000000" pitchFamily="2" charset="-78"/>
                          <a:cs typeface="Sakkal Majalla" panose="02000000000000000000" pitchFamily="2" charset="-78"/>
                        </a:rPr>
                        <a:t>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a:t>
                      </a:r>
                      <a:r>
                        <a:rPr lang="ar-AE" sz="1200" b="1" dirty="0" smtClean="0">
                          <a:latin typeface="Sakkal Majalla" panose="02000000000000000000" pitchFamily="2" charset="-78"/>
                          <a:cs typeface="Sakkal Majalla" panose="02000000000000000000" pitchFamily="2" charset="-78"/>
                        </a:rPr>
                        <a:t>بسيطة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37217">
                <a:tc gridSpan="3">
                  <a:txBody>
                    <a:bodyPr/>
                    <a:lstStyle/>
                    <a:p>
                      <a:pPr algn="r" rtl="1"/>
                      <a:r>
                        <a:rPr lang="ar-AE" sz="1400" b="1" dirty="0">
                          <a:solidFill>
                            <a:srgbClr val="FF0000"/>
                          </a:solidFill>
                          <a:latin typeface="Sakkal Majalla" panose="02000000000000000000" pitchFamily="2" charset="-78"/>
                          <a:cs typeface="Sakkal Majalla" panose="02000000000000000000" pitchFamily="2" charset="-78"/>
                        </a:rPr>
                        <a:t>درس </a:t>
                      </a:r>
                      <a:r>
                        <a:rPr lang="ar-EG" sz="1400" b="1" dirty="0" smtClean="0">
                          <a:solidFill>
                            <a:srgbClr val="FF0000"/>
                          </a:solidFill>
                          <a:latin typeface="Sakkal Majalla" panose="02000000000000000000" pitchFamily="2" charset="-78"/>
                          <a:cs typeface="Sakkal Majalla" panose="02000000000000000000" pitchFamily="2" charset="-78"/>
                        </a:rPr>
                        <a:t>:</a:t>
                      </a:r>
                      <a:r>
                        <a:rPr lang="ar-AE" sz="1400" b="1" baseline="0" dirty="0" smtClean="0">
                          <a:solidFill>
                            <a:srgbClr val="FF0000"/>
                          </a:solidFill>
                          <a:latin typeface="Sakkal Majalla" panose="02000000000000000000" pitchFamily="2" charset="-78"/>
                          <a:cs typeface="Sakkal Majalla" panose="02000000000000000000" pitchFamily="2" charset="-78"/>
                        </a:rPr>
                        <a:t> </a:t>
                      </a:r>
                      <a:r>
                        <a:rPr lang="ar-AE" sz="1400" dirty="0" smtClean="0">
                          <a:latin typeface="Arial" panose="020B0604020202020204" pitchFamily="34" charset="0"/>
                          <a:cs typeface="Sakkal Majalla" panose="02000000000000000000" pitchFamily="2" charset="-78"/>
                        </a:rPr>
                        <a:t>تسميع الحديث النبوي الشريف : دخلت امرأة النار في هرة حبستها ، فلا هي اطعمتها ، ولا هي تركتها تأكل من خشاش الأرض</a:t>
                      </a:r>
                      <a:r>
                        <a:rPr lang="en-US" sz="1400" dirty="0" smtClean="0">
                          <a:latin typeface="Arial" panose="020B0604020202020204" pitchFamily="34" charset="0"/>
                          <a:cs typeface="Sakkal Majalla" panose="02000000000000000000" pitchFamily="2" charset="-78"/>
                        </a:rPr>
                        <a:t/>
                      </a:r>
                      <a:br>
                        <a:rPr lang="en-US" sz="1400" dirty="0" smtClean="0">
                          <a:latin typeface="Arial" panose="020B0604020202020204" pitchFamily="34" charset="0"/>
                          <a:cs typeface="Sakkal Majalla" panose="02000000000000000000" pitchFamily="2" charset="-78"/>
                        </a:rPr>
                      </a:br>
                      <a:endParaRPr lang="ar-EG" sz="1400" b="1" dirty="0">
                        <a:solidFill>
                          <a:srgbClr val="FF0000"/>
                        </a:solidFill>
                        <a:latin typeface="Sakkal Majalla" panose="02000000000000000000" pitchFamily="2" charset="-78"/>
                        <a:cs typeface="Sakkal Majalla" panose="02000000000000000000" pitchFamily="2" charset="-78"/>
                      </a:endParaRPr>
                    </a:p>
                    <a:p>
                      <a:pPr algn="r" rtl="1"/>
                      <a:r>
                        <a:rPr lang="ar-EG" sz="1400" b="1" dirty="0">
                          <a:solidFill>
                            <a:srgbClr val="FF0000"/>
                          </a:solidFill>
                          <a:latin typeface="Sakkal Majalla" panose="02000000000000000000" pitchFamily="2" charset="-78"/>
                          <a:cs typeface="Sakkal Majalla" panose="02000000000000000000" pitchFamily="2" charset="-78"/>
                        </a:rPr>
                        <a:t>قصة: </a:t>
                      </a:r>
                      <a:r>
                        <a:rPr lang="ar-AE" sz="1400" b="1" dirty="0" smtClean="0">
                          <a:solidFill>
                            <a:srgbClr val="FF0000"/>
                          </a:solidFill>
                          <a:latin typeface="Sakkal Majalla" panose="02000000000000000000" pitchFamily="2" charset="-78"/>
                          <a:cs typeface="Sakkal Majalla" panose="02000000000000000000" pitchFamily="2" charset="-78"/>
                        </a:rPr>
                        <a:t>الطفلة</a:t>
                      </a:r>
                      <a:r>
                        <a:rPr lang="ar-AE" sz="1400" b="1" baseline="0" dirty="0" smtClean="0">
                          <a:solidFill>
                            <a:srgbClr val="FF0000"/>
                          </a:solidFill>
                          <a:latin typeface="Sakkal Majalla" panose="02000000000000000000" pitchFamily="2" charset="-78"/>
                          <a:cs typeface="Sakkal Majalla" panose="02000000000000000000" pitchFamily="2" charset="-78"/>
                        </a:rPr>
                        <a:t> الرقيقة والهرة </a:t>
                      </a:r>
                      <a:endParaRPr lang="ar-EG" sz="1400" b="1" dirty="0">
                        <a:solidFill>
                          <a:srgbClr val="FF0000"/>
                        </a:solidFill>
                        <a:latin typeface="Sakkal Majalla" panose="02000000000000000000" pitchFamily="2" charset="-78"/>
                        <a:cs typeface="Sakkal Majalla" panose="02000000000000000000" pitchFamily="2" charset="-78"/>
                      </a:endParaRPr>
                    </a:p>
                    <a:p>
                      <a:pPr algn="r" rtl="1"/>
                      <a:endParaRPr lang="en-US" sz="1400" b="1" baseline="0" dirty="0">
                        <a:latin typeface="Sakkal Majalla" panose="02000000000000000000" pitchFamily="2" charset="-78"/>
                        <a:cs typeface="Sakkal Majalla" panose="02000000000000000000" pitchFamily="2" charset="-78"/>
                      </a:endParaRPr>
                    </a:p>
                    <a:p>
                      <a:pPr algn="r" rtl="1" fontAlgn="base"/>
                      <a:r>
                        <a:rPr lang="ar-AE" sz="1400" kern="1200" dirty="0" smtClean="0">
                          <a:solidFill>
                            <a:schemeClr val="tx1"/>
                          </a:solidFill>
                          <a:latin typeface="Arial" panose="020B0604020202020204" pitchFamily="34" charset="0"/>
                          <a:ea typeface="+mn-ea"/>
                          <a:cs typeface="Sakkal Majalla" panose="02000000000000000000" pitchFamily="2" charset="-78"/>
                        </a:rPr>
                        <a:t>كانت هناك طفلة جميله رقيقه اسمها فاطمة تعيش مع أمها في حياة أمنة مطمئنة, وبينما في احدي الأيام أعدت لها أمها شطائر اللحم اللذيذة فقبلت أمها وشكرتها لتذهب إلى المدرسة, وفي طريقها إلي المدرسة وجدت هر مربوط في شجرة يئن من شدة الجوع, فأخذت تفكر الطفلة ماذا تفعل مع هذا الهر المسكين, فأخرجت شطائر اللحم من حقيبتها ووضعتها أمامه, فأخذ يلتهم الشطائر بنهم وشوق, وقام الهر يحرك ذيله ويميل علي الطفلة كأنه يشكرها علي فعلتها الحميدة معه, فابتسمت الطفلة وفرحت فرحا شديدا لهذا, ومنذ هذه اللحظة لم يفارق الهر الطفلة الرقيقة يوما واحدا.</a:t>
                      </a:r>
                    </a:p>
                    <a:p>
                      <a:pPr algn="r"/>
                      <a:r>
                        <a:rPr lang="ar-AE" sz="1400" kern="1200" dirty="0" smtClean="0">
                          <a:solidFill>
                            <a:schemeClr val="tx1"/>
                          </a:solidFill>
                          <a:latin typeface="Arial" panose="020B0604020202020204" pitchFamily="34" charset="0"/>
                          <a:ea typeface="+mn-ea"/>
                          <a:cs typeface="Sakkal Majalla" panose="02000000000000000000" pitchFamily="2" charset="-78"/>
                        </a:rPr>
                        <a:t/>
                      </a:r>
                      <a:br>
                        <a:rPr lang="ar-AE" sz="1400" kern="1200" dirty="0" smtClean="0">
                          <a:solidFill>
                            <a:schemeClr val="tx1"/>
                          </a:solidFill>
                          <a:latin typeface="Arial" panose="020B0604020202020204" pitchFamily="34" charset="0"/>
                          <a:ea typeface="+mn-ea"/>
                          <a:cs typeface="Sakkal Majalla" panose="02000000000000000000" pitchFamily="2" charset="-78"/>
                        </a:rPr>
                      </a:br>
                      <a:endParaRPr lang="ar-AE" sz="1400" kern="1200" dirty="0">
                        <a:solidFill>
                          <a:schemeClr val="tx1"/>
                        </a:solidFill>
                        <a:latin typeface="Arial" panose="020B0604020202020204" pitchFamily="34" charset="0"/>
                        <a:ea typeface="+mn-ea"/>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145" y="3648300"/>
            <a:ext cx="2324355" cy="289061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6771" y="3676442"/>
            <a:ext cx="3104630" cy="2901973"/>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1782" y="3676442"/>
            <a:ext cx="2337747" cy="2901973"/>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77508426"/>
              </p:ext>
            </p:extLst>
          </p:nvPr>
        </p:nvGraphicFramePr>
        <p:xfrm>
          <a:off x="371061" y="245889"/>
          <a:ext cx="11589108" cy="6477802"/>
        </p:xfrm>
        <a:graphic>
          <a:graphicData uri="http://schemas.openxmlformats.org/drawingml/2006/table">
            <a:tbl>
              <a:tblPr firstRow="1" bandRow="1">
                <a:tableStyleId>{5940675A-B579-460E-94D1-54222C63F5DA}</a:tableStyleId>
              </a:tblPr>
              <a:tblGrid>
                <a:gridCol w="10429461">
                  <a:extLst>
                    <a:ext uri="{9D8B030D-6E8A-4147-A177-3AD203B41FA5}">
                      <a16:colId xmlns:a16="http://schemas.microsoft.com/office/drawing/2014/main" val="20000"/>
                    </a:ext>
                  </a:extLst>
                </a:gridCol>
                <a:gridCol w="1159647">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100" dirty="0" smtClean="0">
                          <a:latin typeface="Arial" panose="020B0604020202020204" pitchFamily="34" charset="0"/>
                          <a:cs typeface="Sakkal Majalla" panose="02000000000000000000" pitchFamily="2" charset="-78"/>
                        </a:rPr>
                        <a:t>تسميع الحديث النبوي الشريف : البَخِيلُ مَن ذُكِرتُ عِندَهُ فَلَم يُصلِّ عليَّ </a:t>
                      </a:r>
                      <a:endParaRPr lang="en-US" sz="1100" dirty="0" smtClean="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1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100" b="1" dirty="0">
                          <a:latin typeface="Sakkal Majalla" panose="02000000000000000000" pitchFamily="2" charset="-78"/>
                          <a:cs typeface="Sakkal Majalla" panose="02000000000000000000" pitchFamily="2" charset="-78"/>
                        </a:rPr>
                        <a:t>انشطه</a:t>
                      </a:r>
                      <a:r>
                        <a:rPr lang="ar-SA" sz="1100" b="1" baseline="0" dirty="0">
                          <a:latin typeface="Sakkal Majalla" panose="02000000000000000000" pitchFamily="2" charset="-78"/>
                          <a:cs typeface="Sakkal Majalla" panose="02000000000000000000" pitchFamily="2" charset="-78"/>
                        </a:rPr>
                        <a:t> مهارية</a:t>
                      </a:r>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EG" sz="1400" b="1" u="none" baseline="0" dirty="0">
                        <a:latin typeface="Sakkal Majalla" panose="02000000000000000000" pitchFamily="2" charset="-78"/>
                        <a:cs typeface="Sakkal Majalla" panose="02000000000000000000" pitchFamily="2" charset="-78"/>
                      </a:endParaRPr>
                    </a:p>
                    <a:p>
                      <a:pPr algn="r" rtl="1"/>
                      <a:r>
                        <a:rPr lang="ar-AE" sz="1400" b="1" u="none" baseline="0" dirty="0" smtClean="0">
                          <a:latin typeface="Sakkal Majalla" panose="02000000000000000000" pitchFamily="2" charset="-78"/>
                          <a:cs typeface="Sakkal Majalla" panose="02000000000000000000" pitchFamily="2" charset="-78"/>
                        </a:rPr>
                        <a:t>ان يقوم المعلم بالتالي:</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1- توجيه أسئلة للطلبة يسألهم فيها عن احداث القصة </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2- ان يوضح المعلم الدرس المستفاد من القصة </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3- ان يذكر المعلم للطلاب معنى الحديث النبوي الشريف ويربطه بأحداث القصة </a:t>
                      </a:r>
                      <a:r>
                        <a:rPr lang="en-US" sz="1400" b="1" u="none" baseline="0" dirty="0" smtClean="0">
                          <a:latin typeface="Sakkal Majalla" panose="02000000000000000000" pitchFamily="2" charset="-78"/>
                          <a:cs typeface="Sakkal Majalla" panose="02000000000000000000" pitchFamily="2" charset="-78"/>
                        </a:rPr>
                        <a:t/>
                      </a:r>
                      <a:br>
                        <a:rPr lang="en-US"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4- ان يقول المعلم الحديث النبوي الشريف ويردد الطلاب من خلفه </a:t>
                      </a:r>
                      <a:br>
                        <a:rPr lang="ar-AE" sz="1400" b="1" u="none" baseline="0" dirty="0" smtClean="0">
                          <a:latin typeface="Sakkal Majalla" panose="02000000000000000000" pitchFamily="2" charset="-78"/>
                          <a:cs typeface="Sakkal Majalla" panose="02000000000000000000" pitchFamily="2" charset="-78"/>
                        </a:rPr>
                      </a:br>
                      <a:r>
                        <a:rPr lang="ar-AE" sz="1400" b="1" u="none" baseline="0" dirty="0" smtClean="0">
                          <a:latin typeface="Sakkal Majalla" panose="02000000000000000000" pitchFamily="2" charset="-78"/>
                          <a:cs typeface="Sakkal Majalla" panose="02000000000000000000" pitchFamily="2" charset="-78"/>
                        </a:rPr>
                        <a:t>4- ان يوجه أسئلة للطلاب يسألهم فيها عن ما اذا كان أحدهم حدث معه موقف مشابه مثل القصة ام لا؟</a:t>
                      </a:r>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r>
                        <a:rPr lang="ar-EG" sz="1200" b="1" dirty="0" smtClean="0">
                          <a:latin typeface="Sakkal Majalla" panose="02000000000000000000" pitchFamily="2" charset="-78"/>
                          <a:cs typeface="Sakkal Majalla" panose="02000000000000000000" pitchFamily="2" charset="-78"/>
                        </a:rPr>
                        <a:t> </a:t>
                      </a:r>
                      <a:endParaRPr lang="ar-AE" sz="1200" b="1" dirty="0">
                        <a:latin typeface="Sakkal Majalla" panose="02000000000000000000" pitchFamily="2" charset="-78"/>
                        <a:cs typeface="Sakkal Majalla" panose="02000000000000000000" pitchFamily="2" charset="-78"/>
                      </a:endParaRP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02871113"/>
              </p:ext>
            </p:extLst>
          </p:nvPr>
        </p:nvGraphicFramePr>
        <p:xfrm>
          <a:off x="180107" y="98386"/>
          <a:ext cx="11804073" cy="6452043"/>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757663">
                <a:tc>
                  <a:txBody>
                    <a:bodyPr/>
                    <a:lstStyle/>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تنفيذ النشاط</a:t>
                      </a:r>
                      <a:r>
                        <a:rPr lang="ar-EG" sz="1200" b="1" u="none" kern="1200" dirty="0" smtClean="0">
                          <a:solidFill>
                            <a:srgbClr val="FF0000"/>
                          </a:solidFill>
                          <a:effectLst/>
                          <a:latin typeface="Sakkal Majalla" panose="02000000000000000000" pitchFamily="2" charset="-78"/>
                          <a:ea typeface="+mn-ea"/>
                          <a:cs typeface="Sakkal Majalla" panose="02000000000000000000" pitchFamily="2" charset="-78"/>
                        </a:rPr>
                        <a:t>:</a:t>
                      </a:r>
                      <a:r>
                        <a:rPr lang="ar-AE" sz="1200" b="1" u="none" kern="1200" dirty="0" smtClean="0">
                          <a:solidFill>
                            <a:srgbClr val="FF0000"/>
                          </a:solidFill>
                          <a:effectLst/>
                          <a:latin typeface="Sakkal Majalla" panose="02000000000000000000" pitchFamily="2" charset="-78"/>
                          <a:ea typeface="+mn-ea"/>
                          <a:cs typeface="Sakkal Majalla" panose="02000000000000000000" pitchFamily="2" charset="-78"/>
                        </a:rPr>
                        <a:t/>
                      </a:r>
                      <a:br>
                        <a:rPr lang="ar-AE" sz="1200" b="1" u="none" kern="1200" dirty="0" smtClean="0">
                          <a:solidFill>
                            <a:srgbClr val="FF0000"/>
                          </a:solidFill>
                          <a:effectLst/>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1- ان يحكي المعلم القصة اكثر من مرة للطلاب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2- ان يشاركهم في الحكي بعد ذلك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3- ان يطرح عليهم أسئلة بأحداث القصة</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4- ان يوضح المعلم كيفية الاعتناء بالحيوان وكيفية التعامل معهم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5- ان يوضح المعلم ما هي الحيوانات الأليفة والحيوانات الغير أليفة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6- ان يقول المعلم الحديث الشريف اكثر من مرة ويردده الطلاب من بعده </a:t>
                      </a:r>
                      <a:b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br>
                      <a:r>
                        <a:rPr lang="ar-AE" sz="1200" b="1" u="none" kern="1200" baseline="0" dirty="0" smtClean="0">
                          <a:solidFill>
                            <a:schemeClr val="tx1">
                              <a:lumMod val="95000"/>
                              <a:lumOff val="5000"/>
                            </a:schemeClr>
                          </a:solidFill>
                          <a:latin typeface="Sakkal Majalla" panose="02000000000000000000" pitchFamily="2" charset="-78"/>
                          <a:ea typeface="+mn-ea"/>
                          <a:cs typeface="Sakkal Majalla" panose="02000000000000000000" pitchFamily="2" charset="-78"/>
                        </a:rPr>
                        <a:t>7- ان يكتب الحديث على السبورة ويقوم الطلاب بالقراءة  </a:t>
                      </a:r>
                      <a:endParaRPr lang="ar-EG" sz="1200" b="1" u="none" kern="1200" baseline="0" dirty="0">
                        <a:solidFill>
                          <a:schemeClr val="tx1">
                            <a:lumMod val="95000"/>
                            <a:lumOff val="5000"/>
                          </a:schemeClr>
                        </a:solidFill>
                        <a:latin typeface="Sakkal Majalla" panose="02000000000000000000" pitchFamily="2" charset="-78"/>
                        <a:ea typeface="+mn-ea"/>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a:latin typeface="Sakkal Majalla" panose="02000000000000000000" pitchFamily="2" charset="-78"/>
                          <a:cs typeface="Sakkal Majalla" panose="02000000000000000000" pitchFamily="2" charset="-78"/>
                        </a:rPr>
                        <a:t>دليل للمعلم</a:t>
                      </a:r>
                    </a:p>
                    <a:p>
                      <a:pPr algn="ctr" rtl="1"/>
                      <a:endParaRPr lang="ar-AE" sz="16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6513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200" b="1" baseline="0" dirty="0">
                          <a:latin typeface="Sakkal Majalla" panose="02000000000000000000" pitchFamily="2" charset="-78"/>
                          <a:cs typeface="Sakkal Majalla" panose="02000000000000000000" pitchFamily="2" charset="-78"/>
                        </a:rPr>
                        <a:t>أن </a:t>
                      </a:r>
                      <a:r>
                        <a:rPr lang="ar-AE" sz="1200" b="1" baseline="0" dirty="0" smtClean="0">
                          <a:latin typeface="Sakkal Majalla" panose="02000000000000000000" pitchFamily="2" charset="-78"/>
                          <a:cs typeface="Sakkal Majalla" panose="02000000000000000000" pitchFamily="2" charset="-78"/>
                        </a:rPr>
                        <a:t>يكتب على النقاط صيغة الحديث النبوي الشريف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a:t>
                      </a:r>
                      <a:r>
                        <a:rPr lang="ar-AE" sz="1200" dirty="0" smtClean="0">
                          <a:latin typeface="Arial" panose="020B0604020202020204" pitchFamily="34" charset="0"/>
                          <a:cs typeface="Sakkal Majalla" panose="02000000000000000000" pitchFamily="2" charset="-78"/>
                        </a:rPr>
                        <a:t>دخلت امرأة النار في هرة حبستها ، فلا هي اطعمتها ، ولا هي تركتها تأكل من خشاش الأرض</a:t>
                      </a:r>
                      <a:br>
                        <a:rPr lang="ar-AE" sz="1200" dirty="0" smtClean="0">
                          <a:latin typeface="Arial" panose="020B0604020202020204" pitchFamily="34" charset="0"/>
                          <a:cs typeface="Sakkal Majalla" panose="02000000000000000000" pitchFamily="2" charset="-78"/>
                        </a:rPr>
                      </a:br>
                      <a:endParaRPr lang="ar-EG" sz="1200" b="1"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الواجب المنزلي </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2043018">
                <a:tc>
                  <a:txBody>
                    <a:bodyPr/>
                    <a:lstStyle/>
                    <a:p>
                      <a:pPr algn="r" rtl="1"/>
                      <a:r>
                        <a:rPr lang="ar-AE" sz="1200" b="1" dirty="0" smtClean="0">
                          <a:latin typeface="Sakkal Majalla" panose="02000000000000000000" pitchFamily="2" charset="-78"/>
                          <a:cs typeface="Sakkal Majalla" panose="02000000000000000000" pitchFamily="2" charset="-78"/>
                        </a:rPr>
                        <a:t>1- قصة</a:t>
                      </a:r>
                      <a:r>
                        <a:rPr lang="ar-AE" sz="1200" b="1" baseline="0" dirty="0" smtClean="0">
                          <a:latin typeface="Sakkal Majalla" panose="02000000000000000000" pitchFamily="2" charset="-78"/>
                          <a:cs typeface="Sakkal Majalla" panose="02000000000000000000" pitchFamily="2" charset="-78"/>
                        </a:rPr>
                        <a:t> عن الرفق بالحيوان</a:t>
                      </a:r>
                      <a:br>
                        <a:rPr lang="ar-AE" sz="1200" b="1" baseline="0" dirty="0" smtClean="0">
                          <a:latin typeface="Sakkal Majalla" panose="02000000000000000000" pitchFamily="2" charset="-78"/>
                          <a:cs typeface="Sakkal Majalla" panose="02000000000000000000" pitchFamily="2" charset="-78"/>
                        </a:rPr>
                      </a:br>
                      <a:r>
                        <a:rPr lang="en-US" sz="1200" b="1" baseline="0" dirty="0" smtClean="0">
                          <a:latin typeface="Sakkal Majalla" panose="02000000000000000000" pitchFamily="2" charset="-78"/>
                          <a:cs typeface="Sakkal Majalla" panose="02000000000000000000" pitchFamily="2" charset="-78"/>
                          <a:hlinkClick r:id="rId3"/>
                        </a:rPr>
                        <a:t>https://www.youtube.com/watch?v=orDFDAfuHIs</a:t>
                      </a: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تمارين الكترونية</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342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79193263"/>
              </p:ext>
            </p:extLst>
          </p:nvPr>
        </p:nvGraphicFramePr>
        <p:xfrm>
          <a:off x="180107" y="98386"/>
          <a:ext cx="11804073" cy="6257964"/>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6257964">
                <a:tc>
                  <a:txBody>
                    <a:bodyPr/>
                    <a:lstStyle/>
                    <a:p>
                      <a:pPr algn="r" rtl="1"/>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r>
                        <a:rPr lang="ar-AE" sz="1200" b="1" baseline="0" dirty="0" smtClean="0">
                          <a:latin typeface="Sakkal Majalla" panose="02000000000000000000" pitchFamily="2" charset="-78"/>
                          <a:cs typeface="Sakkal Majalla" panose="02000000000000000000" pitchFamily="2" charset="-78"/>
                        </a:rPr>
                        <a:t>حدد على الصورة التي تدل على الرفق بالحيوان بدائرة </a:t>
                      </a: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smtClean="0">
                          <a:latin typeface="Sakkal Majalla" panose="02000000000000000000" pitchFamily="2" charset="-78"/>
                          <a:cs typeface="Sakkal Majalla" panose="02000000000000000000" pitchFamily="2" charset="-78"/>
                        </a:rPr>
                        <a:t>أوراق عمل</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5400" y="3711383"/>
            <a:ext cx="1762294" cy="1916333"/>
          </a:xfrm>
          <a:prstGeom prst="rect">
            <a:avLst/>
          </a:prstGeom>
          <a:ln>
            <a:noFill/>
          </a:ln>
          <a:effectLst>
            <a:softEdge rad="112500"/>
          </a:effec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0987" y="3766804"/>
            <a:ext cx="2110941" cy="1883459"/>
          </a:xfrm>
          <a:prstGeom prst="rect">
            <a:avLst/>
          </a:prstGeom>
          <a:ln>
            <a:noFill/>
          </a:ln>
          <a:effectLst>
            <a:softEdge rad="112500"/>
          </a:effec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29353" y="3711384"/>
            <a:ext cx="1759524" cy="1916333"/>
          </a:xfrm>
          <a:prstGeom prst="rect">
            <a:avLst/>
          </a:prstGeom>
          <a:ln>
            <a:noFill/>
          </a:ln>
          <a:effectLst>
            <a:softEdge rad="112500"/>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69829" y="1151169"/>
            <a:ext cx="1759524" cy="1916333"/>
          </a:xfrm>
          <a:prstGeom prst="rect">
            <a:avLst/>
          </a:prstGeom>
          <a:ln>
            <a:noFill/>
          </a:ln>
          <a:effectLst>
            <a:softEdge rad="112500"/>
          </a:effectLst>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68631" y="1254452"/>
            <a:ext cx="1832957" cy="1972916"/>
          </a:xfrm>
          <a:prstGeom prst="rect">
            <a:avLst/>
          </a:prstGeom>
          <a:ln>
            <a:noFill/>
          </a:ln>
          <a:effectLst>
            <a:softEdge rad="112500"/>
          </a:effectLst>
        </p:spPr>
      </p:pic>
    </p:spTree>
    <p:extLst>
      <p:ext uri="{BB962C8B-B14F-4D97-AF65-F5344CB8AC3E}">
        <p14:creationId xmlns:p14="http://schemas.microsoft.com/office/powerpoint/2010/main" val="3699250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07852522"/>
              </p:ext>
            </p:extLst>
          </p:nvPr>
        </p:nvGraphicFramePr>
        <p:xfrm>
          <a:off x="180107" y="98386"/>
          <a:ext cx="11804073" cy="6480564"/>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5702262">
                <a:tc>
                  <a:txBody>
                    <a:bodyPr/>
                    <a:lstStyle/>
                    <a:p>
                      <a:pPr algn="r" rtl="1"/>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r>
                        <a:rPr lang="ar-AE" sz="1200" b="1" baseline="0" dirty="0" smtClean="0">
                          <a:latin typeface="Sakkal Majalla" panose="02000000000000000000" pitchFamily="2" charset="-78"/>
                          <a:cs typeface="Sakkal Majalla" panose="02000000000000000000" pitchFamily="2" charset="-78"/>
                        </a:rPr>
                        <a:t/>
                      </a:r>
                      <a:br>
                        <a:rPr lang="ar-AE" sz="1200" b="1" baseline="0" dirty="0" smtClean="0">
                          <a:latin typeface="Sakkal Majalla" panose="02000000000000000000" pitchFamily="2" charset="-78"/>
                          <a:cs typeface="Sakkal Majalla" panose="02000000000000000000" pitchFamily="2" charset="-78"/>
                        </a:rPr>
                      </a:b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smtClean="0">
                          <a:latin typeface="Sakkal Majalla" panose="02000000000000000000" pitchFamily="2" charset="-78"/>
                          <a:cs typeface="Sakkal Majalla" panose="02000000000000000000" pitchFamily="2" charset="-78"/>
                        </a:rPr>
                        <a:t>أوراق عمل</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جيد </a:t>
                      </a: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ان يقول الطالب الحديث النبوي الشريف بمفرده دون أي مساعدة  </a:t>
                      </a:r>
                      <a:r>
                        <a:rPr lang="ar-EG" sz="1200" b="1" baseline="0" dirty="0" smtClean="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  متوسط: </a:t>
                      </a:r>
                      <a:r>
                        <a:rPr lang="ar-SA" sz="1200" b="1" baseline="0" dirty="0">
                          <a:latin typeface="Sakkal Majalla" panose="02000000000000000000" pitchFamily="2" charset="-78"/>
                          <a:cs typeface="Sakkal Majalla" panose="02000000000000000000" pitchFamily="2" charset="-78"/>
                        </a:rPr>
                        <a:t>ان </a:t>
                      </a:r>
                      <a:r>
                        <a:rPr lang="ar-AE" sz="1200" b="1" baseline="0" dirty="0" smtClean="0">
                          <a:latin typeface="Sakkal Majalla" panose="02000000000000000000" pitchFamily="2" charset="-78"/>
                          <a:cs typeface="Sakkal Majalla" panose="02000000000000000000" pitchFamily="2" charset="-78"/>
                        </a:rPr>
                        <a:t>يقول الطالب الحديث النبوي الشريف بمساعدة لفظية جزئية </a:t>
                      </a:r>
                      <a:endParaRPr lang="ar-AE" sz="1200" b="1" baseline="0" dirty="0">
                        <a:latin typeface="Sakkal Majalla" panose="02000000000000000000" pitchFamily="2" charset="-78"/>
                        <a:cs typeface="Sakkal Majalla" panose="02000000000000000000" pitchFamily="2" charset="-78"/>
                      </a:endParaRPr>
                    </a:p>
                    <a:p>
                      <a:pPr algn="r" rtl="1"/>
                      <a:r>
                        <a:rPr lang="ar-EG" sz="1200" b="1" baseline="0" dirty="0">
                          <a:latin typeface="Sakkal Majalla" panose="02000000000000000000" pitchFamily="2" charset="-78"/>
                          <a:cs typeface="Sakkal Majalla" panose="02000000000000000000" pitchFamily="2" charset="-78"/>
                        </a:rPr>
                        <a:t>8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latin typeface="Sakkal Majalla" panose="02000000000000000000" pitchFamily="2" charset="-78"/>
                          <a:cs typeface="Sakkal Majalla" panose="02000000000000000000" pitchFamily="2" charset="-78"/>
                        </a:rPr>
                        <a:t>التقييم</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25 November 2020</a:t>
            </a:fld>
            <a:endParaRPr lang="en-GB"/>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514021"/>
            <a:ext cx="2984360" cy="48310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1367" y="514021"/>
            <a:ext cx="2255441" cy="4831063"/>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51685" y="514021"/>
            <a:ext cx="3643609" cy="4831063"/>
          </a:xfrm>
          <a:prstGeom prst="rect">
            <a:avLst/>
          </a:prstGeom>
        </p:spPr>
      </p:pic>
    </p:spTree>
    <p:extLst>
      <p:ext uri="{BB962C8B-B14F-4D97-AF65-F5344CB8AC3E}">
        <p14:creationId xmlns:p14="http://schemas.microsoft.com/office/powerpoint/2010/main" val="3803760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72EED42B-3B47-45C2-9F50-0B4533C0F1E3}">
  <ds:schemaRefs>
    <ds:schemaRef ds:uri="0860e916-1933-4f54-bf75-902e7a9d18bb"/>
    <ds:schemaRef ds:uri="http://schemas.microsoft.com/office/2006/documentManagement/types"/>
    <ds:schemaRef ds:uri="http://www.w3.org/XML/1998/namespace"/>
    <ds:schemaRef ds:uri="c1803469-1359-4921-b8b2-4aa11e6de6e4"/>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5529</TotalTime>
  <Words>484</Words>
  <Application>Microsoft Office PowerPoint</Application>
  <PresentationFormat>Widescreen</PresentationFormat>
  <Paragraphs>57</Paragraphs>
  <Slides>6</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Sakkal Majalla</vt:lpstr>
      <vt:lpstr>Office Theme</vt:lpstr>
      <vt:lpstr>1_Office Theme</vt:lpstr>
      <vt:lpstr>- تسميع الحديث النبوي الشريف : دخلت امرأة النار في هرة حبستها ، فلا هي اطعمتها ، ولا هي تركتها تأكل من خشاش الارض</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AHMED ALI AWAD ABOHAMADA</cp:lastModifiedBy>
  <cp:revision>257</cp:revision>
  <dcterms:created xsi:type="dcterms:W3CDTF">2020-07-26T19:33:45Z</dcterms:created>
  <dcterms:modified xsi:type="dcterms:W3CDTF">2020-11-25T09:49:59Z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