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2"/>
  </p:notesMasterIdLst>
  <p:sldIdLst>
    <p:sldId id="267" r:id="rId6"/>
    <p:sldId id="257" r:id="rId7"/>
    <p:sldId id="258" r:id="rId8"/>
    <p:sldId id="264" r:id="rId9"/>
    <p:sldId id="268"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6" autoAdjust="0"/>
    <p:restoredTop sz="94660"/>
  </p:normalViewPr>
  <p:slideViewPr>
    <p:cSldViewPr snapToGrid="0">
      <p:cViewPr varScale="1">
        <p:scale>
          <a:sx n="115" d="100"/>
          <a:sy n="115" d="100"/>
        </p:scale>
        <p:origin x="378" y="10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11/25/2020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7237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5696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7045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1266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25 November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25 November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25 November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25 November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25 November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25 November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25 November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25 November 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25 November 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25 November 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25 November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25 November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25 November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25 November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25 November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25 November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25 November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25 November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25 November 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25 November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25 November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25 November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25 November 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25 November 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9.xml"/><Relationship Id="rId5" Type="http://schemas.openxmlformats.org/officeDocument/2006/relationships/image" Target="../media/image8.jpg"/><Relationship Id="rId4" Type="http://schemas.openxmlformats.org/officeDocument/2006/relationships/image" Target="../media/image7.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orDFDAfuHIs" TargetMode="External"/><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7" Type="http://schemas.openxmlformats.org/officeDocument/2006/relationships/image" Target="../media/image13.jpg"/><Relationship Id="rId2" Type="http://schemas.openxmlformats.org/officeDocument/2006/relationships/notesSlide" Target="../notesSlides/notesSlide4.xml"/><Relationship Id="rId1" Type="http://schemas.openxmlformats.org/officeDocument/2006/relationships/slideLayout" Target="../slideLayouts/slideLayout19.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5.xml"/><Relationship Id="rId1" Type="http://schemas.openxmlformats.org/officeDocument/2006/relationships/slideLayout" Target="../slideLayouts/slideLayout19.xml"/><Relationship Id="rId5" Type="http://schemas.openxmlformats.org/officeDocument/2006/relationships/image" Target="../media/image16.gif"/><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a:xfrm rot="840000">
            <a:off x="7315459" y="2608024"/>
            <a:ext cx="4851352" cy="1827069"/>
          </a:xfrm>
        </p:spPr>
        <p:txBody>
          <a:bodyPr>
            <a:normAutofit/>
          </a:bodyPr>
          <a:lstStyle/>
          <a:p>
            <a:pPr algn="ctr" rtl="1"/>
            <a:r>
              <a:rPr lang="ar-EG" sz="2800" dirty="0">
                <a:latin typeface="Arial" panose="020B0604020202020204" pitchFamily="34" charset="0"/>
                <a:cs typeface="Sakkal Majalla" panose="02000000000000000000" pitchFamily="2" charset="-78"/>
              </a:rPr>
              <a:t>- </a:t>
            </a:r>
            <a:r>
              <a:rPr lang="ar-AE" sz="2800" dirty="0" smtClean="0">
                <a:latin typeface="Arial" panose="020B0604020202020204" pitchFamily="34" charset="0"/>
                <a:cs typeface="Sakkal Majalla" panose="02000000000000000000" pitchFamily="2" charset="-78"/>
              </a:rPr>
              <a:t>تسميع الحديث النبوي الشريف : دخلت امرأة </a:t>
            </a:r>
            <a:r>
              <a:rPr lang="ar-AE" sz="2800" dirty="0">
                <a:latin typeface="Arial" panose="020B0604020202020204" pitchFamily="34" charset="0"/>
                <a:cs typeface="Sakkal Majalla" panose="02000000000000000000" pitchFamily="2" charset="-78"/>
              </a:rPr>
              <a:t>النار في هرة حبستها ، فلا هي اطعمتها ، ولا هي تركتها </a:t>
            </a:r>
            <a:r>
              <a:rPr lang="ar-AE" sz="2800" dirty="0" smtClean="0">
                <a:latin typeface="Arial" panose="020B0604020202020204" pitchFamily="34" charset="0"/>
                <a:cs typeface="Sakkal Majalla" panose="02000000000000000000" pitchFamily="2" charset="-78"/>
              </a:rPr>
              <a:t>تأكل </a:t>
            </a:r>
            <a:r>
              <a:rPr lang="ar-AE" sz="2800" dirty="0">
                <a:latin typeface="Arial" panose="020B0604020202020204" pitchFamily="34" charset="0"/>
                <a:cs typeface="Sakkal Majalla" panose="02000000000000000000" pitchFamily="2" charset="-78"/>
              </a:rPr>
              <a:t>من خشاش الارض</a:t>
            </a:r>
            <a:endParaRPr lang="ru-RU" sz="2800" dirty="0">
              <a:latin typeface="Arial" panose="020B0604020202020204" pitchFamily="34" charset="0"/>
              <a:cs typeface="Sakkal Majalla" panose="02000000000000000000" pitchFamily="2" charset="-78"/>
            </a:endParaRPr>
          </a:p>
        </p:txBody>
      </p:sp>
      <p:pic>
        <p:nvPicPr>
          <p:cNvPr id="4" name="Picture 3"/>
          <p:cNvPicPr>
            <a:picLocks noChangeAspect="1"/>
          </p:cNvPicPr>
          <p:nvPr/>
        </p:nvPicPr>
        <p:blipFill>
          <a:blip r:embed="rId3">
            <a:clrChange>
              <a:clrFrom>
                <a:srgbClr val="FFFCFF"/>
              </a:clrFrom>
              <a:clrTo>
                <a:srgbClr val="FFFCFF">
                  <a:alpha val="0"/>
                </a:srgbClr>
              </a:clrTo>
            </a:clrChange>
            <a:extLst>
              <a:ext uri="{28A0092B-C50C-407E-A947-70E740481C1C}">
                <a14:useLocalDpi xmlns:a14="http://schemas.microsoft.com/office/drawing/2010/main" val="0"/>
              </a:ext>
            </a:extLst>
          </a:blip>
          <a:stretch>
            <a:fillRect/>
          </a:stretch>
        </p:blipFill>
        <p:spPr>
          <a:xfrm rot="798864">
            <a:off x="9695101" y="503793"/>
            <a:ext cx="1124804" cy="971217"/>
          </a:xfrm>
          <a:prstGeom prst="rect">
            <a:avLst/>
          </a:prstGeom>
        </p:spPr>
      </p:pic>
      <p:sp>
        <p:nvSpPr>
          <p:cNvPr id="5" name="Rectangle 4"/>
          <p:cNvSpPr/>
          <p:nvPr/>
        </p:nvSpPr>
        <p:spPr>
          <a:xfrm rot="557694">
            <a:off x="8723393" y="5266975"/>
            <a:ext cx="2141933" cy="369332"/>
          </a:xfrm>
          <a:prstGeom prst="rect">
            <a:avLst/>
          </a:prstGeom>
        </p:spPr>
        <p:txBody>
          <a:bodyPr wrap="none">
            <a:spAutoFit/>
          </a:bodyPr>
          <a:lstStyle/>
          <a:p>
            <a:r>
              <a:rPr lang="ar-AE" b="1" dirty="0">
                <a:solidFill>
                  <a:schemeClr val="bg1"/>
                </a:solidFill>
                <a:latin typeface="Sakkal Majalla" panose="02000000000000000000" pitchFamily="2" charset="-78"/>
                <a:cs typeface="Sakkal Majalla" panose="02000000000000000000" pitchFamily="2" charset="-78"/>
              </a:rPr>
              <a:t>مقدم الهدف:</a:t>
            </a:r>
            <a:r>
              <a:rPr lang="ar-EG" b="1" dirty="0">
                <a:solidFill>
                  <a:schemeClr val="bg1"/>
                </a:solidFill>
                <a:latin typeface="Sakkal Majalla" panose="02000000000000000000" pitchFamily="2" charset="-78"/>
                <a:cs typeface="Sakkal Majalla" panose="02000000000000000000" pitchFamily="2" charset="-78"/>
              </a:rPr>
              <a:t> </a:t>
            </a:r>
            <a:r>
              <a:rPr lang="ar-AE" b="1" dirty="0" smtClean="0">
                <a:solidFill>
                  <a:schemeClr val="bg1"/>
                </a:solidFill>
                <a:latin typeface="Sakkal Majalla" panose="02000000000000000000" pitchFamily="2" charset="-78"/>
                <a:cs typeface="Sakkal Majalla" panose="02000000000000000000" pitchFamily="2" charset="-78"/>
              </a:rPr>
              <a:t>أحمد علي عواد</a:t>
            </a:r>
            <a:endParaRPr lang="en-US" dirty="0">
              <a:solidFill>
                <a:schemeClr val="bg1"/>
              </a:solidFill>
            </a:endParaRPr>
          </a:p>
        </p:txBody>
      </p:sp>
    </p:spTree>
    <p:extLst>
      <p:ext uri="{BB962C8B-B14F-4D97-AF65-F5344CB8AC3E}">
        <p14:creationId xmlns:p14="http://schemas.microsoft.com/office/powerpoint/2010/main" val="224352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123945099"/>
              </p:ext>
            </p:extLst>
          </p:nvPr>
        </p:nvGraphicFramePr>
        <p:xfrm>
          <a:off x="154004" y="220749"/>
          <a:ext cx="11906451" cy="6631876"/>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894627">
                  <a:extLst>
                    <a:ext uri="{9D8B030D-6E8A-4147-A177-3AD203B41FA5}">
                      <a16:colId xmlns:a16="http://schemas.microsoft.com/office/drawing/2014/main" val="4078435238"/>
                    </a:ext>
                  </a:extLst>
                </a:gridCol>
                <a:gridCol w="1299690">
                  <a:extLst>
                    <a:ext uri="{9D8B030D-6E8A-4147-A177-3AD203B41FA5}">
                      <a16:colId xmlns:a16="http://schemas.microsoft.com/office/drawing/2014/main" val="20001"/>
                    </a:ext>
                  </a:extLst>
                </a:gridCol>
              </a:tblGrid>
              <a:tr h="67991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 أ.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EG" sz="1200" b="1" dirty="0">
                          <a:latin typeface="Sakkal Majalla" panose="02000000000000000000" pitchFamily="2" charset="-78"/>
                          <a:cs typeface="Sakkal Majalla" panose="02000000000000000000" pitchFamily="2" charset="-78"/>
                        </a:rPr>
                        <a:t> </a:t>
                      </a:r>
                      <a:r>
                        <a:rPr lang="ar-AE" sz="1200" b="1" dirty="0" smtClean="0">
                          <a:latin typeface="Sakkal Majalla" panose="02000000000000000000" pitchFamily="2" charset="-78"/>
                          <a:cs typeface="Sakkal Majalla" panose="02000000000000000000" pitchFamily="2" charset="-78"/>
                        </a:rPr>
                        <a:t>احمد علي عواد</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ctr" defTabSz="914400" rtl="1" eaLnBrk="1" fontAlgn="ctr" latinLnBrk="0" hangingPunct="1">
                        <a:lnSpc>
                          <a:spcPct val="100000"/>
                        </a:lnSpc>
                        <a:spcBef>
                          <a:spcPts val="0"/>
                        </a:spcBef>
                        <a:spcAft>
                          <a:spcPts val="0"/>
                        </a:spcAft>
                        <a:buClrTx/>
                        <a:buSzTx/>
                        <a:buFontTx/>
                        <a:buChar char="-"/>
                        <a:tabLst/>
                        <a:defRPr/>
                      </a:pPr>
                      <a:r>
                        <a:rPr lang="ar-AE" sz="1200" dirty="0" smtClean="0">
                          <a:latin typeface="Arial" panose="020B0604020202020204" pitchFamily="34" charset="0"/>
                          <a:cs typeface="Sakkal Majalla" panose="02000000000000000000" pitchFamily="2" charset="-78"/>
                        </a:rPr>
                        <a:t>تسميع الحديث النبوي الشريف : دخلت امرأة النار في هرة حبستها ، فلا هي اطعمتها ، ولا هي تركتها تأكل من خشاش الأرض</a:t>
                      </a:r>
                      <a:br>
                        <a:rPr lang="ar-AE" sz="1200" dirty="0" smtClean="0">
                          <a:latin typeface="Arial" panose="020B0604020202020204" pitchFamily="34" charset="0"/>
                          <a:cs typeface="Sakkal Majalla" panose="02000000000000000000" pitchFamily="2" charset="-78"/>
                        </a:rPr>
                      </a:b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رقم </a:t>
                      </a:r>
                      <a:r>
                        <a:rPr lang="ar-AE" sz="1200" b="1" i="0" u="none" strike="noStrike" dirty="0">
                          <a:solidFill>
                            <a:srgbClr val="FF0000"/>
                          </a:solidFill>
                          <a:effectLst/>
                          <a:latin typeface="Sakkal Majalla" panose="02000000000000000000" pitchFamily="2" charset="-78"/>
                          <a:cs typeface="Sakkal Majalla" panose="02000000000000000000" pitchFamily="2" charset="-78"/>
                        </a:rPr>
                        <a:t>الهدف </a:t>
                      </a: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:(1404</a:t>
                      </a:r>
                      <a:r>
                        <a:rPr lang="ar-AE" sz="1200" b="1" i="0" u="none" strike="noStrike" baseline="0" dirty="0" smtClean="0">
                          <a:solidFill>
                            <a:srgbClr val="FF0000"/>
                          </a:solidFill>
                          <a:effectLst/>
                          <a:latin typeface="Sakkal Majalla" panose="02000000000000000000" pitchFamily="2" charset="-78"/>
                          <a:cs typeface="Sakkal Majalla" panose="02000000000000000000" pitchFamily="2" charset="-78"/>
                        </a:rPr>
                        <a:t>)</a:t>
                      </a: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  </a:t>
                      </a:r>
                      <a:endParaRPr lang="ar-AE" sz="1200" b="1" i="0" u="none" strike="noStrike" dirty="0">
                        <a:solidFill>
                          <a:srgbClr val="FF0000"/>
                        </a:solidFill>
                        <a:effectLst/>
                        <a:latin typeface="Sakkal Majalla" panose="02000000000000000000" pitchFamily="2" charset="-78"/>
                        <a:cs typeface="Sakkal Majalla" panose="02000000000000000000" pitchFamily="2" charset="-78"/>
                      </a:endParaRPr>
                    </a:p>
                    <a:p>
                      <a:pPr marL="171450" marR="0" lvl="0" indent="-171450" algn="ctr" defTabSz="914400" rtl="1" eaLnBrk="1" fontAlgn="ctr" latinLnBrk="0" hangingPunct="1">
                        <a:lnSpc>
                          <a:spcPct val="100000"/>
                        </a:lnSpc>
                        <a:spcBef>
                          <a:spcPts val="0"/>
                        </a:spcBef>
                        <a:spcAft>
                          <a:spcPts val="0"/>
                        </a:spcAft>
                        <a:buClrTx/>
                        <a:buSzTx/>
                        <a:buFontTx/>
                        <a:buChar char="-"/>
                        <a:tabLst/>
                        <a:defRPr/>
                      </a:pP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53614">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r>
                        <a:rPr lang="ar-EG" sz="1200" b="1" dirty="0">
                          <a:latin typeface="Sakkal Majalla" panose="02000000000000000000" pitchFamily="2" charset="-78"/>
                          <a:cs typeface="Sakkal Majalla" panose="02000000000000000000" pitchFamily="2" charset="-78"/>
                        </a:rPr>
                        <a:t> </a:t>
                      </a:r>
                      <a:r>
                        <a:rPr lang="ar-AE" sz="1200" b="1" dirty="0" smtClean="0">
                          <a:latin typeface="Sakkal Majalla" panose="02000000000000000000" pitchFamily="2" charset="-78"/>
                          <a:cs typeface="Sakkal Majalla" panose="02000000000000000000" pitchFamily="2" charset="-78"/>
                        </a:rPr>
                        <a:t>12-13</a:t>
                      </a:r>
                      <a:r>
                        <a:rPr lang="ar-EG" sz="1200" b="1" dirty="0" smtClean="0">
                          <a:latin typeface="Sakkal Majalla" panose="02000000000000000000" pitchFamily="2" charset="-78"/>
                          <a:cs typeface="Sakkal Majalla" panose="02000000000000000000" pitchFamily="2" charset="-78"/>
                        </a:rPr>
                        <a:t> </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a:t>
                      </a:r>
                      <a:r>
                        <a:rPr lang="ar-AE" sz="1200" b="1" dirty="0" smtClean="0">
                          <a:latin typeface="Sakkal Majalla" panose="02000000000000000000" pitchFamily="2" charset="-78"/>
                          <a:cs typeface="Sakkal Majalla" panose="02000000000000000000" pitchFamily="2" charset="-78"/>
                        </a:rPr>
                        <a:t>بسيطة</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r>
                        <a:rPr lang="ar-EG"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37217">
                <a:tc gridSpan="3">
                  <a:txBody>
                    <a:bodyPr/>
                    <a:lstStyle/>
                    <a:p>
                      <a:pPr algn="r" rtl="1"/>
                      <a:r>
                        <a:rPr lang="ar-AE" sz="1400" b="1" dirty="0">
                          <a:solidFill>
                            <a:srgbClr val="FF0000"/>
                          </a:solidFill>
                          <a:latin typeface="Sakkal Majalla" panose="02000000000000000000" pitchFamily="2" charset="-78"/>
                          <a:cs typeface="Sakkal Majalla" panose="02000000000000000000" pitchFamily="2" charset="-78"/>
                        </a:rPr>
                        <a:t>درس </a:t>
                      </a:r>
                      <a:r>
                        <a:rPr lang="ar-EG" sz="1400" b="1" dirty="0" smtClean="0">
                          <a:solidFill>
                            <a:srgbClr val="FF0000"/>
                          </a:solidFill>
                          <a:latin typeface="Sakkal Majalla" panose="02000000000000000000" pitchFamily="2" charset="-78"/>
                          <a:cs typeface="Sakkal Majalla" panose="02000000000000000000" pitchFamily="2" charset="-78"/>
                        </a:rPr>
                        <a:t>:</a:t>
                      </a:r>
                      <a:r>
                        <a:rPr lang="ar-AE" sz="1400" b="1" baseline="0" dirty="0" smtClean="0">
                          <a:solidFill>
                            <a:srgbClr val="FF0000"/>
                          </a:solidFill>
                          <a:latin typeface="Sakkal Majalla" panose="02000000000000000000" pitchFamily="2" charset="-78"/>
                          <a:cs typeface="Sakkal Majalla" panose="02000000000000000000" pitchFamily="2" charset="-78"/>
                        </a:rPr>
                        <a:t> </a:t>
                      </a:r>
                      <a:r>
                        <a:rPr lang="ar-AE" sz="1400" dirty="0" smtClean="0">
                          <a:latin typeface="Arial" panose="020B0604020202020204" pitchFamily="34" charset="0"/>
                          <a:cs typeface="Sakkal Majalla" panose="02000000000000000000" pitchFamily="2" charset="-78"/>
                        </a:rPr>
                        <a:t>تسميع الحديث النبوي الشريف : دخلت امرأة النار في هرة حبستها ، فلا هي اطعمتها ، ولا هي تركتها تأكل من خشاش الأرض</a:t>
                      </a:r>
                      <a:r>
                        <a:rPr lang="en-US" sz="1400" dirty="0" smtClean="0">
                          <a:latin typeface="Arial" panose="020B0604020202020204" pitchFamily="34" charset="0"/>
                          <a:cs typeface="Sakkal Majalla" panose="02000000000000000000" pitchFamily="2" charset="-78"/>
                        </a:rPr>
                        <a:t/>
                      </a:r>
                      <a:br>
                        <a:rPr lang="en-US" sz="1400" dirty="0" smtClean="0">
                          <a:latin typeface="Arial" panose="020B0604020202020204" pitchFamily="34" charset="0"/>
                          <a:cs typeface="Sakkal Majalla" panose="02000000000000000000" pitchFamily="2" charset="-78"/>
                        </a:rPr>
                      </a:br>
                      <a:endParaRPr lang="ar-EG" sz="1400" b="1" dirty="0">
                        <a:solidFill>
                          <a:srgbClr val="FF0000"/>
                        </a:solidFill>
                        <a:latin typeface="Sakkal Majalla" panose="02000000000000000000" pitchFamily="2" charset="-78"/>
                        <a:cs typeface="Sakkal Majalla" panose="02000000000000000000" pitchFamily="2" charset="-78"/>
                      </a:endParaRPr>
                    </a:p>
                    <a:p>
                      <a:pPr algn="r" rtl="1"/>
                      <a:r>
                        <a:rPr lang="ar-EG" sz="1400" b="1" dirty="0">
                          <a:solidFill>
                            <a:srgbClr val="FF0000"/>
                          </a:solidFill>
                          <a:latin typeface="Sakkal Majalla" panose="02000000000000000000" pitchFamily="2" charset="-78"/>
                          <a:cs typeface="Sakkal Majalla" panose="02000000000000000000" pitchFamily="2" charset="-78"/>
                        </a:rPr>
                        <a:t>قصة: </a:t>
                      </a:r>
                      <a:r>
                        <a:rPr lang="ar-AE" sz="1400" b="1" dirty="0" smtClean="0">
                          <a:solidFill>
                            <a:srgbClr val="FF0000"/>
                          </a:solidFill>
                          <a:latin typeface="Sakkal Majalla" panose="02000000000000000000" pitchFamily="2" charset="-78"/>
                          <a:cs typeface="Sakkal Majalla" panose="02000000000000000000" pitchFamily="2" charset="-78"/>
                        </a:rPr>
                        <a:t>الطفلة</a:t>
                      </a:r>
                      <a:r>
                        <a:rPr lang="ar-AE" sz="1400" b="1" baseline="0" dirty="0" smtClean="0">
                          <a:solidFill>
                            <a:srgbClr val="FF0000"/>
                          </a:solidFill>
                          <a:latin typeface="Sakkal Majalla" panose="02000000000000000000" pitchFamily="2" charset="-78"/>
                          <a:cs typeface="Sakkal Majalla" panose="02000000000000000000" pitchFamily="2" charset="-78"/>
                        </a:rPr>
                        <a:t> الرقيقة والهرة </a:t>
                      </a:r>
                      <a:endParaRPr lang="ar-EG" sz="1400" b="1" dirty="0">
                        <a:solidFill>
                          <a:srgbClr val="FF0000"/>
                        </a:solidFill>
                        <a:latin typeface="Sakkal Majalla" panose="02000000000000000000" pitchFamily="2" charset="-78"/>
                        <a:cs typeface="Sakkal Majalla" panose="02000000000000000000" pitchFamily="2" charset="-78"/>
                      </a:endParaRPr>
                    </a:p>
                    <a:p>
                      <a:pPr algn="r" rtl="1"/>
                      <a:endParaRPr lang="en-US" sz="1400" b="1" baseline="0" dirty="0">
                        <a:latin typeface="Sakkal Majalla" panose="02000000000000000000" pitchFamily="2" charset="-78"/>
                        <a:cs typeface="Sakkal Majalla" panose="02000000000000000000" pitchFamily="2" charset="-78"/>
                      </a:endParaRPr>
                    </a:p>
                    <a:p>
                      <a:pPr algn="r" rtl="1" fontAlgn="base"/>
                      <a:r>
                        <a:rPr lang="ar-AE" sz="1400" kern="1200" dirty="0" smtClean="0">
                          <a:solidFill>
                            <a:schemeClr val="tx1"/>
                          </a:solidFill>
                          <a:latin typeface="Arial" panose="020B0604020202020204" pitchFamily="34" charset="0"/>
                          <a:ea typeface="+mn-ea"/>
                          <a:cs typeface="Sakkal Majalla" panose="02000000000000000000" pitchFamily="2" charset="-78"/>
                        </a:rPr>
                        <a:t>كانت هناك طفلة جميله رقيقه اسمها فاطمة تعيش مع أمها في حياة أمنة مطمئنة, وبينما في احدي الأيام أعدت لها أمها شطائر اللحم اللذيذة فقبلت أمها وشكرتها لتذهب إلى المدرسة, وفي طريقها إلي المدرسة وجدت هر مربوط في شجرة يئن من شدة الجوع, فأخذت تفكر الطفلة ماذا تفعل مع هذا الهر المسكين, فأخرجت شطائر اللحم من حقيبتها ووضعتها أمامه, فأخذ يلتهم الشطائر بنهم وشوق, وقام الهر يحرك ذيله ويميل علي الطفلة كأنه يشكرها علي فعلتها الحميدة معه, فابتسمت الطفلة وفرحت فرحا شديدا لهذا, ومنذ هذه اللحظة لم يفارق الهر الطفلة الرقيقة يوما واحدا.</a:t>
                      </a:r>
                    </a:p>
                    <a:p>
                      <a:pPr algn="r"/>
                      <a:r>
                        <a:rPr lang="ar-AE" sz="1400" kern="1200" dirty="0" smtClean="0">
                          <a:solidFill>
                            <a:schemeClr val="tx1"/>
                          </a:solidFill>
                          <a:latin typeface="Arial" panose="020B0604020202020204" pitchFamily="34" charset="0"/>
                          <a:ea typeface="+mn-ea"/>
                          <a:cs typeface="Sakkal Majalla" panose="02000000000000000000" pitchFamily="2" charset="-78"/>
                        </a:rPr>
                        <a:t/>
                      </a:r>
                      <a:br>
                        <a:rPr lang="ar-AE" sz="1400" kern="1200" dirty="0" smtClean="0">
                          <a:solidFill>
                            <a:schemeClr val="tx1"/>
                          </a:solidFill>
                          <a:latin typeface="Arial" panose="020B0604020202020204" pitchFamily="34" charset="0"/>
                          <a:ea typeface="+mn-ea"/>
                          <a:cs typeface="Sakkal Majalla" panose="02000000000000000000" pitchFamily="2" charset="-78"/>
                        </a:rPr>
                      </a:br>
                      <a:endParaRPr lang="ar-AE" sz="1400" kern="1200" dirty="0">
                        <a:solidFill>
                          <a:schemeClr val="tx1"/>
                        </a:solidFill>
                        <a:latin typeface="Arial" panose="020B0604020202020204" pitchFamily="34" charset="0"/>
                        <a:ea typeface="+mn-ea"/>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dirty="0">
                          <a:latin typeface="Sakkal Majalla" panose="02000000000000000000" pitchFamily="2" charset="-78"/>
                          <a:cs typeface="Sakkal Majalla" panose="02000000000000000000" pitchFamily="2" charset="-78"/>
                        </a:rPr>
                        <a:t>كتاب</a:t>
                      </a:r>
                      <a:r>
                        <a:rPr lang="ar-AE" sz="14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145" y="3648300"/>
            <a:ext cx="2324355" cy="289061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6771" y="3676442"/>
            <a:ext cx="3104630" cy="2901973"/>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1782" y="3676442"/>
            <a:ext cx="2337747" cy="2901973"/>
          </a:xfrm>
          <a:prstGeom prst="rect">
            <a:avLst/>
          </a:prstGeom>
        </p:spPr>
      </p:pic>
    </p:spTree>
    <p:extLst>
      <p:ext uri="{BB962C8B-B14F-4D97-AF65-F5344CB8AC3E}">
        <p14:creationId xmlns:p14="http://schemas.microsoft.com/office/powerpoint/2010/main" val="87381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77508426"/>
              </p:ext>
            </p:extLst>
          </p:nvPr>
        </p:nvGraphicFramePr>
        <p:xfrm>
          <a:off x="371061" y="245889"/>
          <a:ext cx="11589108" cy="6477802"/>
        </p:xfrm>
        <a:graphic>
          <a:graphicData uri="http://schemas.openxmlformats.org/drawingml/2006/table">
            <a:tbl>
              <a:tblPr firstRow="1" bandRow="1">
                <a:tableStyleId>{5940675A-B579-460E-94D1-54222C63F5DA}</a:tableStyleId>
              </a:tblPr>
              <a:tblGrid>
                <a:gridCol w="10429461">
                  <a:extLst>
                    <a:ext uri="{9D8B030D-6E8A-4147-A177-3AD203B41FA5}">
                      <a16:colId xmlns:a16="http://schemas.microsoft.com/office/drawing/2014/main" val="20000"/>
                    </a:ext>
                  </a:extLst>
                </a:gridCol>
                <a:gridCol w="1159647">
                  <a:extLst>
                    <a:ext uri="{9D8B030D-6E8A-4147-A177-3AD203B41FA5}">
                      <a16:colId xmlns:a16="http://schemas.microsoft.com/office/drawing/2014/main" val="20001"/>
                    </a:ext>
                  </a:extLst>
                </a:gridCol>
              </a:tblGrid>
              <a:tr h="52876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100" dirty="0" smtClean="0">
                          <a:latin typeface="Arial" panose="020B0604020202020204" pitchFamily="34" charset="0"/>
                          <a:cs typeface="Sakkal Majalla" panose="02000000000000000000" pitchFamily="2" charset="-78"/>
                        </a:rPr>
                        <a:t>تسميع الحديث النبوي الشريف : البَخِيلُ مَن ذُكِرتُ عِندَهُ فَلَم يُصلِّ عليَّ </a:t>
                      </a:r>
                      <a:endParaRPr lang="en-US" sz="1100" dirty="0" smtClean="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1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الهدف</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SA" sz="1100" b="1" dirty="0">
                          <a:latin typeface="Sakkal Majalla" panose="02000000000000000000" pitchFamily="2" charset="-78"/>
                          <a:cs typeface="Sakkal Majalla" panose="02000000000000000000" pitchFamily="2" charset="-78"/>
                        </a:rPr>
                        <a:t>انشطه</a:t>
                      </a:r>
                      <a:r>
                        <a:rPr lang="ar-SA" sz="1100" b="1" baseline="0" dirty="0">
                          <a:latin typeface="Sakkal Majalla" panose="02000000000000000000" pitchFamily="2" charset="-78"/>
                          <a:cs typeface="Sakkal Majalla" panose="02000000000000000000" pitchFamily="2" charset="-78"/>
                        </a:rPr>
                        <a:t> مهارية</a:t>
                      </a:r>
                      <a:endParaRPr lang="ar-AE" sz="11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200" b="1" dirty="0">
                          <a:latin typeface="Sakkal Majalla" panose="02000000000000000000" pitchFamily="2" charset="-78"/>
                          <a:cs typeface="Sakkal Majalla" panose="02000000000000000000" pitchFamily="2" charset="-78"/>
                        </a:rPr>
                        <a:t>المكونات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algn="r" rtl="1"/>
                      <a:endParaRPr lang="ar-EG" sz="1400" b="1" u="none" baseline="0" dirty="0">
                        <a:latin typeface="Sakkal Majalla" panose="02000000000000000000" pitchFamily="2" charset="-78"/>
                        <a:cs typeface="Sakkal Majalla" panose="02000000000000000000" pitchFamily="2" charset="-78"/>
                      </a:endParaRPr>
                    </a:p>
                    <a:p>
                      <a:pPr algn="r" rtl="1"/>
                      <a:r>
                        <a:rPr lang="ar-AE" sz="1400" b="1" u="none" baseline="0" dirty="0" smtClean="0">
                          <a:latin typeface="Sakkal Majalla" panose="02000000000000000000" pitchFamily="2" charset="-78"/>
                          <a:cs typeface="Sakkal Majalla" panose="02000000000000000000" pitchFamily="2" charset="-78"/>
                        </a:rPr>
                        <a:t>ان يقوم المعلم بالتالي:</a:t>
                      </a:r>
                      <a:br>
                        <a:rPr lang="ar-AE" sz="1400" b="1" u="none" baseline="0" dirty="0" smtClean="0">
                          <a:latin typeface="Sakkal Majalla" panose="02000000000000000000" pitchFamily="2" charset="-78"/>
                          <a:cs typeface="Sakkal Majalla" panose="02000000000000000000" pitchFamily="2" charset="-78"/>
                        </a:rPr>
                      </a:br>
                      <a:r>
                        <a:rPr lang="ar-AE" sz="1400" b="1" u="none" baseline="0" dirty="0" smtClean="0">
                          <a:latin typeface="Sakkal Majalla" panose="02000000000000000000" pitchFamily="2" charset="-78"/>
                          <a:cs typeface="Sakkal Majalla" panose="02000000000000000000" pitchFamily="2" charset="-78"/>
                        </a:rPr>
                        <a:t>1- توجيه أسئلة للطلبة يسألهم فيها عن احداث القصة </a:t>
                      </a:r>
                      <a:br>
                        <a:rPr lang="ar-AE" sz="1400" b="1" u="none" baseline="0" dirty="0" smtClean="0">
                          <a:latin typeface="Sakkal Majalla" panose="02000000000000000000" pitchFamily="2" charset="-78"/>
                          <a:cs typeface="Sakkal Majalla" panose="02000000000000000000" pitchFamily="2" charset="-78"/>
                        </a:rPr>
                      </a:br>
                      <a:r>
                        <a:rPr lang="ar-AE" sz="1400" b="1" u="none" baseline="0" dirty="0" smtClean="0">
                          <a:latin typeface="Sakkal Majalla" panose="02000000000000000000" pitchFamily="2" charset="-78"/>
                          <a:cs typeface="Sakkal Majalla" panose="02000000000000000000" pitchFamily="2" charset="-78"/>
                        </a:rPr>
                        <a:t>2- ان يوضح المعلم الدرس المستفاد من القصة </a:t>
                      </a:r>
                      <a:br>
                        <a:rPr lang="ar-AE" sz="1400" b="1" u="none" baseline="0" dirty="0" smtClean="0">
                          <a:latin typeface="Sakkal Majalla" panose="02000000000000000000" pitchFamily="2" charset="-78"/>
                          <a:cs typeface="Sakkal Majalla" panose="02000000000000000000" pitchFamily="2" charset="-78"/>
                        </a:rPr>
                      </a:br>
                      <a:r>
                        <a:rPr lang="ar-AE" sz="1400" b="1" u="none" baseline="0" dirty="0" smtClean="0">
                          <a:latin typeface="Sakkal Majalla" panose="02000000000000000000" pitchFamily="2" charset="-78"/>
                          <a:cs typeface="Sakkal Majalla" panose="02000000000000000000" pitchFamily="2" charset="-78"/>
                        </a:rPr>
                        <a:t>3- ان يذكر المعلم للطلاب معنى الحديث النبوي الشريف ويربطه بأحداث القصة </a:t>
                      </a:r>
                      <a:r>
                        <a:rPr lang="en-US" sz="1400" b="1" u="none" baseline="0" dirty="0" smtClean="0">
                          <a:latin typeface="Sakkal Majalla" panose="02000000000000000000" pitchFamily="2" charset="-78"/>
                          <a:cs typeface="Sakkal Majalla" panose="02000000000000000000" pitchFamily="2" charset="-78"/>
                        </a:rPr>
                        <a:t/>
                      </a:r>
                      <a:br>
                        <a:rPr lang="en-US" sz="1400" b="1" u="none" baseline="0" dirty="0" smtClean="0">
                          <a:latin typeface="Sakkal Majalla" panose="02000000000000000000" pitchFamily="2" charset="-78"/>
                          <a:cs typeface="Sakkal Majalla" panose="02000000000000000000" pitchFamily="2" charset="-78"/>
                        </a:rPr>
                      </a:br>
                      <a:r>
                        <a:rPr lang="ar-AE" sz="1400" b="1" u="none" baseline="0" dirty="0" smtClean="0">
                          <a:latin typeface="Sakkal Majalla" panose="02000000000000000000" pitchFamily="2" charset="-78"/>
                          <a:cs typeface="Sakkal Majalla" panose="02000000000000000000" pitchFamily="2" charset="-78"/>
                        </a:rPr>
                        <a:t>4- ان يقول المعلم الحديث النبوي الشريف ويردد الطلاب من خلفه </a:t>
                      </a:r>
                      <a:br>
                        <a:rPr lang="ar-AE" sz="1400" b="1" u="none" baseline="0" dirty="0" smtClean="0">
                          <a:latin typeface="Sakkal Majalla" panose="02000000000000000000" pitchFamily="2" charset="-78"/>
                          <a:cs typeface="Sakkal Majalla" panose="02000000000000000000" pitchFamily="2" charset="-78"/>
                        </a:rPr>
                      </a:br>
                      <a:r>
                        <a:rPr lang="ar-AE" sz="1400" b="1" u="none" baseline="0" dirty="0" smtClean="0">
                          <a:latin typeface="Sakkal Majalla" panose="02000000000000000000" pitchFamily="2" charset="-78"/>
                          <a:cs typeface="Sakkal Majalla" panose="02000000000000000000" pitchFamily="2" charset="-78"/>
                        </a:rPr>
                        <a:t>4- ان يوجه أسئلة للطلاب يسألهم فيها عن ما اذا كان أحدهم حدث معه موقف مشابه مثل القصة ام لا؟</a:t>
                      </a:r>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SA" sz="1400" b="1" u="none" baseline="0"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rtl="1"/>
                      <a:r>
                        <a:rPr lang="ar-EG" sz="1200" b="1" dirty="0" smtClean="0">
                          <a:latin typeface="Sakkal Majalla" panose="02000000000000000000" pitchFamily="2" charset="-78"/>
                          <a:cs typeface="Sakkal Majalla" panose="02000000000000000000" pitchFamily="2" charset="-78"/>
                        </a:rPr>
                        <a:t> </a:t>
                      </a:r>
                      <a:endParaRPr lang="ar-AE" sz="1200" b="1" dirty="0">
                        <a:latin typeface="Sakkal Majalla" panose="02000000000000000000" pitchFamily="2" charset="-78"/>
                        <a:cs typeface="Sakkal Majalla" panose="02000000000000000000" pitchFamily="2" charset="-78"/>
                      </a:endParaRPr>
                    </a:p>
                    <a:p>
                      <a:pPr algn="ctr" rtl="1"/>
                      <a:endParaRPr lang="ar-EG" sz="1200" b="1" baseline="0" dirty="0">
                        <a:latin typeface="Sakkal Majalla" panose="02000000000000000000" pitchFamily="2" charset="-78"/>
                        <a:cs typeface="Sakkal Majalla" panose="02000000000000000000" pitchFamily="2" charset="-78"/>
                      </a:endParaRPr>
                    </a:p>
                    <a:p>
                      <a:pPr algn="ctr" rtl="1"/>
                      <a:r>
                        <a:rPr lang="ar-AE" sz="12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9" name="Slide Number Placeholder 18"/>
          <p:cNvSpPr>
            <a:spLocks noGrp="1"/>
          </p:cNvSpPr>
          <p:nvPr>
            <p:ph type="sldNum" sz="quarter" idx="12"/>
          </p:nvPr>
        </p:nvSpPr>
        <p:spPr/>
        <p:txBody>
          <a:bodyPr/>
          <a:lstStyle/>
          <a:p>
            <a:fld id="{60F9F505-338F-4A63-8E60-F3E66EC2060F}" type="slidenum">
              <a:rPr lang="en-GB" smtClean="0"/>
              <a:t>3</a:t>
            </a:fld>
            <a:endParaRPr lang="en-GB"/>
          </a:p>
        </p:txBody>
      </p:sp>
    </p:spTree>
    <p:extLst>
      <p:ext uri="{BB962C8B-B14F-4D97-AF65-F5344CB8AC3E}">
        <p14:creationId xmlns:p14="http://schemas.microsoft.com/office/powerpoint/2010/main" val="20296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002871113"/>
              </p:ext>
            </p:extLst>
          </p:nvPr>
        </p:nvGraphicFramePr>
        <p:xfrm>
          <a:off x="180107" y="98386"/>
          <a:ext cx="11804073" cy="6452043"/>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757663">
                <a:tc>
                  <a:txBody>
                    <a:bodyPr/>
                    <a:lstStyle/>
                    <a:p>
                      <a:pPr algn="r"/>
                      <a:r>
                        <a:rPr lang="ar-EG" sz="1200" b="1" u="none" kern="1200" dirty="0">
                          <a:solidFill>
                            <a:srgbClr val="FF0000"/>
                          </a:solidFill>
                          <a:effectLst/>
                          <a:latin typeface="Sakkal Majalla" panose="02000000000000000000" pitchFamily="2" charset="-78"/>
                          <a:ea typeface="+mn-ea"/>
                          <a:cs typeface="Sakkal Majalla" panose="02000000000000000000" pitchFamily="2" charset="-78"/>
                        </a:rPr>
                        <a:t>التدرج في تنفيذ النشاط</a:t>
                      </a:r>
                      <a:r>
                        <a:rPr lang="ar-EG" sz="1200" b="1" u="none" kern="1200" dirty="0" smtClean="0">
                          <a:solidFill>
                            <a:srgbClr val="FF0000"/>
                          </a:solidFill>
                          <a:effectLst/>
                          <a:latin typeface="Sakkal Majalla" panose="02000000000000000000" pitchFamily="2" charset="-78"/>
                          <a:ea typeface="+mn-ea"/>
                          <a:cs typeface="Sakkal Majalla" panose="02000000000000000000" pitchFamily="2" charset="-78"/>
                        </a:rPr>
                        <a:t>:</a:t>
                      </a:r>
                      <a:r>
                        <a:rPr lang="ar-AE" sz="1200" b="1" u="none" kern="1200" dirty="0" smtClean="0">
                          <a:solidFill>
                            <a:srgbClr val="FF0000"/>
                          </a:solidFill>
                          <a:effectLst/>
                          <a:latin typeface="Sakkal Majalla" panose="02000000000000000000" pitchFamily="2" charset="-78"/>
                          <a:ea typeface="+mn-ea"/>
                          <a:cs typeface="Sakkal Majalla" panose="02000000000000000000" pitchFamily="2" charset="-78"/>
                        </a:rPr>
                        <a:t/>
                      </a:r>
                      <a:br>
                        <a:rPr lang="ar-AE" sz="1200" b="1" u="none" kern="1200" dirty="0" smtClean="0">
                          <a:solidFill>
                            <a:srgbClr val="FF0000"/>
                          </a:solidFill>
                          <a:effectLst/>
                          <a:latin typeface="Sakkal Majalla" panose="02000000000000000000" pitchFamily="2" charset="-78"/>
                          <a:ea typeface="+mn-ea"/>
                          <a:cs typeface="Sakkal Majalla" panose="02000000000000000000" pitchFamily="2" charset="-78"/>
                        </a:rPr>
                      </a:br>
                      <a:r>
                        <a:rPr lang="ar-AE" sz="1200" b="1" u="none" kern="1200" baseline="0" dirty="0" smtClean="0">
                          <a:solidFill>
                            <a:schemeClr val="tx1">
                              <a:lumMod val="95000"/>
                              <a:lumOff val="5000"/>
                            </a:schemeClr>
                          </a:solidFill>
                          <a:latin typeface="Sakkal Majalla" panose="02000000000000000000" pitchFamily="2" charset="-78"/>
                          <a:ea typeface="+mn-ea"/>
                          <a:cs typeface="Sakkal Majalla" panose="02000000000000000000" pitchFamily="2" charset="-78"/>
                        </a:rPr>
                        <a:t>1- ان يحكي المعلم القصة اكثر من مرة للطلاب </a:t>
                      </a:r>
                      <a:br>
                        <a:rPr lang="ar-AE" sz="1200" b="1" u="none" kern="1200" baseline="0" dirty="0" smtClean="0">
                          <a:solidFill>
                            <a:schemeClr val="tx1">
                              <a:lumMod val="95000"/>
                              <a:lumOff val="5000"/>
                            </a:schemeClr>
                          </a:solidFill>
                          <a:latin typeface="Sakkal Majalla" panose="02000000000000000000" pitchFamily="2" charset="-78"/>
                          <a:ea typeface="+mn-ea"/>
                          <a:cs typeface="Sakkal Majalla" panose="02000000000000000000" pitchFamily="2" charset="-78"/>
                        </a:rPr>
                      </a:br>
                      <a:r>
                        <a:rPr lang="ar-AE" sz="1200" b="1" u="none" kern="1200" baseline="0" dirty="0" smtClean="0">
                          <a:solidFill>
                            <a:schemeClr val="tx1">
                              <a:lumMod val="95000"/>
                              <a:lumOff val="5000"/>
                            </a:schemeClr>
                          </a:solidFill>
                          <a:latin typeface="Sakkal Majalla" panose="02000000000000000000" pitchFamily="2" charset="-78"/>
                          <a:ea typeface="+mn-ea"/>
                          <a:cs typeface="Sakkal Majalla" panose="02000000000000000000" pitchFamily="2" charset="-78"/>
                        </a:rPr>
                        <a:t>2- ان يشاركهم في الحكي بعد ذلك </a:t>
                      </a:r>
                      <a:br>
                        <a:rPr lang="ar-AE" sz="1200" b="1" u="none" kern="1200" baseline="0" dirty="0" smtClean="0">
                          <a:solidFill>
                            <a:schemeClr val="tx1">
                              <a:lumMod val="95000"/>
                              <a:lumOff val="5000"/>
                            </a:schemeClr>
                          </a:solidFill>
                          <a:latin typeface="Sakkal Majalla" panose="02000000000000000000" pitchFamily="2" charset="-78"/>
                          <a:ea typeface="+mn-ea"/>
                          <a:cs typeface="Sakkal Majalla" panose="02000000000000000000" pitchFamily="2" charset="-78"/>
                        </a:rPr>
                      </a:br>
                      <a:r>
                        <a:rPr lang="ar-AE" sz="1200" b="1" u="none" kern="1200" baseline="0" dirty="0" smtClean="0">
                          <a:solidFill>
                            <a:schemeClr val="tx1">
                              <a:lumMod val="95000"/>
                              <a:lumOff val="5000"/>
                            </a:schemeClr>
                          </a:solidFill>
                          <a:latin typeface="Sakkal Majalla" panose="02000000000000000000" pitchFamily="2" charset="-78"/>
                          <a:ea typeface="+mn-ea"/>
                          <a:cs typeface="Sakkal Majalla" panose="02000000000000000000" pitchFamily="2" charset="-78"/>
                        </a:rPr>
                        <a:t>3- ان يطرح عليهم أسئلة بأحداث القصة</a:t>
                      </a:r>
                      <a:br>
                        <a:rPr lang="ar-AE" sz="1200" b="1" u="none" kern="1200" baseline="0" dirty="0" smtClean="0">
                          <a:solidFill>
                            <a:schemeClr val="tx1">
                              <a:lumMod val="95000"/>
                              <a:lumOff val="5000"/>
                            </a:schemeClr>
                          </a:solidFill>
                          <a:latin typeface="Sakkal Majalla" panose="02000000000000000000" pitchFamily="2" charset="-78"/>
                          <a:ea typeface="+mn-ea"/>
                          <a:cs typeface="Sakkal Majalla" panose="02000000000000000000" pitchFamily="2" charset="-78"/>
                        </a:rPr>
                      </a:br>
                      <a:r>
                        <a:rPr lang="ar-AE" sz="1200" b="1" u="none" kern="1200" baseline="0" dirty="0" smtClean="0">
                          <a:solidFill>
                            <a:schemeClr val="tx1">
                              <a:lumMod val="95000"/>
                              <a:lumOff val="5000"/>
                            </a:schemeClr>
                          </a:solidFill>
                          <a:latin typeface="Sakkal Majalla" panose="02000000000000000000" pitchFamily="2" charset="-78"/>
                          <a:ea typeface="+mn-ea"/>
                          <a:cs typeface="Sakkal Majalla" panose="02000000000000000000" pitchFamily="2" charset="-78"/>
                        </a:rPr>
                        <a:t>4- ان يوضح المعلم كيفية الاعتناء بالحيوان وكيفية التعامل معهم  </a:t>
                      </a:r>
                      <a:br>
                        <a:rPr lang="ar-AE" sz="1200" b="1" u="none" kern="1200" baseline="0" dirty="0" smtClean="0">
                          <a:solidFill>
                            <a:schemeClr val="tx1">
                              <a:lumMod val="95000"/>
                              <a:lumOff val="5000"/>
                            </a:schemeClr>
                          </a:solidFill>
                          <a:latin typeface="Sakkal Majalla" panose="02000000000000000000" pitchFamily="2" charset="-78"/>
                          <a:ea typeface="+mn-ea"/>
                          <a:cs typeface="Sakkal Majalla" panose="02000000000000000000" pitchFamily="2" charset="-78"/>
                        </a:rPr>
                      </a:br>
                      <a:r>
                        <a:rPr lang="ar-AE" sz="1200" b="1" u="none" kern="1200" baseline="0" dirty="0" smtClean="0">
                          <a:solidFill>
                            <a:schemeClr val="tx1">
                              <a:lumMod val="95000"/>
                              <a:lumOff val="5000"/>
                            </a:schemeClr>
                          </a:solidFill>
                          <a:latin typeface="Sakkal Majalla" panose="02000000000000000000" pitchFamily="2" charset="-78"/>
                          <a:ea typeface="+mn-ea"/>
                          <a:cs typeface="Sakkal Majalla" panose="02000000000000000000" pitchFamily="2" charset="-78"/>
                        </a:rPr>
                        <a:t>5- ان يوضح المعلم ما هي الحيوانات الأليفة والحيوانات الغير أليفة </a:t>
                      </a:r>
                      <a:br>
                        <a:rPr lang="ar-AE" sz="1200" b="1" u="none" kern="1200" baseline="0" dirty="0" smtClean="0">
                          <a:solidFill>
                            <a:schemeClr val="tx1">
                              <a:lumMod val="95000"/>
                              <a:lumOff val="5000"/>
                            </a:schemeClr>
                          </a:solidFill>
                          <a:latin typeface="Sakkal Majalla" panose="02000000000000000000" pitchFamily="2" charset="-78"/>
                          <a:ea typeface="+mn-ea"/>
                          <a:cs typeface="Sakkal Majalla" panose="02000000000000000000" pitchFamily="2" charset="-78"/>
                        </a:rPr>
                      </a:br>
                      <a:r>
                        <a:rPr lang="ar-AE" sz="1200" b="1" u="none" kern="1200" baseline="0" dirty="0" smtClean="0">
                          <a:solidFill>
                            <a:schemeClr val="tx1">
                              <a:lumMod val="95000"/>
                              <a:lumOff val="5000"/>
                            </a:schemeClr>
                          </a:solidFill>
                          <a:latin typeface="Sakkal Majalla" panose="02000000000000000000" pitchFamily="2" charset="-78"/>
                          <a:ea typeface="+mn-ea"/>
                          <a:cs typeface="Sakkal Majalla" panose="02000000000000000000" pitchFamily="2" charset="-78"/>
                        </a:rPr>
                        <a:t>6- ان يقول المعلم الحديث الشريف اكثر من مرة ويردده الطلاب من بعده </a:t>
                      </a:r>
                      <a:br>
                        <a:rPr lang="ar-AE" sz="1200" b="1" u="none" kern="1200" baseline="0" dirty="0" smtClean="0">
                          <a:solidFill>
                            <a:schemeClr val="tx1">
                              <a:lumMod val="95000"/>
                              <a:lumOff val="5000"/>
                            </a:schemeClr>
                          </a:solidFill>
                          <a:latin typeface="Sakkal Majalla" panose="02000000000000000000" pitchFamily="2" charset="-78"/>
                          <a:ea typeface="+mn-ea"/>
                          <a:cs typeface="Sakkal Majalla" panose="02000000000000000000" pitchFamily="2" charset="-78"/>
                        </a:rPr>
                      </a:br>
                      <a:r>
                        <a:rPr lang="ar-AE" sz="1200" b="1" u="none" kern="1200" baseline="0" dirty="0" smtClean="0">
                          <a:solidFill>
                            <a:schemeClr val="tx1">
                              <a:lumMod val="95000"/>
                              <a:lumOff val="5000"/>
                            </a:schemeClr>
                          </a:solidFill>
                          <a:latin typeface="Sakkal Majalla" panose="02000000000000000000" pitchFamily="2" charset="-78"/>
                          <a:ea typeface="+mn-ea"/>
                          <a:cs typeface="Sakkal Majalla" panose="02000000000000000000" pitchFamily="2" charset="-78"/>
                        </a:rPr>
                        <a:t>7- ان يكتب الحديث على السبورة ويقوم الطلاب بالقراءة  </a:t>
                      </a:r>
                      <a:endParaRPr lang="ar-EG" sz="1200" b="1" u="none" kern="1200" baseline="0" dirty="0">
                        <a:solidFill>
                          <a:schemeClr val="tx1">
                            <a:lumMod val="95000"/>
                            <a:lumOff val="5000"/>
                          </a:schemeClr>
                        </a:solidFill>
                        <a:latin typeface="Sakkal Majalla" panose="02000000000000000000" pitchFamily="2" charset="-78"/>
                        <a:ea typeface="+mn-ea"/>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600" b="1" baseline="0" dirty="0">
                        <a:latin typeface="Sakkal Majalla" panose="02000000000000000000" pitchFamily="2" charset="-78"/>
                        <a:cs typeface="Sakkal Majalla" panose="02000000000000000000" pitchFamily="2" charset="-78"/>
                      </a:endParaRPr>
                    </a:p>
                    <a:p>
                      <a:pPr algn="ctr" rtl="1"/>
                      <a:r>
                        <a:rPr lang="ar-AE" sz="1600" b="1" baseline="0" dirty="0">
                          <a:latin typeface="Sakkal Majalla" panose="02000000000000000000" pitchFamily="2" charset="-78"/>
                          <a:cs typeface="Sakkal Majalla" panose="02000000000000000000" pitchFamily="2" charset="-78"/>
                        </a:rPr>
                        <a:t>دليل للمعلم</a:t>
                      </a:r>
                    </a:p>
                    <a:p>
                      <a:pPr algn="ctr" rtl="1"/>
                      <a:endParaRPr lang="ar-AE" sz="16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65136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EG" sz="1200" b="1" baseline="0" dirty="0">
                          <a:latin typeface="Sakkal Majalla" panose="02000000000000000000" pitchFamily="2" charset="-78"/>
                          <a:cs typeface="Sakkal Majalla" panose="02000000000000000000" pitchFamily="2" charset="-78"/>
                        </a:rPr>
                        <a:t>أن </a:t>
                      </a:r>
                      <a:r>
                        <a:rPr lang="ar-AE" sz="1200" b="1" baseline="0" dirty="0" smtClean="0">
                          <a:latin typeface="Sakkal Majalla" panose="02000000000000000000" pitchFamily="2" charset="-78"/>
                          <a:cs typeface="Sakkal Majalla" panose="02000000000000000000" pitchFamily="2" charset="-78"/>
                        </a:rPr>
                        <a:t>يكتب على النقاط صيغة الحديث النبوي الشريف </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a:t>
                      </a:r>
                      <a:r>
                        <a:rPr lang="ar-AE" sz="1200" dirty="0" smtClean="0">
                          <a:latin typeface="Arial" panose="020B0604020202020204" pitchFamily="34" charset="0"/>
                          <a:cs typeface="Sakkal Majalla" panose="02000000000000000000" pitchFamily="2" charset="-78"/>
                        </a:rPr>
                        <a:t>دخلت امرأة النار في هرة حبستها ، فلا هي اطعمتها ، ولا هي تركتها تأكل من خشاش الأرض</a:t>
                      </a:r>
                      <a:br>
                        <a:rPr lang="ar-AE" sz="1200" dirty="0" smtClean="0">
                          <a:latin typeface="Arial" panose="020B0604020202020204" pitchFamily="34" charset="0"/>
                          <a:cs typeface="Sakkal Majalla" panose="02000000000000000000" pitchFamily="2" charset="-78"/>
                        </a:rPr>
                      </a:br>
                      <a:endParaRPr lang="ar-EG" sz="1200" b="1" kern="1200" baseline="0" dirty="0">
                        <a:solidFill>
                          <a:schemeClr val="tx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latin typeface="Sakkal Majalla" panose="02000000000000000000" pitchFamily="2" charset="-78"/>
                          <a:cs typeface="Sakkal Majalla" panose="02000000000000000000" pitchFamily="2" charset="-78"/>
                        </a:rPr>
                        <a:t>الواجب المنزلي </a:t>
                      </a:r>
                      <a:endParaRPr lang="en-US" sz="16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2043018">
                <a:tc>
                  <a:txBody>
                    <a:bodyPr/>
                    <a:lstStyle/>
                    <a:p>
                      <a:pPr algn="r" rtl="1"/>
                      <a:r>
                        <a:rPr lang="ar-AE" sz="1200" b="1" dirty="0" smtClean="0">
                          <a:latin typeface="Sakkal Majalla" panose="02000000000000000000" pitchFamily="2" charset="-78"/>
                          <a:cs typeface="Sakkal Majalla" panose="02000000000000000000" pitchFamily="2" charset="-78"/>
                        </a:rPr>
                        <a:t>1- قصة</a:t>
                      </a:r>
                      <a:r>
                        <a:rPr lang="ar-AE" sz="1200" b="1" baseline="0" dirty="0" smtClean="0">
                          <a:latin typeface="Sakkal Majalla" panose="02000000000000000000" pitchFamily="2" charset="-78"/>
                          <a:cs typeface="Sakkal Majalla" panose="02000000000000000000" pitchFamily="2" charset="-78"/>
                        </a:rPr>
                        <a:t> عن الرفق بالحيوان</a:t>
                      </a:r>
                      <a:br>
                        <a:rPr lang="ar-AE" sz="1200" b="1" baseline="0" dirty="0" smtClean="0">
                          <a:latin typeface="Sakkal Majalla" panose="02000000000000000000" pitchFamily="2" charset="-78"/>
                          <a:cs typeface="Sakkal Majalla" panose="02000000000000000000" pitchFamily="2" charset="-78"/>
                        </a:rPr>
                      </a:br>
                      <a:r>
                        <a:rPr lang="en-US" sz="1200" b="1" baseline="0" dirty="0" smtClean="0">
                          <a:latin typeface="Sakkal Majalla" panose="02000000000000000000" pitchFamily="2" charset="-78"/>
                          <a:cs typeface="Sakkal Majalla" panose="02000000000000000000" pitchFamily="2" charset="-78"/>
                          <a:hlinkClick r:id="rId3"/>
                        </a:rPr>
                        <a:t>https://www.youtube.com/watch?v=orDFDAfuHIs</a:t>
                      </a:r>
                      <a:r>
                        <a:rPr lang="ar-AE" sz="1200" b="1" baseline="0" dirty="0" smtClean="0">
                          <a:latin typeface="Sakkal Majalla" panose="02000000000000000000" pitchFamily="2" charset="-78"/>
                          <a:cs typeface="Sakkal Majalla" panose="02000000000000000000" pitchFamily="2" charset="-78"/>
                        </a:rPr>
                        <a:t/>
                      </a:r>
                      <a:br>
                        <a:rPr lang="ar-AE" sz="1200" b="1" baseline="0" dirty="0" smtClean="0">
                          <a:latin typeface="Sakkal Majalla" panose="02000000000000000000" pitchFamily="2" charset="-78"/>
                          <a:cs typeface="Sakkal Majalla" panose="02000000000000000000" pitchFamily="2" charset="-78"/>
                        </a:rPr>
                      </a:br>
                      <a:r>
                        <a:rPr lang="ar-AE" sz="1200" b="1" baseline="0" dirty="0" smtClean="0">
                          <a:latin typeface="Sakkal Majalla" panose="02000000000000000000" pitchFamily="2" charset="-78"/>
                          <a:cs typeface="Sakkal Majalla" panose="02000000000000000000" pitchFamily="2" charset="-78"/>
                        </a:rPr>
                        <a:t/>
                      </a:r>
                      <a:br>
                        <a:rPr lang="ar-AE" sz="1200" b="1" baseline="0" dirty="0" smtClean="0">
                          <a:latin typeface="Sakkal Majalla" panose="02000000000000000000" pitchFamily="2" charset="-78"/>
                          <a:cs typeface="Sakkal Majalla" panose="02000000000000000000" pitchFamily="2" charset="-78"/>
                        </a:rPr>
                      </a:br>
                      <a:endParaRPr lang="ar-SA" sz="12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latin typeface="Sakkal Majalla" panose="02000000000000000000" pitchFamily="2" charset="-78"/>
                          <a:cs typeface="Sakkal Majalla" panose="02000000000000000000" pitchFamily="2" charset="-78"/>
                        </a:rPr>
                        <a:t>تمارين الكترونية</a:t>
                      </a:r>
                      <a:endParaRPr lang="en-US" sz="16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3423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379193263"/>
              </p:ext>
            </p:extLst>
          </p:nvPr>
        </p:nvGraphicFramePr>
        <p:xfrm>
          <a:off x="180107" y="98386"/>
          <a:ext cx="11804073" cy="6257964"/>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6257964">
                <a:tc>
                  <a:txBody>
                    <a:bodyPr/>
                    <a:lstStyle/>
                    <a:p>
                      <a:pPr algn="r" rtl="1"/>
                      <a:r>
                        <a:rPr lang="ar-AE" sz="1200" b="1" baseline="0" dirty="0" smtClean="0">
                          <a:latin typeface="Sakkal Majalla" panose="02000000000000000000" pitchFamily="2" charset="-78"/>
                          <a:cs typeface="Sakkal Majalla" panose="02000000000000000000" pitchFamily="2" charset="-78"/>
                        </a:rPr>
                        <a:t/>
                      </a:r>
                      <a:br>
                        <a:rPr lang="ar-AE" sz="1200" b="1" baseline="0" dirty="0" smtClean="0">
                          <a:latin typeface="Sakkal Majalla" panose="02000000000000000000" pitchFamily="2" charset="-78"/>
                          <a:cs typeface="Sakkal Majalla" panose="02000000000000000000" pitchFamily="2" charset="-78"/>
                        </a:rPr>
                      </a:br>
                      <a:r>
                        <a:rPr lang="ar-AE" sz="1200" b="1" baseline="0" dirty="0" smtClean="0">
                          <a:latin typeface="Sakkal Majalla" panose="02000000000000000000" pitchFamily="2" charset="-78"/>
                          <a:cs typeface="Sakkal Majalla" panose="02000000000000000000" pitchFamily="2" charset="-78"/>
                        </a:rPr>
                        <a:t>حدد على الصورة التي تدل على الرفق بالحيوان بدائرة </a:t>
                      </a:r>
                      <a:r>
                        <a:rPr lang="ar-AE" sz="1200" b="1" baseline="0" dirty="0" smtClean="0">
                          <a:latin typeface="Sakkal Majalla" panose="02000000000000000000" pitchFamily="2" charset="-78"/>
                          <a:cs typeface="Sakkal Majalla" panose="02000000000000000000" pitchFamily="2" charset="-78"/>
                        </a:rPr>
                        <a:t/>
                      </a:r>
                      <a:br>
                        <a:rPr lang="ar-AE" sz="1200" b="1" baseline="0" dirty="0" smtClean="0">
                          <a:latin typeface="Sakkal Majalla" panose="02000000000000000000" pitchFamily="2" charset="-78"/>
                          <a:cs typeface="Sakkal Majalla" panose="02000000000000000000" pitchFamily="2" charset="-78"/>
                        </a:rPr>
                      </a:br>
                      <a:endParaRPr lang="ar-SA" sz="12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600" b="1" baseline="0" dirty="0">
                        <a:latin typeface="Sakkal Majalla" panose="02000000000000000000" pitchFamily="2" charset="-78"/>
                        <a:cs typeface="Sakkal Majalla" panose="02000000000000000000" pitchFamily="2" charset="-78"/>
                      </a:endParaRPr>
                    </a:p>
                    <a:p>
                      <a:pPr algn="ctr" rtl="1"/>
                      <a:r>
                        <a:rPr lang="ar-AE" sz="1600" b="1" baseline="0" dirty="0" smtClean="0">
                          <a:latin typeface="Sakkal Majalla" panose="02000000000000000000" pitchFamily="2" charset="-78"/>
                          <a:cs typeface="Sakkal Majalla" panose="02000000000000000000" pitchFamily="2" charset="-78"/>
                        </a:rPr>
                        <a:t>أوراق عمل</a:t>
                      </a:r>
                      <a:endParaRPr lang="en-US" sz="16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5400" y="3711383"/>
            <a:ext cx="1762294" cy="1916333"/>
          </a:xfrm>
          <a:prstGeom prst="rect">
            <a:avLst/>
          </a:prstGeom>
          <a:ln>
            <a:noFill/>
          </a:ln>
          <a:effectLst>
            <a:softEdge rad="112500"/>
          </a:effec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0987" y="3766804"/>
            <a:ext cx="2110941" cy="1883459"/>
          </a:xfrm>
          <a:prstGeom prst="rect">
            <a:avLst/>
          </a:prstGeom>
          <a:ln>
            <a:noFill/>
          </a:ln>
          <a:effectLst>
            <a:softEdge rad="112500"/>
          </a:effectLst>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29353" y="3711384"/>
            <a:ext cx="1759524" cy="1916333"/>
          </a:xfrm>
          <a:prstGeom prst="rect">
            <a:avLst/>
          </a:prstGeom>
          <a:ln>
            <a:noFill/>
          </a:ln>
          <a:effectLst>
            <a:softEdge rad="112500"/>
          </a:effectLst>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69829" y="1151169"/>
            <a:ext cx="1759524" cy="1916333"/>
          </a:xfrm>
          <a:prstGeom prst="rect">
            <a:avLst/>
          </a:prstGeom>
          <a:ln>
            <a:noFill/>
          </a:ln>
          <a:effectLst>
            <a:softEdge rad="112500"/>
          </a:effectLst>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68631" y="1254452"/>
            <a:ext cx="1832957" cy="1972916"/>
          </a:xfrm>
          <a:prstGeom prst="rect">
            <a:avLst/>
          </a:prstGeom>
          <a:ln>
            <a:noFill/>
          </a:ln>
          <a:effectLst>
            <a:softEdge rad="112500"/>
          </a:effectLst>
        </p:spPr>
      </p:pic>
    </p:spTree>
    <p:extLst>
      <p:ext uri="{BB962C8B-B14F-4D97-AF65-F5344CB8AC3E}">
        <p14:creationId xmlns:p14="http://schemas.microsoft.com/office/powerpoint/2010/main" val="3699250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807852522"/>
              </p:ext>
            </p:extLst>
          </p:nvPr>
        </p:nvGraphicFramePr>
        <p:xfrm>
          <a:off x="180107" y="98386"/>
          <a:ext cx="11804073" cy="6480564"/>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5702262">
                <a:tc>
                  <a:txBody>
                    <a:bodyPr/>
                    <a:lstStyle/>
                    <a:p>
                      <a:pPr algn="r" rtl="1"/>
                      <a:r>
                        <a:rPr lang="ar-AE" sz="1200" b="1" baseline="0" dirty="0" smtClean="0">
                          <a:latin typeface="Sakkal Majalla" panose="02000000000000000000" pitchFamily="2" charset="-78"/>
                          <a:cs typeface="Sakkal Majalla" panose="02000000000000000000" pitchFamily="2" charset="-78"/>
                        </a:rPr>
                        <a:t/>
                      </a:r>
                      <a:br>
                        <a:rPr lang="ar-AE" sz="1200" b="1" baseline="0" dirty="0" smtClean="0">
                          <a:latin typeface="Sakkal Majalla" panose="02000000000000000000" pitchFamily="2" charset="-78"/>
                          <a:cs typeface="Sakkal Majalla" panose="02000000000000000000" pitchFamily="2" charset="-78"/>
                        </a:rPr>
                      </a:br>
                      <a:r>
                        <a:rPr lang="ar-AE" sz="1200" b="1" baseline="0" dirty="0" smtClean="0">
                          <a:latin typeface="Sakkal Majalla" panose="02000000000000000000" pitchFamily="2" charset="-78"/>
                          <a:cs typeface="Sakkal Majalla" panose="02000000000000000000" pitchFamily="2" charset="-78"/>
                        </a:rPr>
                        <a:t/>
                      </a:r>
                      <a:br>
                        <a:rPr lang="ar-AE" sz="1200" b="1" baseline="0" dirty="0" smtClean="0">
                          <a:latin typeface="Sakkal Majalla" panose="02000000000000000000" pitchFamily="2" charset="-78"/>
                          <a:cs typeface="Sakkal Majalla" panose="02000000000000000000" pitchFamily="2" charset="-78"/>
                        </a:rPr>
                      </a:br>
                      <a:endParaRPr lang="ar-SA" sz="12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600" b="1" baseline="0" dirty="0">
                        <a:latin typeface="Sakkal Majalla" panose="02000000000000000000" pitchFamily="2" charset="-78"/>
                        <a:cs typeface="Sakkal Majalla" panose="02000000000000000000" pitchFamily="2" charset="-78"/>
                      </a:endParaRPr>
                    </a:p>
                    <a:p>
                      <a:pPr algn="ctr" rtl="1"/>
                      <a:r>
                        <a:rPr lang="ar-AE" sz="1600" b="1" baseline="0" dirty="0" smtClean="0">
                          <a:latin typeface="Sakkal Majalla" panose="02000000000000000000" pitchFamily="2" charset="-78"/>
                          <a:cs typeface="Sakkal Majalla" panose="02000000000000000000" pitchFamily="2" charset="-78"/>
                        </a:rPr>
                        <a:t>أوراق عمل</a:t>
                      </a:r>
                      <a:endParaRPr lang="en-US" sz="16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77830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جيد </a:t>
                      </a:r>
                      <a:r>
                        <a:rPr lang="ar-AE" sz="1200" b="1" baseline="0" dirty="0">
                          <a:latin typeface="Sakkal Majalla" panose="02000000000000000000" pitchFamily="2" charset="-78"/>
                          <a:cs typeface="Sakkal Majalla" panose="02000000000000000000" pitchFamily="2" charset="-78"/>
                        </a:rPr>
                        <a:t>: </a:t>
                      </a:r>
                      <a:r>
                        <a:rPr lang="ar-AE" sz="1200" b="1" baseline="0" dirty="0" smtClean="0">
                          <a:latin typeface="Sakkal Majalla" panose="02000000000000000000" pitchFamily="2" charset="-78"/>
                          <a:cs typeface="Sakkal Majalla" panose="02000000000000000000" pitchFamily="2" charset="-78"/>
                        </a:rPr>
                        <a:t>ان يقول الطالب الحديث النبوي الشريف بمفرده دون أي مساعدة  </a:t>
                      </a:r>
                      <a:r>
                        <a:rPr lang="ar-EG" sz="1200" b="1" baseline="0" dirty="0" smtClean="0">
                          <a:latin typeface="Sakkal Majalla" panose="02000000000000000000" pitchFamily="2" charset="-78"/>
                          <a:cs typeface="Sakkal Majalla" panose="02000000000000000000" pitchFamily="2" charset="-78"/>
                        </a:rPr>
                        <a:t>   </a:t>
                      </a:r>
                      <a:r>
                        <a:rPr lang="ar-AE" sz="1200" b="1" baseline="0" dirty="0" smtClean="0">
                          <a:latin typeface="Sakkal Majalla" panose="02000000000000000000" pitchFamily="2" charset="-78"/>
                          <a:cs typeface="Sakkal Majalla" panose="02000000000000000000" pitchFamily="2" charset="-78"/>
                        </a:rPr>
                        <a:t>  متوسط: </a:t>
                      </a:r>
                      <a:r>
                        <a:rPr lang="ar-SA" sz="1200" b="1" baseline="0" dirty="0">
                          <a:latin typeface="Sakkal Majalla" panose="02000000000000000000" pitchFamily="2" charset="-78"/>
                          <a:cs typeface="Sakkal Majalla" panose="02000000000000000000" pitchFamily="2" charset="-78"/>
                        </a:rPr>
                        <a:t>ان </a:t>
                      </a:r>
                      <a:r>
                        <a:rPr lang="ar-AE" sz="1200" b="1" baseline="0" dirty="0" smtClean="0">
                          <a:latin typeface="Sakkal Majalla" panose="02000000000000000000" pitchFamily="2" charset="-78"/>
                          <a:cs typeface="Sakkal Majalla" panose="02000000000000000000" pitchFamily="2" charset="-78"/>
                        </a:rPr>
                        <a:t>يقول الطالب الحديث النبوي الشريف بمساعدة لفظية جزئية </a:t>
                      </a:r>
                      <a:endParaRPr lang="ar-AE" sz="1200" b="1" baseline="0" dirty="0">
                        <a:latin typeface="Sakkal Majalla" panose="02000000000000000000" pitchFamily="2" charset="-78"/>
                        <a:cs typeface="Sakkal Majalla" panose="02000000000000000000" pitchFamily="2" charset="-78"/>
                      </a:endParaRPr>
                    </a:p>
                    <a:p>
                      <a:pPr algn="r" rtl="1"/>
                      <a:r>
                        <a:rPr lang="ar-EG" sz="1200" b="1" baseline="0" dirty="0">
                          <a:latin typeface="Sakkal Majalla" panose="02000000000000000000" pitchFamily="2" charset="-78"/>
                          <a:cs typeface="Sakkal Majalla" panose="02000000000000000000" pitchFamily="2" charset="-78"/>
                        </a:rPr>
                        <a:t>8    </a:t>
                      </a:r>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dirty="0">
                          <a:latin typeface="Sakkal Majalla" panose="02000000000000000000" pitchFamily="2" charset="-78"/>
                          <a:cs typeface="Sakkal Majalla" panose="02000000000000000000" pitchFamily="2" charset="-78"/>
                        </a:rPr>
                        <a:t>التقييم</a:t>
                      </a:r>
                      <a:endParaRPr lang="en-US" sz="16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25 November 2020</a:t>
            </a:fld>
            <a:endParaRPr lang="en-GB"/>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514021"/>
            <a:ext cx="2984360" cy="48310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1367" y="514021"/>
            <a:ext cx="2255441" cy="4831063"/>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51685" y="514021"/>
            <a:ext cx="3643609" cy="4831063"/>
          </a:xfrm>
          <a:prstGeom prst="rect">
            <a:avLst/>
          </a:prstGeom>
        </p:spPr>
      </p:pic>
    </p:spTree>
    <p:extLst>
      <p:ext uri="{BB962C8B-B14F-4D97-AF65-F5344CB8AC3E}">
        <p14:creationId xmlns:p14="http://schemas.microsoft.com/office/powerpoint/2010/main" val="3803760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60e916-1933-4f54-bf75-902e7a9d18bb"/>
    <ds:schemaRef ds:uri="c1803469-1359-4921-b8b2-4aa11e6de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D1AD35-AF57-4B32-8A96-2853E34EF9CE}">
  <ds:schemaRefs>
    <ds:schemaRef ds:uri="http://schemas.microsoft.com/sharepoint/v3/contenttype/forms"/>
  </ds:schemaRefs>
</ds:datastoreItem>
</file>

<file path=customXml/itemProps3.xml><?xml version="1.0" encoding="utf-8"?>
<ds:datastoreItem xmlns:ds="http://schemas.openxmlformats.org/officeDocument/2006/customXml" ds:itemID="{72EED42B-3B47-45C2-9F50-0B4533C0F1E3}">
  <ds:schemaRefs>
    <ds:schemaRef ds:uri="0860e916-1933-4f54-bf75-902e7a9d18bb"/>
    <ds:schemaRef ds:uri="http://schemas.microsoft.com/office/2006/documentManagement/types"/>
    <ds:schemaRef ds:uri="http://www.w3.org/XML/1998/namespace"/>
    <ds:schemaRef ds:uri="c1803469-1359-4921-b8b2-4aa11e6de6e4"/>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5529</TotalTime>
  <Words>484</Words>
  <Application>Microsoft Office PowerPoint</Application>
  <PresentationFormat>Widescreen</PresentationFormat>
  <Paragraphs>57</Paragraphs>
  <Slides>6</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Calibri Light</vt:lpstr>
      <vt:lpstr>Sakkal Majalla</vt:lpstr>
      <vt:lpstr>Office Theme</vt:lpstr>
      <vt:lpstr>1_Office Theme</vt:lpstr>
      <vt:lpstr>- تسميع الحديث النبوي الشريف : دخلت امرأة النار في هرة حبستها ، فلا هي اطعمتها ، ولا هي تركتها تأكل من خشاش الارض</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AHMED ALI AWAD ABOHAMADA</cp:lastModifiedBy>
  <cp:revision>257</cp:revision>
  <dcterms:created xsi:type="dcterms:W3CDTF">2020-07-26T19:33:45Z</dcterms:created>
  <dcterms:modified xsi:type="dcterms:W3CDTF">2020-11-25T09:49:59Z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