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7" r:id="rId3"/>
    <p:sldId id="264" r:id="rId4"/>
    <p:sldId id="277" r:id="rId5"/>
    <p:sldId id="278" r:id="rId6"/>
    <p:sldId id="271" r:id="rId7"/>
    <p:sldId id="284" r:id="rId8"/>
    <p:sldId id="285" r:id="rId9"/>
    <p:sldId id="286" r:id="rId10"/>
    <p:sldId id="287" r:id="rId11"/>
    <p:sldId id="28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E958D1-8180-4DF3-9C46-0962768E0CA6}" type="datetimeFigureOut">
              <a:rPr lang="en-GB" smtClean="0"/>
              <a:t>26/11/2020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47396A-ADBF-495D-9B3E-F2F05B646DCB}" type="slidenum">
              <a:rPr lang="en-GB" smtClean="0"/>
              <a:t>‹#›</a:t>
            </a:fld>
            <a:endParaRPr lang="en-GB"/>
          </a:p>
        </p:txBody>
      </p:sp>
    </p:spTree>
    <p:extLst>
      <p:ext uri="{BB962C8B-B14F-4D97-AF65-F5344CB8AC3E}">
        <p14:creationId xmlns:p14="http://schemas.microsoft.com/office/powerpoint/2010/main" val="1147839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1822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6C2-D99B-49AB-AAEC-2C1C863FF0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9CE36AD-879C-4301-B744-4A83F187AE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0234E30-9168-490E-AEEC-328635EDD89B}"/>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3188A77E-89E8-4C34-B16A-3BAE80E8B0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885E40-82F9-4073-BF9F-8E24B1540798}"/>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2834198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3F050-2485-43AD-B5F2-2DB78DA27C1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D2DB64-1402-4014-B1E2-925BE29D9E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45767F-E843-42A1-9161-BA3DC8C7773D}"/>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F66183C5-DB37-4DE0-A4BC-E1BA4EA77D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184A9F-779E-4C86-80B1-C304A0BFE5C5}"/>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26492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2C262A-156E-49DB-B477-8F77D268D0E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CF212C-95BA-487A-A3B0-6080509376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5D9D2A-025C-468F-A532-2A44A9EB9333}"/>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C0D4B074-A692-4269-BA4A-35DDA31F38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DDF8A8-A567-4D0E-BC0A-B9930ADA0CF5}"/>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1060336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998518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26 November 2020</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700003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367223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2A0AA-E42C-4095-95D2-1560093A87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F4620F5-DC3F-443B-B72A-E20AD4126C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64525D-D4C5-40C4-86C5-3934982C44DA}"/>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05A62C12-B277-4720-AEF3-71167012C4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B3AA3F-A03D-4CDF-8296-1859DE9A37B2}"/>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208442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19741-5AB1-4B44-8E94-65833B96D1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530BCCC-8D76-4331-B206-066EFBBD25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7BC1DD-E8CF-4785-A5B4-911BFF0D14FC}"/>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D80AD80C-3515-4CD0-9155-1470182B18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3A1DA1-AC14-4421-9196-67BF6D95BD17}"/>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380321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8B875-DB04-4599-9C9B-2F5E380DF45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DBF868-C4CF-4F90-98C8-0484CE0172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A19C485-BC49-455B-AD1E-8FC31713FD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2B942E2-385E-4D2F-B6FB-4D70372B7092}"/>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6" name="Footer Placeholder 5">
            <a:extLst>
              <a:ext uri="{FF2B5EF4-FFF2-40B4-BE49-F238E27FC236}">
                <a16:creationId xmlns:a16="http://schemas.microsoft.com/office/drawing/2014/main" id="{5E98B6D5-46C4-42A1-9299-9F54B05422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6D4750-F1C3-41C8-8521-6B84CE60F9CF}"/>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321634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714D-3292-4B98-A98B-27F704A22A5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D0AC68-E9E0-4C8D-B93F-DC1F5A5D53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C6A0BF-7D67-405A-ABD4-D4F1A49B052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CDEC29-BCDA-42B0-8305-F3B4E20C91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4616A7-1203-4088-B7AC-DDDEAC1604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F2292E6-5D65-465E-A0D7-1EF35D7C5D31}"/>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8" name="Footer Placeholder 7">
            <a:extLst>
              <a:ext uri="{FF2B5EF4-FFF2-40B4-BE49-F238E27FC236}">
                <a16:creationId xmlns:a16="http://schemas.microsoft.com/office/drawing/2014/main" id="{3E1B7C24-8565-4BB0-B7A6-BA63F25BD0E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F3AD4EB-1869-449A-8583-B5A4DD60CDB0}"/>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4113466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02D4C-75ED-4C1A-A79C-F1DA3BA2D65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39E7F21-7998-4E08-9C86-0B6DBC1DEBA9}"/>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4" name="Footer Placeholder 3">
            <a:extLst>
              <a:ext uri="{FF2B5EF4-FFF2-40B4-BE49-F238E27FC236}">
                <a16:creationId xmlns:a16="http://schemas.microsoft.com/office/drawing/2014/main" id="{77208456-385A-494E-A90B-44DC4A03471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A82579C-03C5-4183-A5CF-8D2377325432}"/>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2542452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8E6560-CFE4-4852-9157-48AA9DBD6AEF}"/>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3" name="Footer Placeholder 2">
            <a:extLst>
              <a:ext uri="{FF2B5EF4-FFF2-40B4-BE49-F238E27FC236}">
                <a16:creationId xmlns:a16="http://schemas.microsoft.com/office/drawing/2014/main" id="{10C2A407-BEB3-4B14-A4BC-1E8A26B53C2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E87D5C6-26C3-4B74-85BF-DC4B7F10BD28}"/>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339202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C5B4-4747-4E6D-BD5C-40C7A6B7D4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DE899E4-60DF-4AE5-A1C9-9F3D677647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913E53C-754A-496E-BB6B-AA68DB9049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410952-6F61-4634-BE8E-A93BCE504811}"/>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6" name="Footer Placeholder 5">
            <a:extLst>
              <a:ext uri="{FF2B5EF4-FFF2-40B4-BE49-F238E27FC236}">
                <a16:creationId xmlns:a16="http://schemas.microsoft.com/office/drawing/2014/main" id="{371B0647-3004-4ACB-ABA8-6C031240972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EA4121-C458-441F-ACBA-D93144A50817}"/>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79914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DE68F-6C24-411C-A6A4-2CC99240C4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C38F12E-54F3-4CB0-9012-2BC78EF6D0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0BE7E31-8163-43E8-98AE-5229BB10CF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63654D-92C7-48DE-BF29-4D1DFC2148C7}"/>
              </a:ext>
            </a:extLst>
          </p:cNvPr>
          <p:cNvSpPr>
            <a:spLocks noGrp="1"/>
          </p:cNvSpPr>
          <p:nvPr>
            <p:ph type="dt" sz="half" idx="10"/>
          </p:nvPr>
        </p:nvSpPr>
        <p:spPr/>
        <p:txBody>
          <a:bodyPr/>
          <a:lstStyle/>
          <a:p>
            <a:fld id="{7735CB67-5D6C-4255-9C78-D6FEE98B2B12}" type="datetimeFigureOut">
              <a:rPr lang="en-GB" smtClean="0"/>
              <a:t>26/11/2020</a:t>
            </a:fld>
            <a:endParaRPr lang="en-GB"/>
          </a:p>
        </p:txBody>
      </p:sp>
      <p:sp>
        <p:nvSpPr>
          <p:cNvPr id="6" name="Footer Placeholder 5">
            <a:extLst>
              <a:ext uri="{FF2B5EF4-FFF2-40B4-BE49-F238E27FC236}">
                <a16:creationId xmlns:a16="http://schemas.microsoft.com/office/drawing/2014/main" id="{95531797-B4D4-48BF-B98E-140FCC99AF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80B60C-4FEC-42B3-96F1-3B00123DC8B3}"/>
              </a:ext>
            </a:extLst>
          </p:cNvPr>
          <p:cNvSpPr>
            <a:spLocks noGrp="1"/>
          </p:cNvSpPr>
          <p:nvPr>
            <p:ph type="sldNum" sz="quarter" idx="12"/>
          </p:nvPr>
        </p:nvSpPr>
        <p:spPr/>
        <p:txBody>
          <a:bodyPr/>
          <a:lstStyle/>
          <a:p>
            <a:fld id="{67FD1113-833E-4ECF-92C8-46D1FF62E7B2}" type="slidenum">
              <a:rPr lang="en-GB" smtClean="0"/>
              <a:t>‹#›</a:t>
            </a:fld>
            <a:endParaRPr lang="en-GB"/>
          </a:p>
        </p:txBody>
      </p:sp>
    </p:spTree>
    <p:extLst>
      <p:ext uri="{BB962C8B-B14F-4D97-AF65-F5344CB8AC3E}">
        <p14:creationId xmlns:p14="http://schemas.microsoft.com/office/powerpoint/2010/main" val="1432498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D33550-D528-4800-9A8F-50D763F183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8570B4-9CB5-4BA3-969F-A40740CBDE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C1ED11-D0BB-48DB-8B43-DD4F9B8185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35CB67-5D6C-4255-9C78-D6FEE98B2B12}" type="datetimeFigureOut">
              <a:rPr lang="en-GB" smtClean="0"/>
              <a:t>26/11/2020</a:t>
            </a:fld>
            <a:endParaRPr lang="en-GB"/>
          </a:p>
        </p:txBody>
      </p:sp>
      <p:sp>
        <p:nvSpPr>
          <p:cNvPr id="5" name="Footer Placeholder 4">
            <a:extLst>
              <a:ext uri="{FF2B5EF4-FFF2-40B4-BE49-F238E27FC236}">
                <a16:creationId xmlns:a16="http://schemas.microsoft.com/office/drawing/2014/main" id="{F23E4224-F3FB-4995-837D-E79ADC293B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6C57E0C-D54B-4F09-80EB-D94402A242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D1113-833E-4ECF-92C8-46D1FF62E7B2}" type="slidenum">
              <a:rPr lang="en-GB" smtClean="0"/>
              <a:t>‹#›</a:t>
            </a:fld>
            <a:endParaRPr lang="en-GB"/>
          </a:p>
        </p:txBody>
      </p:sp>
    </p:spTree>
    <p:extLst>
      <p:ext uri="{BB962C8B-B14F-4D97-AF65-F5344CB8AC3E}">
        <p14:creationId xmlns:p14="http://schemas.microsoft.com/office/powerpoint/2010/main" val="2893252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14.xml"/><Relationship Id="rId4" Type="http://schemas.openxmlformats.org/officeDocument/2006/relationships/image" Target="../media/image21.jp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0AjT5XTWmEw"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wvt55fHOSrw"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7.jpg"/><Relationship Id="rId4" Type="http://schemas.openxmlformats.org/officeDocument/2006/relationships/hyperlink" Target="https://www.youtube.com/watch?v=DuTWNFRH-WA"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L9YxLUZse1ohttps" TargetMode="External"/><Relationship Id="rId7" Type="http://schemas.openxmlformats.org/officeDocument/2006/relationships/image" Target="../media/image8.jpg"/><Relationship Id="rId2" Type="http://schemas.openxmlformats.org/officeDocument/2006/relationships/hyperlink" Target="https://www.youtube.com/watch?v=DuTWNFRH-WA" TargetMode="External"/><Relationship Id="rId1" Type="http://schemas.openxmlformats.org/officeDocument/2006/relationships/slideLayout" Target="../slideLayouts/slideLayout13.xml"/><Relationship Id="rId6" Type="http://schemas.openxmlformats.org/officeDocument/2006/relationships/hyperlink" Target="https://www.youtube.com/watch?v=dLTS7nv24mM" TargetMode="External"/><Relationship Id="rId5" Type="http://schemas.openxmlformats.org/officeDocument/2006/relationships/hyperlink" Target="https://www.youtube.com/watch?v=T2ch_jCTZrUhttps://" TargetMode="External"/><Relationship Id="rId4" Type="http://schemas.openxmlformats.org/officeDocument/2006/relationships/hyperlink" Target="https://www.youtube.com/watch?v=T2ch_jCTZrU"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wvt55fHOSrw" TargetMode="External"/><Relationship Id="rId2" Type="http://schemas.openxmlformats.org/officeDocument/2006/relationships/hyperlink" Target="https://www.youtube.com/watch?v=EURqZWqoW_w" TargetMode="Externa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4.jp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EG" sz="2800" dirty="0">
                <a:latin typeface="Sakkal Majalla" panose="02000000000000000000" pitchFamily="2" charset="-78"/>
                <a:cs typeface="+mn-cs"/>
              </a:rPr>
              <a:t>اختيار الأدوات التي تعبر عن المفاهيم التالية : كبير وصغير / طويل وقصير</a:t>
            </a:r>
            <a:endParaRPr lang="ru-RU" sz="2800" dirty="0">
              <a:latin typeface="Arial" panose="020B0604020202020204" pitchFamily="34" charset="0"/>
              <a:cs typeface="+mn-cs"/>
            </a:endParaRPr>
          </a:p>
        </p:txBody>
      </p:sp>
      <p:sp>
        <p:nvSpPr>
          <p:cNvPr id="3" name="TextBox 2"/>
          <p:cNvSpPr txBox="1"/>
          <p:nvPr/>
        </p:nvSpPr>
        <p:spPr>
          <a:xfrm rot="741253">
            <a:off x="8667742" y="5246739"/>
            <a:ext cx="2459421" cy="400110"/>
          </a:xfrm>
          <a:prstGeom prst="rect">
            <a:avLst/>
          </a:prstGeom>
          <a:noFill/>
        </p:spPr>
        <p:txBody>
          <a:bodyPr wrap="square" rtlCol="0">
            <a:spAutoFit/>
          </a:bodyPr>
          <a:lstStyle/>
          <a:p>
            <a:pPr algn="ctr" rtl="1"/>
            <a:r>
              <a:rPr lang="ar-EG" sz="1800" b="0" i="0" u="none" strike="noStrike" dirty="0">
                <a:solidFill>
                  <a:schemeClr val="bg1"/>
                </a:solidFill>
                <a:effectLst/>
                <a:latin typeface="Calibri" panose="020F0502020204030204" pitchFamily="34" charset="0"/>
              </a:rPr>
              <a:t>التربية النفس حركية</a:t>
            </a:r>
            <a:r>
              <a:rPr lang="ar-EG" sz="2000" dirty="0">
                <a:solidFill>
                  <a:schemeClr val="bg1"/>
                </a:solidFill>
              </a:rPr>
              <a:t> </a:t>
            </a:r>
            <a:endParaRPr lang="en-US" sz="2000" dirty="0">
              <a:solidFill>
                <a:schemeClr val="bg1"/>
              </a:solidFill>
              <a:latin typeface="Sakkal Majalla" panose="02000000000000000000" pitchFamily="2" charset="-78"/>
            </a:endParaRPr>
          </a:p>
        </p:txBody>
      </p:sp>
      <p:pic>
        <p:nvPicPr>
          <p:cNvPr id="4" name="Picture 3"/>
          <p:cNvPicPr>
            <a:picLocks noChangeAspect="1"/>
          </p:cNvPicPr>
          <p:nvPr/>
        </p:nvPicPr>
        <p:blipFill>
          <a:blip r:embed="rId3">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spTree>
    <p:extLst>
      <p:ext uri="{BB962C8B-B14F-4D97-AF65-F5344CB8AC3E}">
        <p14:creationId xmlns:p14="http://schemas.microsoft.com/office/powerpoint/2010/main" val="968237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889371"/>
            <a:ext cx="3968496" cy="832104"/>
          </a:xfrm>
        </p:spPr>
        <p:txBody>
          <a:bodyPr>
            <a:normAutofit/>
          </a:bodyPr>
          <a:lstStyle/>
          <a:p>
            <a:pPr algn="ctr"/>
            <a:r>
              <a:rPr lang="ar-EG" sz="1600" dirty="0">
                <a:latin typeface="Sakkal Majalla" panose="02000000000000000000" pitchFamily="2" charset="-78"/>
                <a:cs typeface="Sakkal Majalla" panose="02000000000000000000" pitchFamily="2" charset="-78"/>
              </a:rPr>
              <a:t>ا</a:t>
            </a:r>
            <a:r>
              <a:rPr lang="ar-EG" sz="1600" dirty="0">
                <a:latin typeface="Sakkal Majalla" panose="02000000000000000000" pitchFamily="2" charset="-78"/>
                <a:cs typeface="+mn-cs"/>
              </a:rPr>
              <a:t>وراق عمل  كبير وصغير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10</a:t>
            </a:fld>
            <a:endParaRPr lang="en-US" dirty="0"/>
          </a:p>
        </p:txBody>
      </p:sp>
      <p:sp>
        <p:nvSpPr>
          <p:cNvPr id="10" name="TextBox 9">
            <a:extLst>
              <a:ext uri="{FF2B5EF4-FFF2-40B4-BE49-F238E27FC236}">
                <a16:creationId xmlns:a16="http://schemas.microsoft.com/office/drawing/2014/main" id="{81B4C444-81CA-4A78-8758-B2A8548E20D7}"/>
              </a:ext>
            </a:extLst>
          </p:cNvPr>
          <p:cNvSpPr txBox="1"/>
          <p:nvPr/>
        </p:nvSpPr>
        <p:spPr>
          <a:xfrm>
            <a:off x="4314474" y="154594"/>
            <a:ext cx="2345514" cy="369332"/>
          </a:xfrm>
          <a:prstGeom prst="rect">
            <a:avLst/>
          </a:prstGeom>
          <a:noFill/>
          <a:ln>
            <a:solidFill>
              <a:schemeClr val="accent4">
                <a:lumMod val="75000"/>
              </a:schemeClr>
            </a:solidFill>
          </a:ln>
        </p:spPr>
        <p:txBody>
          <a:bodyPr wrap="none" rtlCol="0">
            <a:spAutoFit/>
          </a:bodyPr>
          <a:lstStyle/>
          <a:p>
            <a:r>
              <a:rPr lang="ar-EG" dirty="0"/>
              <a:t>تميزالاحجام باستخدام الالوان </a:t>
            </a:r>
            <a:endParaRPr lang="en-GB" dirty="0"/>
          </a:p>
        </p:txBody>
      </p:sp>
      <p:pic>
        <p:nvPicPr>
          <p:cNvPr id="7" name="Picture 6">
            <a:extLst>
              <a:ext uri="{FF2B5EF4-FFF2-40B4-BE49-F238E27FC236}">
                <a16:creationId xmlns:a16="http://schemas.microsoft.com/office/drawing/2014/main" id="{40244EC9-E67D-4672-97A2-5162D89062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2800" y="660820"/>
            <a:ext cx="3765774" cy="5125041"/>
          </a:xfrm>
          <a:prstGeom prst="rect">
            <a:avLst/>
          </a:prstGeom>
          <a:ln>
            <a:solidFill>
              <a:schemeClr val="accent4">
                <a:lumMod val="75000"/>
              </a:schemeClr>
            </a:solidFill>
          </a:ln>
        </p:spPr>
      </p:pic>
      <p:pic>
        <p:nvPicPr>
          <p:cNvPr id="20" name="Picture 19" descr="Shape&#10;&#10;Description automatically generated">
            <a:extLst>
              <a:ext uri="{FF2B5EF4-FFF2-40B4-BE49-F238E27FC236}">
                <a16:creationId xmlns:a16="http://schemas.microsoft.com/office/drawing/2014/main" id="{FEC62C6F-7324-48ED-B16B-DBE7819E01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0141" y="627435"/>
            <a:ext cx="3968496" cy="5158426"/>
          </a:xfrm>
          <a:prstGeom prst="rect">
            <a:avLst/>
          </a:prstGeom>
          <a:ln>
            <a:solidFill>
              <a:schemeClr val="accent4">
                <a:lumMod val="75000"/>
              </a:schemeClr>
            </a:solidFill>
          </a:ln>
        </p:spPr>
      </p:pic>
    </p:spTree>
    <p:extLst>
      <p:ext uri="{BB962C8B-B14F-4D97-AF65-F5344CB8AC3E}">
        <p14:creationId xmlns:p14="http://schemas.microsoft.com/office/powerpoint/2010/main" val="2001323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889371"/>
            <a:ext cx="3968496" cy="832104"/>
          </a:xfrm>
        </p:spPr>
        <p:txBody>
          <a:bodyPr>
            <a:normAutofit/>
          </a:bodyPr>
          <a:lstStyle/>
          <a:p>
            <a:pPr algn="ctr"/>
            <a:r>
              <a:rPr lang="ar-EG" sz="1600" dirty="0">
                <a:latin typeface="Sakkal Majalla" panose="02000000000000000000" pitchFamily="2" charset="-78"/>
                <a:cs typeface="Sakkal Majalla" panose="02000000000000000000" pitchFamily="2" charset="-78"/>
              </a:rPr>
              <a:t>ا</a:t>
            </a:r>
            <a:r>
              <a:rPr lang="ar-EG" sz="1600" dirty="0">
                <a:latin typeface="Sakkal Majalla" panose="02000000000000000000" pitchFamily="2" charset="-78"/>
                <a:cs typeface="+mn-cs"/>
              </a:rPr>
              <a:t>وراق عمل  كبير وصغير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11</a:t>
            </a:fld>
            <a:endParaRPr lang="en-US" dirty="0"/>
          </a:p>
        </p:txBody>
      </p:sp>
      <p:pic>
        <p:nvPicPr>
          <p:cNvPr id="9" name="Picture 8" descr="Graphical user interface, application&#10;&#10;Description automatically generated">
            <a:extLst>
              <a:ext uri="{FF2B5EF4-FFF2-40B4-BE49-F238E27FC236}">
                <a16:creationId xmlns:a16="http://schemas.microsoft.com/office/drawing/2014/main" id="{11531B0F-D84D-4BBD-9742-B9241867AF48}"/>
              </a:ext>
            </a:extLst>
          </p:cNvPr>
          <p:cNvPicPr>
            <a:picLocks noChangeAspect="1"/>
          </p:cNvPicPr>
          <p:nvPr/>
        </p:nvPicPr>
        <p:blipFill rotWithShape="1">
          <a:blip r:embed="rId2">
            <a:extLst>
              <a:ext uri="{28A0092B-C50C-407E-A947-70E740481C1C}">
                <a14:useLocalDpi xmlns:a14="http://schemas.microsoft.com/office/drawing/2010/main" val="0"/>
              </a:ext>
            </a:extLst>
          </a:blip>
          <a:srcRect t="7275" b="8947"/>
          <a:stretch/>
        </p:blipFill>
        <p:spPr>
          <a:xfrm>
            <a:off x="8122920" y="643811"/>
            <a:ext cx="3517754" cy="5035445"/>
          </a:xfrm>
          <a:prstGeom prst="rect">
            <a:avLst/>
          </a:prstGeom>
          <a:ln>
            <a:solidFill>
              <a:schemeClr val="accent4">
                <a:lumMod val="75000"/>
              </a:schemeClr>
            </a:solidFill>
          </a:ln>
        </p:spPr>
      </p:pic>
      <p:pic>
        <p:nvPicPr>
          <p:cNvPr id="14" name="Picture 13" descr="A picture containing chart&#10;&#10;Description automatically generated">
            <a:extLst>
              <a:ext uri="{FF2B5EF4-FFF2-40B4-BE49-F238E27FC236}">
                <a16:creationId xmlns:a16="http://schemas.microsoft.com/office/drawing/2014/main" id="{BEDF47BC-A677-4918-ADF6-4E648D6932DA}"/>
              </a:ext>
            </a:extLst>
          </p:cNvPr>
          <p:cNvPicPr>
            <a:picLocks noChangeAspect="1"/>
          </p:cNvPicPr>
          <p:nvPr/>
        </p:nvPicPr>
        <p:blipFill rotWithShape="1">
          <a:blip r:embed="rId3">
            <a:extLst>
              <a:ext uri="{28A0092B-C50C-407E-A947-70E740481C1C}">
                <a14:useLocalDpi xmlns:a14="http://schemas.microsoft.com/office/drawing/2010/main" val="0"/>
              </a:ext>
            </a:extLst>
          </a:blip>
          <a:srcRect l="6254" t="11509" r="5999" b="6844"/>
          <a:stretch/>
        </p:blipFill>
        <p:spPr>
          <a:xfrm>
            <a:off x="311394" y="523926"/>
            <a:ext cx="3343158" cy="5245560"/>
          </a:xfrm>
          <a:prstGeom prst="rect">
            <a:avLst/>
          </a:prstGeom>
          <a:ln>
            <a:solidFill>
              <a:schemeClr val="accent4">
                <a:lumMod val="75000"/>
              </a:schemeClr>
            </a:solidFill>
          </a:ln>
        </p:spPr>
      </p:pic>
      <p:pic>
        <p:nvPicPr>
          <p:cNvPr id="16" name="Picture 15">
            <a:extLst>
              <a:ext uri="{FF2B5EF4-FFF2-40B4-BE49-F238E27FC236}">
                <a16:creationId xmlns:a16="http://schemas.microsoft.com/office/drawing/2014/main" id="{EAC8DC27-A3B1-4AEC-A40D-1C1ADCF329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20312" y="523926"/>
            <a:ext cx="3765774" cy="5245560"/>
          </a:xfrm>
          <a:prstGeom prst="rect">
            <a:avLst/>
          </a:prstGeom>
          <a:ln>
            <a:solidFill>
              <a:schemeClr val="accent4">
                <a:lumMod val="75000"/>
              </a:schemeClr>
            </a:solidFill>
          </a:ln>
        </p:spPr>
      </p:pic>
    </p:spTree>
    <p:extLst>
      <p:ext uri="{BB962C8B-B14F-4D97-AF65-F5344CB8AC3E}">
        <p14:creationId xmlns:p14="http://schemas.microsoft.com/office/powerpoint/2010/main" val="457216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0411363"/>
              </p:ext>
            </p:extLst>
          </p:nvPr>
        </p:nvGraphicFramePr>
        <p:xfrm>
          <a:off x="154004" y="224446"/>
          <a:ext cx="11906451" cy="6256567"/>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63806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المراجعة:</a:t>
                      </a:r>
                      <a:r>
                        <a:rPr lang="ar-EG" sz="1200" b="1" dirty="0">
                          <a:latin typeface="Arial" panose="020B0604020202020204" pitchFamily="34" charset="0"/>
                          <a:cs typeface="Arial" panose="020B0604020202020204" pitchFamily="34" charset="0"/>
                        </a:rPr>
                        <a:t> يسرى الشايع </a:t>
                      </a:r>
                      <a:endParaRPr lang="en-US"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الإعداد :</a:t>
                      </a:r>
                      <a:r>
                        <a:rPr lang="ar-AE" sz="1200" b="1" baseline="0" dirty="0">
                          <a:latin typeface="Arial" panose="020B0604020202020204" pitchFamily="34" charset="0"/>
                          <a:cs typeface="Arial" panose="020B0604020202020204" pitchFamily="34" charset="0"/>
                        </a:rPr>
                        <a:t> </a:t>
                      </a:r>
                      <a:r>
                        <a:rPr lang="ar-EG" sz="1200" b="1" baseline="0" dirty="0">
                          <a:latin typeface="Arial" panose="020B0604020202020204" pitchFamily="34" charset="0"/>
                          <a:cs typeface="Arial" panose="020B0604020202020204" pitchFamily="34" charset="0"/>
                        </a:rPr>
                        <a:t>إريني حنا </a:t>
                      </a:r>
                      <a:endParaRPr lang="en-US"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lvl="0" indent="-171450" algn="r" rtl="1" fontAlgn="ctr">
                        <a:buFont typeface="Arial" panose="020B0604020202020204" pitchFamily="34" charset="0"/>
                        <a:buChar char="•"/>
                      </a:pPr>
                      <a:r>
                        <a:rPr lang="ar-AE" sz="1200" b="1" i="0" u="none" strike="noStrike" dirty="0">
                          <a:solidFill>
                            <a:srgbClr val="000000"/>
                          </a:solidFill>
                          <a:effectLst/>
                          <a:latin typeface="Arial" panose="020B0604020202020204" pitchFamily="34" charset="0"/>
                          <a:cs typeface="+mn-cs"/>
                        </a:rPr>
                        <a:t>اختيار الأدوات التي تعبر عن المفاهيم التالية : كبير وصغير / طويل وقصير</a:t>
                      </a:r>
                      <a:endParaRPr lang="ar-EG" sz="1200" b="1" i="0" u="none" strike="noStrike" dirty="0">
                        <a:solidFill>
                          <a:srgbClr val="000000"/>
                        </a:solidFill>
                        <a:effectLst/>
                        <a:latin typeface="Arial" panose="020B0604020202020204" pitchFamily="34" charset="0"/>
                        <a:cs typeface="+mn-cs"/>
                      </a:endParaRPr>
                    </a:p>
                    <a:p>
                      <a:pPr marL="171450" lvl="0" indent="-171450" algn="r" rtl="1" fontAlgn="ctr">
                        <a:buFont typeface="Arial" panose="020B0604020202020204" pitchFamily="34" charset="0"/>
                        <a:buChar char="•"/>
                      </a:pPr>
                      <a:r>
                        <a:rPr lang="ar-AE" sz="1200" b="1" i="0" u="none" strike="noStrike" dirty="0">
                          <a:solidFill>
                            <a:srgbClr val="FF0000"/>
                          </a:solidFill>
                          <a:effectLst/>
                          <a:latin typeface="Sakkal Majalla" panose="02000000000000000000" pitchFamily="2" charset="-78"/>
                          <a:cs typeface="Sakkal Majalla" panose="02000000000000000000" pitchFamily="2" charset="-78"/>
                        </a:rPr>
                        <a:t>رقم الهدف :(</a:t>
                      </a:r>
                      <a:r>
                        <a:rPr lang="ar-EG" sz="1200" b="1" i="0" u="none" strike="noStrike" dirty="0">
                          <a:solidFill>
                            <a:srgbClr val="FF0000"/>
                          </a:solidFill>
                          <a:effectLst/>
                          <a:latin typeface="Sakkal Majalla" panose="02000000000000000000" pitchFamily="2" charset="-78"/>
                          <a:cs typeface="Sakkal Majalla" panose="02000000000000000000" pitchFamily="2" charset="-78"/>
                        </a:rPr>
                        <a:t>1607</a:t>
                      </a:r>
                      <a:r>
                        <a:rPr lang="ar-AE" sz="1200" b="1" i="0" u="none" strike="noStrike" baseline="0" dirty="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  </a:t>
                      </a: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Arial" panose="020B0604020202020204" pitchFamily="34" charset="0"/>
                          <a:cs typeface="Arial" panose="020B0604020202020204" pitchFamily="34" charset="0"/>
                        </a:rPr>
                        <a:t>الهدف</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6368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الفئة العمرية: </a:t>
                      </a:r>
                      <a:r>
                        <a:rPr lang="ar-EG" sz="1200" b="1" dirty="0">
                          <a:latin typeface="Arial" panose="020B0604020202020204" pitchFamily="34" charset="0"/>
                          <a:cs typeface="Arial" panose="020B0604020202020204" pitchFamily="34" charset="0"/>
                        </a:rPr>
                        <a:t>6-7 </a:t>
                      </a:r>
                      <a:r>
                        <a:rPr lang="ar-AE" sz="1200" b="1" baseline="0" dirty="0">
                          <a:latin typeface="Arial" panose="020B0604020202020204" pitchFamily="34" charset="0"/>
                          <a:cs typeface="Arial" panose="020B0604020202020204" pitchFamily="34" charset="0"/>
                        </a:rPr>
                        <a:t>عام</a:t>
                      </a:r>
                      <a:endParaRPr lang="ar-AE"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مستوى الشدة: </a:t>
                      </a:r>
                      <a:r>
                        <a:rPr lang="ar-EG" sz="1200" b="1" dirty="0">
                          <a:latin typeface="Arial" panose="020B0604020202020204" pitchFamily="34" charset="0"/>
                          <a:cs typeface="Arial" panose="020B0604020202020204" pitchFamily="34" charset="0"/>
                        </a:rPr>
                        <a:t>بسيطة</a:t>
                      </a:r>
                      <a:endParaRPr lang="ar-AE"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Arial" panose="020B0604020202020204" pitchFamily="34" charset="0"/>
                          <a:cs typeface="Arial" panose="020B0604020202020204" pitchFamily="34" charset="0"/>
                        </a:rPr>
                        <a:t>فئة الإعاقة : ذهنية</a:t>
                      </a:r>
                      <a:r>
                        <a:rPr lang="en-US" sz="1200" b="1" baseline="0" dirty="0">
                          <a:latin typeface="Arial" panose="020B0604020202020204" pitchFamily="34" charset="0"/>
                          <a:cs typeface="Arial" panose="020B0604020202020204" pitchFamily="34" charset="0"/>
                        </a:rPr>
                        <a:t> </a:t>
                      </a:r>
                      <a:endParaRPr lang="en-US" sz="12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Arial" panose="020B0604020202020204" pitchFamily="34" charset="0"/>
                          <a:cs typeface="Arial" panose="020B0604020202020204" pitchFamily="34" charset="0"/>
                        </a:rPr>
                        <a:t>بيانات الهدف</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254810">
                <a:tc gridSpan="3">
                  <a:txBody>
                    <a:bodyPr/>
                    <a:lstStyle/>
                    <a:p>
                      <a:pPr algn="r" rtl="1"/>
                      <a:endParaRPr lang="ar-EG" sz="1400" b="1" dirty="0">
                        <a:solidFill>
                          <a:srgbClr val="FF0000"/>
                        </a:solidFill>
                        <a:latin typeface="Arial" panose="020B0604020202020204" pitchFamily="34" charset="0"/>
                        <a:cs typeface="Arial" panose="020B0604020202020204" pitchFamily="34" charset="0"/>
                      </a:endParaRPr>
                    </a:p>
                    <a:p>
                      <a:pPr algn="r" rtl="1"/>
                      <a:r>
                        <a:rPr lang="ar-EG" sz="1400" b="1" dirty="0">
                          <a:solidFill>
                            <a:srgbClr val="FF0000"/>
                          </a:solidFill>
                          <a:latin typeface="Arial" panose="020B0604020202020204" pitchFamily="34" charset="0"/>
                          <a:cs typeface="Arial" panose="020B0604020202020204" pitchFamily="34" charset="0"/>
                        </a:rPr>
                        <a:t>قصة الحبل الطويل والقصير  : </a:t>
                      </a:r>
                    </a:p>
                    <a:p>
                      <a:pPr algn="r" rtl="1"/>
                      <a:r>
                        <a:rPr lang="ar-EG" sz="1200" b="1" dirty="0">
                          <a:solidFill>
                            <a:schemeClr val="tx1"/>
                          </a:solidFill>
                          <a:latin typeface="Arial" panose="020B0604020202020204" pitchFamily="34" charset="0"/>
                          <a:cs typeface="Arial" panose="020B0604020202020204" pitchFamily="34" charset="0"/>
                        </a:rPr>
                        <a:t>فاطمة تحب ان تشارك في لعبة شد الحبل مع اصدقائها في المدرسة واخرجت الحبل من الشنطة لتلعب مع صديقاتها ولكنها وجدت عدد كبير من الصديقات يرغبون في اللعب معها وعند بداية اللعب وجدوا الحبل قصير لا يكفي </a:t>
                      </a:r>
                      <a:r>
                        <a:rPr lang="ar-EG" sz="1200" b="1" dirty="0" smtClean="0">
                          <a:solidFill>
                            <a:schemeClr val="tx1"/>
                          </a:solidFill>
                          <a:latin typeface="Arial" panose="020B0604020202020204" pitchFamily="34" charset="0"/>
                          <a:cs typeface="Arial" panose="020B0604020202020204" pitchFamily="34" charset="0"/>
                        </a:rPr>
                        <a:t>الفريقين </a:t>
                      </a:r>
                      <a:r>
                        <a:rPr lang="ar-EG" sz="1200" b="1" dirty="0">
                          <a:solidFill>
                            <a:schemeClr val="tx1"/>
                          </a:solidFill>
                          <a:latin typeface="Arial" panose="020B0604020202020204" pitchFamily="34" charset="0"/>
                          <a:cs typeface="Arial" panose="020B0604020202020204" pitchFamily="34" charset="0"/>
                        </a:rPr>
                        <a:t>فذهبوا </a:t>
                      </a:r>
                      <a:r>
                        <a:rPr lang="ar-EG" sz="1200" b="1" dirty="0" smtClean="0">
                          <a:solidFill>
                            <a:schemeClr val="tx1"/>
                          </a:solidFill>
                          <a:latin typeface="Arial" panose="020B0604020202020204" pitchFamily="34" charset="0"/>
                          <a:cs typeface="Arial" panose="020B0604020202020204" pitchFamily="34" charset="0"/>
                        </a:rPr>
                        <a:t>لم</a:t>
                      </a:r>
                      <a:r>
                        <a:rPr lang="ar-AE" sz="1200" b="1" dirty="0" smtClean="0">
                          <a:solidFill>
                            <a:schemeClr val="tx1"/>
                          </a:solidFill>
                          <a:latin typeface="Arial" panose="020B0604020202020204" pitchFamily="34" charset="0"/>
                          <a:cs typeface="Arial" panose="020B0604020202020204" pitchFamily="34" charset="0"/>
                        </a:rPr>
                        <a:t>علمة</a:t>
                      </a:r>
                      <a:r>
                        <a:rPr lang="ar-EG" sz="1200" b="1" dirty="0" smtClean="0">
                          <a:solidFill>
                            <a:schemeClr val="tx1"/>
                          </a:solidFill>
                          <a:latin typeface="Arial" panose="020B0604020202020204" pitchFamily="34" charset="0"/>
                          <a:cs typeface="Arial" panose="020B0604020202020204" pitchFamily="34" charset="0"/>
                        </a:rPr>
                        <a:t> </a:t>
                      </a:r>
                      <a:r>
                        <a:rPr lang="ar-EG" sz="1200" b="1" dirty="0">
                          <a:solidFill>
                            <a:schemeClr val="tx1"/>
                          </a:solidFill>
                          <a:latin typeface="Arial" panose="020B0604020202020204" pitchFamily="34" charset="0"/>
                          <a:cs typeface="Arial" panose="020B0604020202020204" pitchFamily="34" charset="0"/>
                        </a:rPr>
                        <a:t>الرياضة في المدرسة وطلبوا منها حبل طويل ليكفي </a:t>
                      </a:r>
                      <a:r>
                        <a:rPr lang="ar-EG" sz="1200" b="1" dirty="0" smtClean="0">
                          <a:solidFill>
                            <a:schemeClr val="tx1"/>
                          </a:solidFill>
                          <a:latin typeface="Arial" panose="020B0604020202020204" pitchFamily="34" charset="0"/>
                          <a:cs typeface="Arial" panose="020B0604020202020204" pitchFamily="34" charset="0"/>
                        </a:rPr>
                        <a:t>للفر</a:t>
                      </a:r>
                      <a:r>
                        <a:rPr lang="ar-AE" sz="1200" b="1" dirty="0" smtClean="0">
                          <a:solidFill>
                            <a:schemeClr val="tx1"/>
                          </a:solidFill>
                          <a:latin typeface="Arial" panose="020B0604020202020204" pitchFamily="34" charset="0"/>
                          <a:cs typeface="Arial" panose="020B0604020202020204" pitchFamily="34" charset="0"/>
                        </a:rPr>
                        <a:t>ي</a:t>
                      </a:r>
                      <a:r>
                        <a:rPr lang="ar-EG" sz="1200" b="1" dirty="0" smtClean="0">
                          <a:solidFill>
                            <a:schemeClr val="tx1"/>
                          </a:solidFill>
                          <a:latin typeface="Arial" panose="020B0604020202020204" pitchFamily="34" charset="0"/>
                          <a:cs typeface="Arial" panose="020B0604020202020204" pitchFamily="34" charset="0"/>
                        </a:rPr>
                        <a:t>ق</a:t>
                      </a:r>
                      <a:r>
                        <a:rPr lang="ar-AE" sz="1200" b="1" dirty="0" smtClean="0">
                          <a:solidFill>
                            <a:schemeClr val="tx1"/>
                          </a:solidFill>
                          <a:latin typeface="Arial" panose="020B0604020202020204" pitchFamily="34" charset="0"/>
                          <a:cs typeface="Arial" panose="020B0604020202020204" pitchFamily="34" charset="0"/>
                        </a:rPr>
                        <a:t>ي</a:t>
                      </a:r>
                      <a:r>
                        <a:rPr lang="ar-EG" sz="1200" b="1" dirty="0" smtClean="0">
                          <a:solidFill>
                            <a:schemeClr val="tx1"/>
                          </a:solidFill>
                          <a:latin typeface="Arial" panose="020B0604020202020204" pitchFamily="34" charset="0"/>
                          <a:cs typeface="Arial" panose="020B0604020202020204" pitchFamily="34" charset="0"/>
                        </a:rPr>
                        <a:t>ن </a:t>
                      </a:r>
                      <a:r>
                        <a:rPr lang="ar-EG" sz="1200" b="1" dirty="0">
                          <a:solidFill>
                            <a:schemeClr val="tx1"/>
                          </a:solidFill>
                          <a:latin typeface="Arial" panose="020B0604020202020204" pitchFamily="34" charset="0"/>
                          <a:cs typeface="Arial" panose="020B0604020202020204" pitchFamily="34" charset="0"/>
                        </a:rPr>
                        <a:t>فطلبت منهم الحبل القصير </a:t>
                      </a:r>
                      <a:r>
                        <a:rPr lang="ar-AE" sz="1200" b="1" dirty="0" smtClean="0">
                          <a:solidFill>
                            <a:schemeClr val="tx1"/>
                          </a:solidFill>
                          <a:latin typeface="Arial" panose="020B0604020202020204" pitchFamily="34" charset="0"/>
                          <a:cs typeface="Arial" panose="020B0604020202020204" pitchFamily="34" charset="0"/>
                        </a:rPr>
                        <a:t>ليتم مقارنته</a:t>
                      </a:r>
                      <a:r>
                        <a:rPr lang="ar-EG" sz="1200" b="1" dirty="0" smtClean="0">
                          <a:solidFill>
                            <a:schemeClr val="tx1"/>
                          </a:solidFill>
                          <a:latin typeface="Arial" panose="020B0604020202020204" pitchFamily="34" charset="0"/>
                          <a:cs typeface="Arial" panose="020B0604020202020204" pitchFamily="34" charset="0"/>
                        </a:rPr>
                        <a:t> </a:t>
                      </a:r>
                      <a:r>
                        <a:rPr lang="ar-EG" sz="1200" b="1" dirty="0">
                          <a:solidFill>
                            <a:schemeClr val="tx1"/>
                          </a:solidFill>
                          <a:latin typeface="Arial" panose="020B0604020202020204" pitchFamily="34" charset="0"/>
                          <a:cs typeface="Arial" panose="020B0604020202020204" pitchFamily="34" charset="0"/>
                        </a:rPr>
                        <a:t>مع الحبل الطويل ويعرفوا هل هو مناسب لعدد اللاعبين وأخذوا الحبل الطويل وشكروا </a:t>
                      </a:r>
                      <a:r>
                        <a:rPr lang="ar-EG" sz="1200" b="1" dirty="0" smtClean="0">
                          <a:solidFill>
                            <a:schemeClr val="tx1"/>
                          </a:solidFill>
                          <a:latin typeface="Arial" panose="020B0604020202020204" pitchFamily="34" charset="0"/>
                          <a:cs typeface="Arial" panose="020B0604020202020204" pitchFamily="34" charset="0"/>
                        </a:rPr>
                        <a:t>الم</a:t>
                      </a:r>
                      <a:r>
                        <a:rPr lang="ar-AE" sz="1200" b="1" dirty="0" smtClean="0">
                          <a:solidFill>
                            <a:schemeClr val="tx1"/>
                          </a:solidFill>
                          <a:latin typeface="Arial" panose="020B0604020202020204" pitchFamily="34" charset="0"/>
                          <a:cs typeface="Arial" panose="020B0604020202020204" pitchFamily="34" charset="0"/>
                        </a:rPr>
                        <a:t>علمة</a:t>
                      </a:r>
                      <a:r>
                        <a:rPr lang="ar-EG" sz="1200" b="1" dirty="0" smtClean="0">
                          <a:solidFill>
                            <a:schemeClr val="tx1"/>
                          </a:solidFill>
                          <a:latin typeface="Arial" panose="020B0604020202020204" pitchFamily="34" charset="0"/>
                          <a:cs typeface="Arial" panose="020B0604020202020204" pitchFamily="34" charset="0"/>
                        </a:rPr>
                        <a:t> </a:t>
                      </a:r>
                      <a:r>
                        <a:rPr lang="ar-AE" sz="1200" b="1" dirty="0" smtClean="0">
                          <a:solidFill>
                            <a:schemeClr val="tx1"/>
                          </a:solidFill>
                          <a:latin typeface="Arial" panose="020B0604020202020204" pitchFamily="34" charset="0"/>
                          <a:cs typeface="Arial" panose="020B0604020202020204" pitchFamily="34" charset="0"/>
                        </a:rPr>
                        <a:t>ولعبوا جميعا </a:t>
                      </a:r>
                      <a:r>
                        <a:rPr lang="ar-EG" sz="1200" b="1" dirty="0" smtClean="0">
                          <a:solidFill>
                            <a:schemeClr val="tx1"/>
                          </a:solidFill>
                          <a:latin typeface="Arial" panose="020B0604020202020204" pitchFamily="34" charset="0"/>
                          <a:cs typeface="Arial" panose="020B0604020202020204" pitchFamily="34" charset="0"/>
                        </a:rPr>
                        <a:t>شد الحبل.</a:t>
                      </a:r>
                      <a:endParaRPr lang="ar-EG" sz="1200" b="1" dirty="0">
                        <a:solidFill>
                          <a:schemeClr val="tx1"/>
                        </a:solidFill>
                        <a:latin typeface="Arial" panose="020B0604020202020204" pitchFamily="34" charset="0"/>
                        <a:cs typeface="Arial" panose="020B0604020202020204" pitchFamily="34" charset="0"/>
                      </a:endParaRPr>
                    </a:p>
                    <a:p>
                      <a:pPr algn="r" rtl="1"/>
                      <a:endParaRPr lang="ar-EG" sz="1200" b="1" baseline="0" dirty="0">
                        <a:latin typeface="Arial" panose="020B0604020202020204" pitchFamily="34" charset="0"/>
                        <a:cs typeface="Arial" panose="020B0604020202020204" pitchFamily="34" charset="0"/>
                      </a:endParaRPr>
                    </a:p>
                    <a:p>
                      <a:pPr algn="r" rtl="1"/>
                      <a:endParaRPr lang="ar-EG" sz="1200" b="1" baseline="0" dirty="0">
                        <a:latin typeface="Arial" panose="020B0604020202020204" pitchFamily="34" charset="0"/>
                        <a:cs typeface="Arial" panose="020B0604020202020204" pitchFamily="34" charset="0"/>
                      </a:endParaRPr>
                    </a:p>
                    <a:p>
                      <a:pPr algn="r" rtl="1"/>
                      <a:r>
                        <a:rPr lang="ar-EG" sz="1200" b="1" baseline="0" dirty="0">
                          <a:solidFill>
                            <a:srgbClr val="FF0000"/>
                          </a:solidFill>
                          <a:latin typeface="Arial" panose="020B0604020202020204" pitchFamily="34" charset="0"/>
                          <a:cs typeface="Arial" panose="020B0604020202020204" pitchFamily="34" charset="0"/>
                        </a:rPr>
                        <a:t>قصة الكبير والصغير : القصة في الفيديو </a:t>
                      </a:r>
                      <a:endParaRPr lang="ar-AE" sz="1200" b="1" baseline="0" dirty="0">
                        <a:solidFill>
                          <a:srgbClr val="FF0000"/>
                        </a:solidFill>
                        <a:latin typeface="Arial" panose="020B0604020202020204" pitchFamily="34" charset="0"/>
                        <a:cs typeface="Arial" panose="020B0604020202020204" pitchFamily="34" charset="0"/>
                      </a:endParaRPr>
                    </a:p>
                    <a:p>
                      <a:pPr algn="r" rtl="1"/>
                      <a:r>
                        <a:rPr lang="en-GB" sz="1200" b="1" baseline="0" dirty="0">
                          <a:latin typeface="Arial" panose="020B0604020202020204" pitchFamily="34" charset="0"/>
                          <a:cs typeface="Arial" panose="020B0604020202020204" pitchFamily="34" charset="0"/>
                          <a:hlinkClick r:id="rId3"/>
                        </a:rPr>
                        <a:t>https://www.youtube.com/watch?v=0AjT5XTWmEw</a:t>
                      </a:r>
                      <a:endParaRPr lang="ar-AE" sz="1200" b="1" baseline="0" dirty="0">
                        <a:latin typeface="Arial" panose="020B0604020202020204" pitchFamily="34" charset="0"/>
                        <a:cs typeface="Arial" panose="020B0604020202020204" pitchFamily="34" charset="0"/>
                      </a:endParaRPr>
                    </a:p>
                    <a:p>
                      <a:pPr algn="r" rtl="1"/>
                      <a:endParaRPr lang="ar-AE" sz="1200" b="1" baseline="0" dirty="0">
                        <a:latin typeface="Arial" panose="020B0604020202020204" pitchFamily="34" charset="0"/>
                        <a:cs typeface="Arial" panose="020B0604020202020204" pitchFamily="34" charset="0"/>
                      </a:endParaRPr>
                    </a:p>
                    <a:p>
                      <a:pPr algn="r" rtl="1"/>
                      <a:endParaRPr lang="ar-AE" sz="1200" b="1" baseline="0" dirty="0">
                        <a:latin typeface="Arial" panose="020B0604020202020204" pitchFamily="34" charset="0"/>
                        <a:cs typeface="Arial" panose="020B0604020202020204" pitchFamily="34" charset="0"/>
                      </a:endParaRPr>
                    </a:p>
                    <a:p>
                      <a:pPr algn="r" rtl="1"/>
                      <a:r>
                        <a:rPr lang="ar-AE" sz="1200" b="1" baseline="0" dirty="0">
                          <a:latin typeface="Arial" panose="020B0604020202020204" pitchFamily="34" charset="0"/>
                          <a:cs typeface="Arial" panose="020B0604020202020204" pitchFamily="34" charset="0"/>
                        </a:rPr>
                        <a:t> </a:t>
                      </a:r>
                      <a:endParaRPr lang="ar-SA" sz="1200" b="1" dirty="0">
                        <a:latin typeface="Arial" panose="020B0604020202020204" pitchFamily="34" charset="0"/>
                        <a:cs typeface="Arial" panose="020B0604020202020204" pitchFamily="34" charset="0"/>
                      </a:endParaRPr>
                    </a:p>
                    <a:p>
                      <a:pPr algn="r" rtl="1"/>
                      <a:r>
                        <a:rPr lang="ar-AE" sz="1400" b="1" u="none" baseline="0" dirty="0">
                          <a:solidFill>
                            <a:srgbClr val="FF0000"/>
                          </a:solidFill>
                          <a:latin typeface="Arial" panose="020B0604020202020204" pitchFamily="34" charset="0"/>
                          <a:cs typeface="Arial" panose="020B0604020202020204" pitchFamily="34" charset="0"/>
                        </a:rPr>
                        <a:t>الأنشطة الصفية: </a:t>
                      </a:r>
                    </a:p>
                    <a:p>
                      <a:pPr marL="228600" indent="-228600" algn="r" rtl="1">
                        <a:buFont typeface="+mj-lt"/>
                        <a:buAutoNum type="arabicPeriod"/>
                      </a:pPr>
                      <a:r>
                        <a:rPr lang="ar-AE" sz="1200" b="0" u="none" baseline="0" dirty="0">
                          <a:latin typeface="Arial" panose="020B0604020202020204" pitchFamily="34" charset="0"/>
                          <a:cs typeface="Arial" panose="020B0604020202020204" pitchFamily="34" charset="0"/>
                        </a:rPr>
                        <a:t> </a:t>
                      </a:r>
                      <a:r>
                        <a:rPr lang="ar-EG" sz="1200" b="1" kern="1200" dirty="0">
                          <a:solidFill>
                            <a:schemeClr val="tx1"/>
                          </a:solidFill>
                          <a:latin typeface="Arial" panose="020B0604020202020204" pitchFamily="34" charset="0"/>
                          <a:ea typeface="+mn-ea"/>
                          <a:cs typeface="Arial" panose="020B0604020202020204" pitchFamily="34" charset="0"/>
                        </a:rPr>
                        <a:t>فرز مجموعة من الكرات الكبيرة والصغيرة في سلتان </a:t>
                      </a:r>
                    </a:p>
                    <a:p>
                      <a:pPr marL="228600" indent="-228600" algn="r" rtl="1">
                        <a:buFont typeface="+mj-lt"/>
                        <a:buAutoNum type="arabicPeriod"/>
                      </a:pPr>
                      <a:r>
                        <a:rPr lang="ar-EG" sz="1200" b="1" kern="1200" dirty="0">
                          <a:solidFill>
                            <a:schemeClr val="tx1"/>
                          </a:solidFill>
                          <a:latin typeface="Arial" panose="020B0604020202020204" pitchFamily="34" charset="0"/>
                          <a:ea typeface="+mn-ea"/>
                          <a:cs typeface="Arial" panose="020B0604020202020204" pitchFamily="34" charset="0"/>
                        </a:rPr>
                        <a:t>فرز مجموعة من مصاصات الشرب مقصوصة طويلة وقصيرة</a:t>
                      </a:r>
                    </a:p>
                    <a:p>
                      <a:pPr marL="228600" indent="-228600" algn="r" rtl="1">
                        <a:buFont typeface="+mj-lt"/>
                        <a:buAutoNum type="arabicPeriod"/>
                      </a:pPr>
                      <a:r>
                        <a:rPr lang="ar-EG" sz="1200" b="1" kern="1200" dirty="0">
                          <a:solidFill>
                            <a:schemeClr val="tx1"/>
                          </a:solidFill>
                          <a:latin typeface="Arial" panose="020B0604020202020204" pitchFamily="34" charset="0"/>
                          <a:ea typeface="+mn-ea"/>
                          <a:cs typeface="Arial" panose="020B0604020202020204" pitchFamily="34" charset="0"/>
                        </a:rPr>
                        <a:t>قص شريط طويل من الورق حسب الطلب قصير او طويل </a:t>
                      </a:r>
                    </a:p>
                    <a:p>
                      <a:pPr marL="228600" indent="-228600" algn="r" rtl="1">
                        <a:buFont typeface="+mj-lt"/>
                        <a:buAutoNum type="arabicPeriod"/>
                      </a:pPr>
                      <a:r>
                        <a:rPr lang="ar-EG" sz="1200" b="1" kern="1200" dirty="0">
                          <a:solidFill>
                            <a:schemeClr val="tx1"/>
                          </a:solidFill>
                          <a:latin typeface="Arial" panose="020B0604020202020204" pitchFamily="34" charset="0"/>
                          <a:ea typeface="+mn-ea"/>
                          <a:cs typeface="Arial" panose="020B0604020202020204" pitchFamily="34" charset="0"/>
                        </a:rPr>
                        <a:t>الاشارة إلى المجسمات الصفية كبير وصغير او طويل وقصير </a:t>
                      </a:r>
                    </a:p>
                    <a:p>
                      <a:pPr marL="228600" indent="-228600" algn="r" rtl="1">
                        <a:buFont typeface="+mj-lt"/>
                        <a:buAutoNum type="arabicPeriod"/>
                      </a:pPr>
                      <a:r>
                        <a:rPr lang="ar-EG" sz="1200" b="1" kern="1200" dirty="0">
                          <a:solidFill>
                            <a:schemeClr val="tx1"/>
                          </a:solidFill>
                          <a:latin typeface="Arial" panose="020B0604020202020204" pitchFamily="34" charset="0"/>
                          <a:ea typeface="+mn-ea"/>
                          <a:cs typeface="Arial" panose="020B0604020202020204" pitchFamily="34" charset="0"/>
                        </a:rPr>
                        <a:t>عمل برج من المكعبات طويل او قصير والمقارنة </a:t>
                      </a:r>
                      <a:r>
                        <a:rPr lang="ar-AE" sz="1200" b="1" kern="1200" dirty="0" smtClean="0">
                          <a:solidFill>
                            <a:schemeClr val="tx1"/>
                          </a:solidFill>
                          <a:latin typeface="Arial" panose="020B0604020202020204" pitchFamily="34" charset="0"/>
                          <a:ea typeface="+mn-ea"/>
                          <a:cs typeface="Arial" panose="020B0604020202020204" pitchFamily="34" charset="0"/>
                        </a:rPr>
                        <a:t>بينهم</a:t>
                      </a:r>
                      <a:endParaRPr lang="ar-EG" sz="1200" b="1" kern="1200" dirty="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r>
                        <a:rPr lang="ar-EG" sz="1200" b="1" kern="1200" dirty="0">
                          <a:solidFill>
                            <a:schemeClr val="tx1"/>
                          </a:solidFill>
                          <a:latin typeface="Arial" panose="020B0604020202020204" pitchFamily="34" charset="0"/>
                          <a:ea typeface="+mn-ea"/>
                          <a:cs typeface="Arial" panose="020B0604020202020204" pitchFamily="34" charset="0"/>
                        </a:rPr>
                        <a:t>شرح المفهوم من خلال صورة طفل وشاب </a:t>
                      </a:r>
                    </a:p>
                    <a:p>
                      <a:pPr marL="228600" indent="-228600" algn="r" rtl="1">
                        <a:buFont typeface="+mj-lt"/>
                        <a:buAutoNum type="arabicPeriod"/>
                      </a:pPr>
                      <a:endParaRPr lang="ar-EG" sz="1200" b="0" u="none" baseline="0" dirty="0">
                        <a:latin typeface="Arial" panose="020B0604020202020204" pitchFamily="34" charset="0"/>
                        <a:cs typeface="Arial" panose="020B0604020202020204" pitchFamily="34" charset="0"/>
                      </a:endParaRPr>
                    </a:p>
                    <a:p>
                      <a:pPr marL="228600" indent="-228600" algn="r" rtl="1">
                        <a:buFont typeface="+mj-lt"/>
                        <a:buAutoNum type="arabicPeriod"/>
                      </a:pPr>
                      <a:endParaRPr lang="ar-EG" sz="1200" b="0" u="none" baseline="0" dirty="0">
                        <a:latin typeface="Arial" panose="020B0604020202020204" pitchFamily="34" charset="0"/>
                        <a:cs typeface="Arial" panose="020B0604020202020204" pitchFamily="34" charset="0"/>
                      </a:endParaRPr>
                    </a:p>
                    <a:p>
                      <a:pPr marL="0" indent="0" algn="r" rtl="1">
                        <a:buFont typeface="+mj-lt"/>
                        <a:buNone/>
                      </a:pPr>
                      <a:endParaRPr lang="ar-EG" sz="1200" b="1" u="none" baseline="0"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Arial" panose="020B0604020202020204" pitchFamily="34" charset="0"/>
                        <a:cs typeface="Arial" panose="020B0604020202020204" pitchFamily="34" charset="0"/>
                      </a:endParaRPr>
                    </a:p>
                    <a:p>
                      <a:pPr algn="ctr" rtl="1"/>
                      <a:r>
                        <a:rPr lang="ar-AE" sz="1600" b="1" dirty="0">
                          <a:latin typeface="Arial" panose="020B0604020202020204" pitchFamily="34" charset="0"/>
                          <a:cs typeface="Arial" panose="020B0604020202020204" pitchFamily="34" charset="0"/>
                        </a:rPr>
                        <a:t>كتاب</a:t>
                      </a:r>
                      <a:r>
                        <a:rPr lang="ar-AE" sz="1600" b="1" baseline="0" dirty="0">
                          <a:latin typeface="Arial" panose="020B0604020202020204" pitchFamily="34" charset="0"/>
                          <a:cs typeface="Arial" panose="020B0604020202020204" pitchFamily="34" charset="0"/>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26 November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6" name="Picture 5" descr="A picture containing athletic game, ball&#10;&#10;Description automatically generated">
            <a:extLst>
              <a:ext uri="{FF2B5EF4-FFF2-40B4-BE49-F238E27FC236}">
                <a16:creationId xmlns:a16="http://schemas.microsoft.com/office/drawing/2014/main" id="{B4DA265A-60FA-48C3-BEA2-34062405FCB4}"/>
              </a:ext>
            </a:extLst>
          </p:cNvPr>
          <p:cNvPicPr>
            <a:picLocks noChangeAspect="1"/>
          </p:cNvPicPr>
          <p:nvPr/>
        </p:nvPicPr>
        <p:blipFill rotWithShape="1">
          <a:blip r:embed="rId4">
            <a:extLst>
              <a:ext uri="{28A0092B-C50C-407E-A947-70E740481C1C}">
                <a14:useLocalDpi xmlns:a14="http://schemas.microsoft.com/office/drawing/2010/main" val="0"/>
              </a:ext>
            </a:extLst>
          </a:blip>
          <a:srcRect t="9061"/>
          <a:stretch/>
        </p:blipFill>
        <p:spPr>
          <a:xfrm>
            <a:off x="838200" y="3520571"/>
            <a:ext cx="3842795" cy="2053782"/>
          </a:xfrm>
          <a:prstGeom prst="rect">
            <a:avLst/>
          </a:prstGeom>
        </p:spPr>
      </p:pic>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791498909"/>
              </p:ext>
            </p:extLst>
          </p:nvPr>
        </p:nvGraphicFramePr>
        <p:xfrm>
          <a:off x="193963" y="329219"/>
          <a:ext cx="11804073" cy="5924610"/>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1335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400" b="1" u="none" baseline="0" dirty="0">
                          <a:solidFill>
                            <a:srgbClr val="FF0000"/>
                          </a:solidFill>
                          <a:latin typeface="Sakkal Majalla" panose="02000000000000000000" pitchFamily="2" charset="-78"/>
                          <a:cs typeface="+mn-cs"/>
                        </a:rPr>
                        <a:t>نشاط تحفيزي :- </a:t>
                      </a:r>
                    </a:p>
                    <a:p>
                      <a:pPr marL="171450" indent="-171450" algn="r" rtl="1">
                        <a:buFont typeface="Arial" panose="020B0604020202020204" pitchFamily="34" charset="0"/>
                        <a:buChar char="•"/>
                      </a:pPr>
                      <a:r>
                        <a:rPr lang="ar-EG" sz="1200" b="0" u="none" baseline="0" dirty="0">
                          <a:latin typeface="Sakkal Majalla" panose="02000000000000000000" pitchFamily="2" charset="-78"/>
                          <a:cs typeface="+mn-cs"/>
                        </a:rPr>
                        <a:t>تعليق حبل طويل وحبل قصير في الصف </a:t>
                      </a:r>
                    </a:p>
                    <a:p>
                      <a:pPr marL="171450" indent="-171450" algn="r" rtl="1">
                        <a:buFont typeface="Arial" panose="020B0604020202020204" pitchFamily="34" charset="0"/>
                        <a:buChar char="•"/>
                      </a:pPr>
                      <a:r>
                        <a:rPr lang="ar-EG" sz="1200" b="0" u="none" baseline="0" dirty="0">
                          <a:solidFill>
                            <a:schemeClr val="tx1"/>
                          </a:solidFill>
                          <a:latin typeface="Sakkal Majalla" panose="02000000000000000000" pitchFamily="2" charset="-78"/>
                          <a:cs typeface="+mn-cs"/>
                        </a:rPr>
                        <a:t>شرح المفهوم من خلال اللعب بالحبلين </a:t>
                      </a:r>
                      <a:endParaRPr lang="ar-AE" sz="1200" b="0" u="none" baseline="0" dirty="0">
                        <a:solidFill>
                          <a:schemeClr val="tx1"/>
                        </a:solidFill>
                        <a:latin typeface="Sakkal Majalla" panose="02000000000000000000" pitchFamily="2" charset="-78"/>
                        <a:cs typeface="+mn-cs"/>
                      </a:endParaRPr>
                    </a:p>
                    <a:p>
                      <a:pPr algn="r" rtl="1"/>
                      <a:endParaRPr lang="ar-EG" sz="1200" b="1" u="none" baseline="0" dirty="0">
                        <a:solidFill>
                          <a:srgbClr val="FF0000"/>
                        </a:solidFill>
                        <a:latin typeface="Sakkal Majalla" panose="02000000000000000000" pitchFamily="2" charset="-78"/>
                        <a:cs typeface="+mn-cs"/>
                      </a:endParaRPr>
                    </a:p>
                    <a:p>
                      <a:pPr algn="r" rtl="1"/>
                      <a:endParaRPr lang="ar-EG" sz="1200" b="1" u="none" baseline="0" dirty="0">
                        <a:solidFill>
                          <a:srgbClr val="FF0000"/>
                        </a:solidFill>
                        <a:latin typeface="Sakkal Majalla" panose="02000000000000000000" pitchFamily="2" charset="-78"/>
                        <a:cs typeface="+mn-cs"/>
                      </a:endParaRPr>
                    </a:p>
                    <a:p>
                      <a:pPr algn="r" rtl="1"/>
                      <a:r>
                        <a:rPr lang="ar-AE" sz="1400" b="1" u="none" baseline="0" dirty="0">
                          <a:solidFill>
                            <a:srgbClr val="FF0000"/>
                          </a:solidFill>
                          <a:latin typeface="Sakkal Majalla" panose="02000000000000000000" pitchFamily="2" charset="-78"/>
                          <a:cs typeface="+mn-cs"/>
                        </a:rPr>
                        <a:t>ال</a:t>
                      </a:r>
                      <a:r>
                        <a:rPr lang="ar-EG" sz="1400" b="1" u="none" baseline="0" dirty="0">
                          <a:solidFill>
                            <a:srgbClr val="FF0000"/>
                          </a:solidFill>
                          <a:latin typeface="Sakkal Majalla" panose="02000000000000000000" pitchFamily="2" charset="-78"/>
                          <a:cs typeface="+mn-cs"/>
                        </a:rPr>
                        <a:t>نشاط  الفنى :- </a:t>
                      </a:r>
                    </a:p>
                    <a:p>
                      <a:pPr marL="171450" indent="-171450" algn="r" rtl="1">
                        <a:buFont typeface="Arial" panose="020B0604020202020204" pitchFamily="34" charset="0"/>
                        <a:buChar char="•"/>
                      </a:pPr>
                      <a:r>
                        <a:rPr lang="ar-EG" sz="1200" b="0" u="none" baseline="0" dirty="0">
                          <a:latin typeface="Sakkal Majalla" panose="02000000000000000000" pitchFamily="2" charset="-78"/>
                          <a:cs typeface="+mn-cs"/>
                        </a:rPr>
                        <a:t>عمل كرات من الصلصال صغيرة جداً وكبيرة جداً</a:t>
                      </a:r>
                      <a:endParaRPr lang="ar-AE" sz="1200" b="0" u="none" baseline="0" dirty="0">
                        <a:solidFill>
                          <a:schemeClr val="tx1"/>
                        </a:solidFill>
                        <a:latin typeface="Sakkal Majalla" panose="02000000000000000000" pitchFamily="2" charset="-78"/>
                        <a:cs typeface="+mn-cs"/>
                      </a:endParaRPr>
                    </a:p>
                    <a:p>
                      <a:pPr algn="r" rtl="1"/>
                      <a:endParaRPr lang="ar-EG" sz="1200" b="1" u="none" baseline="0" dirty="0">
                        <a:solidFill>
                          <a:srgbClr val="FF0000"/>
                        </a:solidFill>
                        <a:latin typeface="Sakkal Majalla" panose="02000000000000000000" pitchFamily="2" charset="-78"/>
                        <a:cs typeface="+mn-cs"/>
                      </a:endParaRPr>
                    </a:p>
                    <a:p>
                      <a:pPr algn="r" rtl="1"/>
                      <a:r>
                        <a:rPr lang="ar-EG" sz="1400" b="1" u="none" baseline="0" dirty="0">
                          <a:solidFill>
                            <a:srgbClr val="FF0000"/>
                          </a:solidFill>
                          <a:latin typeface="Sakkal Majalla" panose="02000000000000000000" pitchFamily="2" charset="-78"/>
                          <a:cs typeface="+mn-cs"/>
                        </a:rPr>
                        <a:t> </a:t>
                      </a:r>
                      <a:r>
                        <a:rPr lang="ar-AE" sz="1400" b="1" u="none" baseline="0" dirty="0">
                          <a:solidFill>
                            <a:srgbClr val="FF0000"/>
                          </a:solidFill>
                          <a:latin typeface="Sakkal Majalla" panose="02000000000000000000" pitchFamily="2" charset="-78"/>
                          <a:cs typeface="+mn-cs"/>
                        </a:rPr>
                        <a:t>النشاط الرياضي  </a:t>
                      </a:r>
                      <a:r>
                        <a:rPr lang="ar-EG" sz="1400" b="1" u="none" baseline="0" dirty="0">
                          <a:solidFill>
                            <a:srgbClr val="FF0000"/>
                          </a:solidFill>
                          <a:latin typeface="Sakkal Majalla" panose="02000000000000000000" pitchFamily="2" charset="-78"/>
                          <a:cs typeface="+mn-cs"/>
                        </a:rPr>
                        <a:t>:</a:t>
                      </a:r>
                      <a:endParaRPr lang="ar-AE" sz="1400" b="1" u="none" baseline="0" dirty="0">
                        <a:solidFill>
                          <a:srgbClr val="FF0000"/>
                        </a:solidFill>
                        <a:latin typeface="Sakkal Majalla" panose="02000000000000000000" pitchFamily="2" charset="-78"/>
                        <a:cs typeface="+mn-cs"/>
                      </a:endParaRPr>
                    </a:p>
                    <a:p>
                      <a:pPr marL="171450" indent="-171450" algn="r" rtl="1">
                        <a:buFont typeface="Arial" panose="020B0604020202020204" pitchFamily="34" charset="0"/>
                        <a:buChar char="•"/>
                      </a:pPr>
                      <a:r>
                        <a:rPr lang="ar-EG" sz="1200" b="0" u="none" baseline="0" dirty="0">
                          <a:solidFill>
                            <a:schemeClr val="tx1"/>
                          </a:solidFill>
                          <a:latin typeface="Sakkal Majalla" panose="02000000000000000000" pitchFamily="2" charset="-78"/>
                          <a:cs typeface="+mn-cs"/>
                        </a:rPr>
                        <a:t>المشي على الكرسي الخشبي الطويل والقصير </a:t>
                      </a:r>
                    </a:p>
                    <a:p>
                      <a:pPr algn="r" rtl="1"/>
                      <a:endParaRPr lang="ar-EG" sz="1200" b="1" u="none" baseline="0" dirty="0">
                        <a:solidFill>
                          <a:schemeClr val="tx1"/>
                        </a:solidFill>
                        <a:latin typeface="Sakkal Majalla" panose="02000000000000000000" pitchFamily="2" charset="-78"/>
                        <a:cs typeface="+mn-cs"/>
                      </a:endParaRPr>
                    </a:p>
                    <a:p>
                      <a:pPr algn="r" rtl="1"/>
                      <a:r>
                        <a:rPr lang="ar-EG" sz="1200" b="1" u="none" baseline="0" dirty="0">
                          <a:solidFill>
                            <a:schemeClr val="tx1"/>
                          </a:solidFill>
                          <a:latin typeface="Sakkal Majalla" panose="02000000000000000000" pitchFamily="2" charset="-78"/>
                          <a:cs typeface="+mn-cs"/>
                        </a:rPr>
                        <a:t> </a:t>
                      </a:r>
                      <a:endParaRPr lang="ar-AE" sz="1200" b="1" u="none" baseline="0" dirty="0">
                        <a:solidFill>
                          <a:schemeClr val="tx1"/>
                        </a:solidFill>
                        <a:latin typeface="Sakkal Majalla" panose="02000000000000000000" pitchFamily="2" charset="-78"/>
                        <a:cs typeface="+mn-cs"/>
                      </a:endParaRPr>
                    </a:p>
                    <a:p>
                      <a:pPr algn="r" rtl="1"/>
                      <a:r>
                        <a:rPr lang="ar-AE" sz="1200" b="1" u="none" baseline="0" dirty="0">
                          <a:solidFill>
                            <a:schemeClr val="tx1"/>
                          </a:solidFill>
                          <a:latin typeface="Sakkal Majalla" panose="02000000000000000000" pitchFamily="2" charset="-78"/>
                          <a:cs typeface="+mn-cs"/>
                        </a:rPr>
                        <a:t> </a:t>
                      </a:r>
                      <a:r>
                        <a:rPr lang="ar-AE" sz="1400" b="1" u="none" baseline="0" dirty="0">
                          <a:solidFill>
                            <a:srgbClr val="FF0000"/>
                          </a:solidFill>
                          <a:latin typeface="Sakkal Majalla" panose="02000000000000000000" pitchFamily="2" charset="-78"/>
                          <a:cs typeface="+mn-cs"/>
                        </a:rPr>
                        <a:t>النشاط الموسيقى:</a:t>
                      </a:r>
                    </a:p>
                    <a:p>
                      <a:pPr marL="171450" indent="-171450" algn="r" rtl="1">
                        <a:buFont typeface="Arial" panose="020B0604020202020204" pitchFamily="34" charset="0"/>
                        <a:buChar char="•"/>
                      </a:pPr>
                      <a:r>
                        <a:rPr lang="ar-EG" sz="1200" b="0" u="none" baseline="0" dirty="0">
                          <a:solidFill>
                            <a:schemeClr val="tx1"/>
                          </a:solidFill>
                          <a:latin typeface="Sakkal Majalla" panose="02000000000000000000" pitchFamily="2" charset="-78"/>
                          <a:cs typeface="+mn-cs"/>
                        </a:rPr>
                        <a:t>نفخ بلالين كبير وصغير واللعب بلعبة اختيار البلالين الكبيرة او الصغيرة مع توقف الموسيقى</a:t>
                      </a:r>
                    </a:p>
                    <a:p>
                      <a:pPr marL="0" indent="0" algn="r" rtl="1">
                        <a:buFont typeface="+mj-lt"/>
                        <a:buNone/>
                      </a:pPr>
                      <a:endParaRPr lang="ar-AE" sz="1200" b="1" baseline="0" dirty="0">
                        <a:solidFill>
                          <a:schemeClr val="tx1"/>
                        </a:solidFill>
                        <a:latin typeface="Sakkal Majalla" panose="02000000000000000000" pitchFamily="2" charset="-78"/>
                        <a:cs typeface="+mn-cs"/>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600" b="1" baseline="0" dirty="0">
                        <a:latin typeface="Sakkal Majalla" panose="02000000000000000000" pitchFamily="2" charset="-78"/>
                        <a:cs typeface="+mn-cs"/>
                      </a:endParaRPr>
                    </a:p>
                    <a:p>
                      <a:pPr algn="ctr" rtl="1"/>
                      <a:r>
                        <a:rPr lang="ar-AE" sz="1600" b="1" baseline="0" dirty="0">
                          <a:latin typeface="Sakkal Majalla" panose="02000000000000000000" pitchFamily="2" charset="-78"/>
                          <a:cs typeface="+mn-cs"/>
                        </a:rPr>
                        <a:t>دليل للمعلم</a:t>
                      </a:r>
                    </a:p>
                    <a:p>
                      <a:pPr algn="ctr" rtl="1"/>
                      <a:endParaRPr lang="ar-AE" sz="1600" b="1" baseline="0" dirty="0">
                        <a:latin typeface="Sakkal Majalla" panose="02000000000000000000" pitchFamily="2" charset="-78"/>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52226">
                <a:tc>
                  <a:txBody>
                    <a:bodyPr/>
                    <a:lstStyle/>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b="0" baseline="0" dirty="0">
                          <a:latin typeface="Sakkal Majalla" panose="02000000000000000000" pitchFamily="2" charset="-78"/>
                          <a:cs typeface="+mn-cs"/>
                        </a:rPr>
                        <a:t> </a:t>
                      </a:r>
                      <a:r>
                        <a:rPr lang="ar-EG" sz="1200" b="0" baseline="0" dirty="0">
                          <a:latin typeface="Sakkal Majalla" panose="02000000000000000000" pitchFamily="2" charset="-78"/>
                          <a:cs typeface="+mn-cs"/>
                        </a:rPr>
                        <a:t>حل ورق العمل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EG" sz="1200" b="0" baseline="0" dirty="0">
                          <a:latin typeface="Sakkal Majalla" panose="02000000000000000000" pitchFamily="2" charset="-78"/>
                          <a:cs typeface="+mn-cs"/>
                        </a:rPr>
                        <a:t>لصق وحدات ملونة كبيرة وصغيرة في ورقتين مختلفتين </a:t>
                      </a:r>
                      <a:endParaRPr lang="ar-AE" sz="1200" b="0" baseline="0" dirty="0">
                        <a:latin typeface="Sakkal Majalla" panose="02000000000000000000" pitchFamily="2" charset="-78"/>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mn-cs"/>
                        </a:rPr>
                        <a:t>الواجب المنزلي </a:t>
                      </a:r>
                      <a:endParaRPr lang="en-US" sz="1600" b="1" dirty="0">
                        <a:latin typeface="Sakkal Majalla" panose="02000000000000000000" pitchFamily="2" charset="-78"/>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19909">
                <a:tc>
                  <a:txBody>
                    <a:bodyPr/>
                    <a:lstStyle/>
                    <a:p>
                      <a:pPr algn="r" rtl="1"/>
                      <a:endParaRPr lang="ar-EG" sz="1200" b="0" baseline="0" dirty="0">
                        <a:latin typeface="Sakkal Majalla" panose="02000000000000000000" pitchFamily="2" charset="-78"/>
                        <a:cs typeface="+mn-cs"/>
                      </a:endParaRPr>
                    </a:p>
                    <a:p>
                      <a:pPr marL="171450" indent="-171450" algn="r" rtl="1">
                        <a:buFont typeface="Arial" panose="020B0604020202020204" pitchFamily="34" charset="0"/>
                        <a:buChar char="•"/>
                      </a:pPr>
                      <a:r>
                        <a:rPr lang="ar-EG" sz="1200" b="0" baseline="0" dirty="0">
                          <a:latin typeface="Sakkal Majalla" panose="02000000000000000000" pitchFamily="2" charset="-78"/>
                          <a:cs typeface="+mn-cs"/>
                        </a:rPr>
                        <a:t>الاشارة الى الكبير والصغير او الطويل والقصير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baseline="0" dirty="0">
                          <a:latin typeface="Sakkal Majalla" panose="02000000000000000000" pitchFamily="2" charset="-78"/>
                          <a:cs typeface="+mn-cs"/>
                          <a:hlinkClick r:id="rId3"/>
                        </a:rPr>
                        <a:t>https://www.youtube.com/watch?v=wvt55fHOSrw</a:t>
                      </a:r>
                      <a:endParaRPr lang="ar-EG" sz="1200" b="1" baseline="0" dirty="0">
                        <a:latin typeface="Sakkal Majalla" panose="02000000000000000000" pitchFamily="2" charset="-78"/>
                        <a:cs typeface="+mn-cs"/>
                      </a:endParaRP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baseline="0" dirty="0">
                          <a:latin typeface="Sakkal Majalla" panose="02000000000000000000" pitchFamily="2" charset="-78"/>
                          <a:cs typeface="+mn-cs"/>
                          <a:hlinkClick r:id="rId4"/>
                        </a:rPr>
                        <a:t>https://www.youtube.com/watch?v=DuTWNFRH-WA</a:t>
                      </a:r>
                      <a:endParaRPr lang="en-US" sz="1200" b="1" baseline="0" dirty="0">
                        <a:latin typeface="Sakkal Majalla" panose="02000000000000000000" pitchFamily="2" charset="-78"/>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mn-cs"/>
                        </a:rPr>
                        <a:t> </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mn-cs"/>
                        </a:rPr>
                        <a:t>تمارين الكترونية</a:t>
                      </a:r>
                      <a:endParaRPr lang="en-US" sz="1600" b="1" dirty="0">
                        <a:latin typeface="Sakkal Majalla" panose="02000000000000000000" pitchFamily="2" charset="-78"/>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12225">
                <a:tc>
                  <a:txBody>
                    <a:bodyPr/>
                    <a:lstStyle/>
                    <a:p>
                      <a:pPr algn="r" rtl="1"/>
                      <a:r>
                        <a:rPr lang="ar-EG" sz="1200" b="0" baseline="0" dirty="0">
                          <a:latin typeface="Sakkal Majalla" panose="02000000000000000000" pitchFamily="2" charset="-78"/>
                          <a:cs typeface="+mn-cs"/>
                        </a:rPr>
                        <a:t>ضعيف : يشير للمطلوب 1/4                                           متوسط : يسمي المطلوب 2/4                                  مرتفع : يسمي المطلوب 3/4</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latin typeface="Sakkal Majalla" panose="02000000000000000000" pitchFamily="2" charset="-78"/>
                          <a:cs typeface="+mn-cs"/>
                        </a:rPr>
                        <a:t>التقييم</a:t>
                      </a:r>
                      <a:endParaRPr lang="en-US" sz="1600" b="1" dirty="0">
                        <a:latin typeface="Sakkal Majalla" panose="02000000000000000000" pitchFamily="2" charset="-78"/>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a:xfrm>
            <a:off x="838201" y="6343984"/>
            <a:ext cx="2743200" cy="365125"/>
          </a:xfrm>
        </p:spPr>
        <p:txBody>
          <a:bodyPr/>
          <a:lstStyle/>
          <a:p>
            <a:fld id="{13E19267-0502-414C-ADC8-E730C18BC296}" type="datetime3">
              <a:rPr lang="en-US" smtClean="0"/>
              <a:t>26 November 2020</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3</a:t>
            </a:fld>
            <a:endParaRPr lang="en-GB"/>
          </a:p>
        </p:txBody>
      </p:sp>
      <p:pic>
        <p:nvPicPr>
          <p:cNvPr id="5" name="Picture 4" descr="A picture containing clipart&#10;&#10;Description automatically generated">
            <a:extLst>
              <a:ext uri="{FF2B5EF4-FFF2-40B4-BE49-F238E27FC236}">
                <a16:creationId xmlns:a16="http://schemas.microsoft.com/office/drawing/2014/main" id="{2086ADAF-BE0B-4A5D-9C1E-973FC77F941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201" y="722650"/>
            <a:ext cx="3265517" cy="2568874"/>
          </a:xfrm>
          <a:prstGeom prst="rect">
            <a:avLst/>
          </a:prstGeom>
          <a:ln>
            <a:solidFill>
              <a:schemeClr val="accent4">
                <a:lumMod val="75000"/>
              </a:schemeClr>
            </a:solidFill>
          </a:ln>
        </p:spPr>
      </p:pic>
    </p:spTree>
    <p:extLst>
      <p:ext uri="{BB962C8B-B14F-4D97-AF65-F5344CB8AC3E}">
        <p14:creationId xmlns:p14="http://schemas.microsoft.com/office/powerpoint/2010/main" val="2747801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A101D3-B2FA-4A8D-93E6-7C4746AFD268}"/>
              </a:ext>
            </a:extLst>
          </p:cNvPr>
          <p:cNvSpPr>
            <a:spLocks noGrp="1"/>
          </p:cNvSpPr>
          <p:nvPr>
            <p:ph type="body" idx="1"/>
          </p:nvPr>
        </p:nvSpPr>
        <p:spPr/>
        <p:txBody>
          <a:bodyPr/>
          <a:lstStyle/>
          <a:p>
            <a:pPr algn="ctr"/>
            <a:r>
              <a:rPr lang="ar-EG" dirty="0"/>
              <a:t>تدريبات للمفاهيم </a:t>
            </a:r>
            <a:endParaRPr lang="en-GB" dirty="0"/>
          </a:p>
        </p:txBody>
      </p:sp>
      <p:sp>
        <p:nvSpPr>
          <p:cNvPr id="3" name="Title 2">
            <a:extLst>
              <a:ext uri="{FF2B5EF4-FFF2-40B4-BE49-F238E27FC236}">
                <a16:creationId xmlns:a16="http://schemas.microsoft.com/office/drawing/2014/main" id="{A34EBB12-7854-47B7-8D46-495BC4BDF502}"/>
              </a:ext>
            </a:extLst>
          </p:cNvPr>
          <p:cNvSpPr>
            <a:spLocks noGrp="1"/>
          </p:cNvSpPr>
          <p:nvPr>
            <p:ph type="title"/>
          </p:nvPr>
        </p:nvSpPr>
        <p:spPr>
          <a:xfrm rot="-360000">
            <a:off x="848779" y="1025792"/>
            <a:ext cx="2959499" cy="734415"/>
          </a:xfrm>
        </p:spPr>
        <p:txBody>
          <a:bodyPr/>
          <a:lstStyle/>
          <a:p>
            <a:pPr algn="ctr"/>
            <a:r>
              <a:rPr lang="ar-EG" dirty="0"/>
              <a:t>طويل وقصير </a:t>
            </a:r>
            <a:endParaRPr lang="en-GB" dirty="0"/>
          </a:p>
        </p:txBody>
      </p:sp>
      <p:sp>
        <p:nvSpPr>
          <p:cNvPr id="4" name="Text Placeholder 3">
            <a:extLst>
              <a:ext uri="{FF2B5EF4-FFF2-40B4-BE49-F238E27FC236}">
                <a16:creationId xmlns:a16="http://schemas.microsoft.com/office/drawing/2014/main" id="{E55E4BDC-994A-4827-9CF2-550AF258D1B6}"/>
              </a:ext>
            </a:extLst>
          </p:cNvPr>
          <p:cNvSpPr>
            <a:spLocks noGrp="1"/>
          </p:cNvSpPr>
          <p:nvPr>
            <p:ph type="body" sz="quarter" idx="13"/>
          </p:nvPr>
        </p:nvSpPr>
        <p:spPr>
          <a:xfrm>
            <a:off x="386612" y="4035868"/>
            <a:ext cx="5228506" cy="1526732"/>
          </a:xfrm>
        </p:spPr>
        <p:txBody>
          <a:bodyPr>
            <a:normAutofit/>
          </a:bodyPr>
          <a:lstStyle/>
          <a:p>
            <a:r>
              <a:rPr lang="en-GB" dirty="0">
                <a:hlinkClick r:id="rId2"/>
              </a:rPr>
              <a:t>https://www.youtube.com/watch?v=DuTWNFRH-WA</a:t>
            </a:r>
            <a:endParaRPr lang="ar-EG" dirty="0"/>
          </a:p>
          <a:p>
            <a:r>
              <a:rPr lang="en-GB" dirty="0">
                <a:hlinkClick r:id="rId3"/>
              </a:rPr>
              <a:t>https://www.youtube.com/watch?v=L9YxLUZse1ohttps</a:t>
            </a:r>
            <a:endParaRPr lang="ar-EG" dirty="0">
              <a:hlinkClick r:id="rId4"/>
            </a:endParaRPr>
          </a:p>
          <a:p>
            <a:r>
              <a:rPr lang="en-GB" dirty="0">
                <a:hlinkClick r:id="rId5"/>
              </a:rPr>
              <a:t>https://www.youtube.com/watch?v=T2ch_jCTZrUhttps://</a:t>
            </a:r>
            <a:endParaRPr lang="ar-EG" dirty="0"/>
          </a:p>
          <a:p>
            <a:r>
              <a:rPr lang="en-GB" dirty="0">
                <a:hlinkClick r:id="rId6"/>
              </a:rPr>
              <a:t>https://www.youtube.com/watch?v=dLTS7nv24mM</a:t>
            </a:r>
            <a:endParaRPr lang="ar-EG" dirty="0"/>
          </a:p>
          <a:p>
            <a:endParaRPr lang="ar-EG" dirty="0">
              <a:hlinkClick r:id="rId6"/>
            </a:endParaRPr>
          </a:p>
          <a:p>
            <a:endParaRPr lang="en-GB" dirty="0"/>
          </a:p>
        </p:txBody>
      </p:sp>
      <p:grpSp>
        <p:nvGrpSpPr>
          <p:cNvPr id="6" name="Group 5">
            <a:extLst>
              <a:ext uri="{FF2B5EF4-FFF2-40B4-BE49-F238E27FC236}">
                <a16:creationId xmlns:a16="http://schemas.microsoft.com/office/drawing/2014/main" id="{57953969-26BC-4E57-BBD2-6146DD011045}"/>
              </a:ext>
            </a:extLst>
          </p:cNvPr>
          <p:cNvGrpSpPr/>
          <p:nvPr/>
        </p:nvGrpSpPr>
        <p:grpSpPr>
          <a:xfrm>
            <a:off x="6674159" y="951458"/>
            <a:ext cx="4135503" cy="4094865"/>
            <a:chOff x="6674159" y="951458"/>
            <a:chExt cx="4135503" cy="4094865"/>
          </a:xfrm>
        </p:grpSpPr>
        <p:pic>
          <p:nvPicPr>
            <p:cNvPr id="7" name="Picture 6">
              <a:extLst>
                <a:ext uri="{FF2B5EF4-FFF2-40B4-BE49-F238E27FC236}">
                  <a16:creationId xmlns:a16="http://schemas.microsoft.com/office/drawing/2014/main" id="{C68B1CE5-5587-4D6B-BAB4-61EFB784AFF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761579">
              <a:off x="6674159" y="951458"/>
              <a:ext cx="4135503" cy="4094865"/>
            </a:xfrm>
            <a:prstGeom prst="rect">
              <a:avLst/>
            </a:prstGeom>
          </p:spPr>
        </p:pic>
        <p:sp>
          <p:nvSpPr>
            <p:cNvPr id="8" name="Star: 5 Points 7">
              <a:extLst>
                <a:ext uri="{FF2B5EF4-FFF2-40B4-BE49-F238E27FC236}">
                  <a16:creationId xmlns:a16="http://schemas.microsoft.com/office/drawing/2014/main" id="{61DAE209-EA88-4C18-B8D6-AF2A20656950}"/>
                </a:ext>
              </a:extLst>
            </p:cNvPr>
            <p:cNvSpPr/>
            <p:nvPr/>
          </p:nvSpPr>
          <p:spPr>
            <a:xfrm>
              <a:off x="7620000" y="3072358"/>
              <a:ext cx="1447800" cy="159348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669113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A101D3-B2FA-4A8D-93E6-7C4746AFD268}"/>
              </a:ext>
            </a:extLst>
          </p:cNvPr>
          <p:cNvSpPr>
            <a:spLocks noGrp="1"/>
          </p:cNvSpPr>
          <p:nvPr>
            <p:ph type="body" idx="1"/>
          </p:nvPr>
        </p:nvSpPr>
        <p:spPr/>
        <p:txBody>
          <a:bodyPr/>
          <a:lstStyle/>
          <a:p>
            <a:pPr algn="ctr"/>
            <a:r>
              <a:rPr lang="ar-EG" dirty="0"/>
              <a:t>تدريبات للمفاهيم </a:t>
            </a:r>
            <a:endParaRPr lang="en-GB" dirty="0"/>
          </a:p>
        </p:txBody>
      </p:sp>
      <p:sp>
        <p:nvSpPr>
          <p:cNvPr id="3" name="Title 2">
            <a:extLst>
              <a:ext uri="{FF2B5EF4-FFF2-40B4-BE49-F238E27FC236}">
                <a16:creationId xmlns:a16="http://schemas.microsoft.com/office/drawing/2014/main" id="{A34EBB12-7854-47B7-8D46-495BC4BDF502}"/>
              </a:ext>
            </a:extLst>
          </p:cNvPr>
          <p:cNvSpPr>
            <a:spLocks noGrp="1"/>
          </p:cNvSpPr>
          <p:nvPr>
            <p:ph type="title"/>
          </p:nvPr>
        </p:nvSpPr>
        <p:spPr>
          <a:xfrm rot="-360000">
            <a:off x="848779" y="1025792"/>
            <a:ext cx="2959499" cy="734415"/>
          </a:xfrm>
        </p:spPr>
        <p:txBody>
          <a:bodyPr/>
          <a:lstStyle/>
          <a:p>
            <a:pPr algn="ctr"/>
            <a:r>
              <a:rPr lang="ar-EG" dirty="0"/>
              <a:t>كبير وصغير</a:t>
            </a:r>
            <a:endParaRPr lang="en-GB" dirty="0"/>
          </a:p>
        </p:txBody>
      </p:sp>
      <p:sp>
        <p:nvSpPr>
          <p:cNvPr id="4" name="Text Placeholder 3">
            <a:extLst>
              <a:ext uri="{FF2B5EF4-FFF2-40B4-BE49-F238E27FC236}">
                <a16:creationId xmlns:a16="http://schemas.microsoft.com/office/drawing/2014/main" id="{E55E4BDC-994A-4827-9CF2-550AF258D1B6}"/>
              </a:ext>
            </a:extLst>
          </p:cNvPr>
          <p:cNvSpPr>
            <a:spLocks noGrp="1"/>
          </p:cNvSpPr>
          <p:nvPr>
            <p:ph type="body" sz="quarter" idx="13"/>
          </p:nvPr>
        </p:nvSpPr>
        <p:spPr>
          <a:xfrm>
            <a:off x="386612" y="4035868"/>
            <a:ext cx="4636467" cy="699905"/>
          </a:xfrm>
        </p:spPr>
        <p:txBody>
          <a:bodyPr>
            <a:normAutofit fontScale="85000" lnSpcReduction="20000"/>
          </a:bodyPr>
          <a:lstStyle/>
          <a:p>
            <a:endParaRPr lang="ar-EG" dirty="0"/>
          </a:p>
          <a:p>
            <a:r>
              <a:rPr lang="en-GB" dirty="0">
                <a:hlinkClick r:id="rId2"/>
              </a:rPr>
              <a:t>https://www.youtube.com/watch?v=EURqZWqoW_w</a:t>
            </a:r>
            <a:endParaRPr lang="ar-EG" dirty="0"/>
          </a:p>
          <a:p>
            <a:r>
              <a:rPr lang="en-GB" dirty="0">
                <a:hlinkClick r:id="rId3"/>
              </a:rPr>
              <a:t>https://www.youtube.com/watch?v=wvt55fHOSrw</a:t>
            </a:r>
            <a:endParaRPr lang="ar-EG" dirty="0"/>
          </a:p>
          <a:p>
            <a:endParaRPr lang="en-GB" dirty="0"/>
          </a:p>
        </p:txBody>
      </p:sp>
      <p:pic>
        <p:nvPicPr>
          <p:cNvPr id="10" name="Picture 9">
            <a:extLst>
              <a:ext uri="{FF2B5EF4-FFF2-40B4-BE49-F238E27FC236}">
                <a16:creationId xmlns:a16="http://schemas.microsoft.com/office/drawing/2014/main" id="{F2667D4B-3AD2-497C-80D3-03EC7397F5F5}"/>
              </a:ext>
            </a:extLst>
          </p:cNvPr>
          <p:cNvPicPr>
            <a:picLocks noChangeAspect="1"/>
          </p:cNvPicPr>
          <p:nvPr/>
        </p:nvPicPr>
        <p:blipFill rotWithShape="1">
          <a:blip r:embed="rId4">
            <a:extLst>
              <a:ext uri="{28A0092B-C50C-407E-A947-70E740481C1C}">
                <a14:useLocalDpi xmlns:a14="http://schemas.microsoft.com/office/drawing/2010/main" val="0"/>
              </a:ext>
            </a:extLst>
          </a:blip>
          <a:srcRect b="8613"/>
          <a:stretch/>
        </p:blipFill>
        <p:spPr>
          <a:xfrm rot="768246">
            <a:off x="6922660" y="524426"/>
            <a:ext cx="3808455" cy="4640580"/>
          </a:xfrm>
          <a:prstGeom prst="rect">
            <a:avLst/>
          </a:prstGeom>
        </p:spPr>
      </p:pic>
    </p:spTree>
    <p:extLst>
      <p:ext uri="{BB962C8B-B14F-4D97-AF65-F5344CB8AC3E}">
        <p14:creationId xmlns:p14="http://schemas.microsoft.com/office/powerpoint/2010/main" val="3016078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889371"/>
            <a:ext cx="3968496" cy="832104"/>
          </a:xfrm>
        </p:spPr>
        <p:txBody>
          <a:bodyPr>
            <a:normAutofit/>
          </a:bodyPr>
          <a:lstStyle/>
          <a:p>
            <a:pPr algn="ctr"/>
            <a:r>
              <a:rPr lang="ar-EG" sz="1600" dirty="0">
                <a:latin typeface="Sakkal Majalla" panose="02000000000000000000" pitchFamily="2" charset="-78"/>
                <a:cs typeface="Sakkal Majalla" panose="02000000000000000000" pitchFamily="2" charset="-78"/>
              </a:rPr>
              <a:t>ا</a:t>
            </a:r>
            <a:r>
              <a:rPr lang="ar-EG" sz="1600" dirty="0">
                <a:latin typeface="Sakkal Majalla" panose="02000000000000000000" pitchFamily="2" charset="-78"/>
                <a:cs typeface="+mn-cs"/>
              </a:rPr>
              <a:t>وراق عمل  قصير وطويل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6</a:t>
            </a:fld>
            <a:endParaRPr lang="en-US" dirty="0"/>
          </a:p>
        </p:txBody>
      </p:sp>
      <p:pic>
        <p:nvPicPr>
          <p:cNvPr id="5" name="Picture 4" descr="Diagram&#10;&#10;Description automatically generated">
            <a:extLst>
              <a:ext uri="{FF2B5EF4-FFF2-40B4-BE49-F238E27FC236}">
                <a16:creationId xmlns:a16="http://schemas.microsoft.com/office/drawing/2014/main" id="{F301D26F-B990-4B86-BD7F-D036CCB62260}"/>
              </a:ext>
            </a:extLst>
          </p:cNvPr>
          <p:cNvPicPr>
            <a:picLocks noChangeAspect="1"/>
          </p:cNvPicPr>
          <p:nvPr/>
        </p:nvPicPr>
        <p:blipFill rotWithShape="1">
          <a:blip r:embed="rId2">
            <a:extLst>
              <a:ext uri="{28A0092B-C50C-407E-A947-70E740481C1C}">
                <a14:useLocalDpi xmlns:a14="http://schemas.microsoft.com/office/drawing/2010/main" val="0"/>
              </a:ext>
            </a:extLst>
          </a:blip>
          <a:srcRect l="3786" t="10028" r="5728" b="5973"/>
          <a:stretch/>
        </p:blipFill>
        <p:spPr>
          <a:xfrm>
            <a:off x="1554480" y="703351"/>
            <a:ext cx="4145280" cy="5069313"/>
          </a:xfrm>
          <a:prstGeom prst="rect">
            <a:avLst/>
          </a:prstGeom>
          <a:ln>
            <a:solidFill>
              <a:schemeClr val="accent4">
                <a:lumMod val="75000"/>
              </a:schemeClr>
            </a:solidFill>
          </a:ln>
        </p:spPr>
      </p:pic>
      <p:pic>
        <p:nvPicPr>
          <p:cNvPr id="9" name="Picture 8" descr="Diagram, shape&#10;&#10;Description automatically generated">
            <a:extLst>
              <a:ext uri="{FF2B5EF4-FFF2-40B4-BE49-F238E27FC236}">
                <a16:creationId xmlns:a16="http://schemas.microsoft.com/office/drawing/2014/main" id="{D6C615BF-E2E8-45B8-A478-B6615E0E1673}"/>
              </a:ext>
            </a:extLst>
          </p:cNvPr>
          <p:cNvPicPr>
            <a:picLocks noChangeAspect="1"/>
          </p:cNvPicPr>
          <p:nvPr/>
        </p:nvPicPr>
        <p:blipFill rotWithShape="1">
          <a:blip r:embed="rId3">
            <a:extLst>
              <a:ext uri="{28A0092B-C50C-407E-A947-70E740481C1C}">
                <a14:useLocalDpi xmlns:a14="http://schemas.microsoft.com/office/drawing/2010/main" val="0"/>
              </a:ext>
            </a:extLst>
          </a:blip>
          <a:srcRect l="4824" t="18445" r="5975" b="1991"/>
          <a:stretch/>
        </p:blipFill>
        <p:spPr>
          <a:xfrm>
            <a:off x="6096000" y="703351"/>
            <a:ext cx="4389118" cy="5069313"/>
          </a:xfrm>
          <a:prstGeom prst="rect">
            <a:avLst/>
          </a:prstGeom>
          <a:ln>
            <a:solidFill>
              <a:schemeClr val="accent4">
                <a:lumMod val="75000"/>
              </a:schemeClr>
            </a:solidFill>
          </a:ln>
        </p:spPr>
      </p:pic>
      <p:sp>
        <p:nvSpPr>
          <p:cNvPr id="10" name="TextBox 9">
            <a:extLst>
              <a:ext uri="{FF2B5EF4-FFF2-40B4-BE49-F238E27FC236}">
                <a16:creationId xmlns:a16="http://schemas.microsoft.com/office/drawing/2014/main" id="{81B4C444-81CA-4A78-8758-B2A8548E20D7}"/>
              </a:ext>
            </a:extLst>
          </p:cNvPr>
          <p:cNvSpPr txBox="1"/>
          <p:nvPr/>
        </p:nvSpPr>
        <p:spPr>
          <a:xfrm>
            <a:off x="4314474" y="154594"/>
            <a:ext cx="3765774" cy="369332"/>
          </a:xfrm>
          <a:prstGeom prst="rect">
            <a:avLst/>
          </a:prstGeom>
          <a:noFill/>
          <a:ln>
            <a:solidFill>
              <a:schemeClr val="accent4">
                <a:lumMod val="75000"/>
              </a:schemeClr>
            </a:solidFill>
          </a:ln>
        </p:spPr>
        <p:txBody>
          <a:bodyPr wrap="none" rtlCol="0">
            <a:spAutoFit/>
          </a:bodyPr>
          <a:lstStyle/>
          <a:p>
            <a:r>
              <a:rPr lang="ar-EG" dirty="0"/>
              <a:t>لون القصير بالون الاحمر والطويل باللون الأزرق</a:t>
            </a:r>
            <a:endParaRPr lang="en-GB" dirty="0"/>
          </a:p>
        </p:txBody>
      </p:sp>
    </p:spTree>
    <p:extLst>
      <p:ext uri="{BB962C8B-B14F-4D97-AF65-F5344CB8AC3E}">
        <p14:creationId xmlns:p14="http://schemas.microsoft.com/office/powerpoint/2010/main" val="1637833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889371"/>
            <a:ext cx="3968496" cy="832104"/>
          </a:xfrm>
        </p:spPr>
        <p:txBody>
          <a:bodyPr>
            <a:normAutofit/>
          </a:bodyPr>
          <a:lstStyle/>
          <a:p>
            <a:pPr algn="ctr"/>
            <a:r>
              <a:rPr lang="ar-EG" sz="1600" dirty="0">
                <a:latin typeface="Sakkal Majalla" panose="02000000000000000000" pitchFamily="2" charset="-78"/>
                <a:cs typeface="Sakkal Majalla" panose="02000000000000000000" pitchFamily="2" charset="-78"/>
              </a:rPr>
              <a:t>ا</a:t>
            </a:r>
            <a:r>
              <a:rPr lang="ar-EG" sz="1600" dirty="0">
                <a:latin typeface="Sakkal Majalla" panose="02000000000000000000" pitchFamily="2" charset="-78"/>
                <a:cs typeface="+mn-cs"/>
              </a:rPr>
              <a:t>وراق عمل  قصير وطويل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7</a:t>
            </a:fld>
            <a:endParaRPr lang="en-US" dirty="0"/>
          </a:p>
        </p:txBody>
      </p:sp>
      <p:pic>
        <p:nvPicPr>
          <p:cNvPr id="6" name="Picture 5">
            <a:extLst>
              <a:ext uri="{FF2B5EF4-FFF2-40B4-BE49-F238E27FC236}">
                <a16:creationId xmlns:a16="http://schemas.microsoft.com/office/drawing/2014/main" id="{C7A6E843-D079-4A1A-9DC2-D5503FEECDAF}"/>
              </a:ext>
            </a:extLst>
          </p:cNvPr>
          <p:cNvPicPr>
            <a:picLocks noChangeAspect="1"/>
          </p:cNvPicPr>
          <p:nvPr/>
        </p:nvPicPr>
        <p:blipFill rotWithShape="1">
          <a:blip r:embed="rId2">
            <a:extLst>
              <a:ext uri="{28A0092B-C50C-407E-A947-70E740481C1C}">
                <a14:useLocalDpi xmlns:a14="http://schemas.microsoft.com/office/drawing/2010/main" val="0"/>
              </a:ext>
            </a:extLst>
          </a:blip>
          <a:srcRect t="6977" r="1160" b="2123"/>
          <a:stretch/>
        </p:blipFill>
        <p:spPr>
          <a:xfrm>
            <a:off x="1990343" y="743987"/>
            <a:ext cx="3765774" cy="4925322"/>
          </a:xfrm>
          <a:prstGeom prst="rect">
            <a:avLst/>
          </a:prstGeom>
          <a:ln>
            <a:solidFill>
              <a:schemeClr val="accent4">
                <a:lumMod val="75000"/>
              </a:schemeClr>
            </a:solidFill>
          </a:ln>
        </p:spPr>
      </p:pic>
      <p:pic>
        <p:nvPicPr>
          <p:cNvPr id="8" name="Picture 7" descr="Shape, rectangle&#10;&#10;Description automatically generated">
            <a:extLst>
              <a:ext uri="{FF2B5EF4-FFF2-40B4-BE49-F238E27FC236}">
                <a16:creationId xmlns:a16="http://schemas.microsoft.com/office/drawing/2014/main" id="{5556096D-64D5-45CE-BB29-22AB7AF5F3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5885" y="743987"/>
            <a:ext cx="3810001" cy="4925322"/>
          </a:xfrm>
          <a:prstGeom prst="rect">
            <a:avLst/>
          </a:prstGeom>
          <a:ln>
            <a:solidFill>
              <a:schemeClr val="accent4">
                <a:lumMod val="75000"/>
              </a:schemeClr>
            </a:solidFill>
          </a:ln>
        </p:spPr>
      </p:pic>
    </p:spTree>
    <p:extLst>
      <p:ext uri="{BB962C8B-B14F-4D97-AF65-F5344CB8AC3E}">
        <p14:creationId xmlns:p14="http://schemas.microsoft.com/office/powerpoint/2010/main" val="2906740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889371"/>
            <a:ext cx="3968496" cy="832104"/>
          </a:xfrm>
        </p:spPr>
        <p:txBody>
          <a:bodyPr>
            <a:normAutofit/>
          </a:bodyPr>
          <a:lstStyle/>
          <a:p>
            <a:pPr algn="ctr"/>
            <a:r>
              <a:rPr lang="ar-EG" sz="1600" dirty="0">
                <a:latin typeface="Sakkal Majalla" panose="02000000000000000000" pitchFamily="2" charset="-78"/>
                <a:cs typeface="Sakkal Majalla" panose="02000000000000000000" pitchFamily="2" charset="-78"/>
              </a:rPr>
              <a:t>ا</a:t>
            </a:r>
            <a:r>
              <a:rPr lang="ar-EG" sz="1600" dirty="0">
                <a:latin typeface="Sakkal Majalla" panose="02000000000000000000" pitchFamily="2" charset="-78"/>
                <a:cs typeface="+mn-cs"/>
              </a:rPr>
              <a:t>وراق عمل  قصير وطويل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8</a:t>
            </a:fld>
            <a:endParaRPr lang="en-US" dirty="0"/>
          </a:p>
        </p:txBody>
      </p:sp>
      <p:pic>
        <p:nvPicPr>
          <p:cNvPr id="6" name="Picture 5" descr="Diagram, engineering drawing&#10;&#10;Description automatically generated">
            <a:extLst>
              <a:ext uri="{FF2B5EF4-FFF2-40B4-BE49-F238E27FC236}">
                <a16:creationId xmlns:a16="http://schemas.microsoft.com/office/drawing/2014/main" id="{0FA5B53E-762E-4277-834D-CF2CB365F97C}"/>
              </a:ext>
            </a:extLst>
          </p:cNvPr>
          <p:cNvPicPr>
            <a:picLocks noChangeAspect="1"/>
          </p:cNvPicPr>
          <p:nvPr/>
        </p:nvPicPr>
        <p:blipFill rotWithShape="1">
          <a:blip r:embed="rId2">
            <a:extLst>
              <a:ext uri="{28A0092B-C50C-407E-A947-70E740481C1C}">
                <a14:useLocalDpi xmlns:a14="http://schemas.microsoft.com/office/drawing/2010/main" val="0"/>
              </a:ext>
            </a:extLst>
          </a:blip>
          <a:srcRect l="1" t="4094" r="-472" b="2484"/>
          <a:stretch/>
        </p:blipFill>
        <p:spPr>
          <a:xfrm>
            <a:off x="1870994" y="640081"/>
            <a:ext cx="3584926" cy="5186270"/>
          </a:xfrm>
          <a:prstGeom prst="rect">
            <a:avLst/>
          </a:prstGeom>
          <a:ln>
            <a:solidFill>
              <a:schemeClr val="accent4">
                <a:lumMod val="75000"/>
              </a:schemeClr>
            </a:solidFill>
          </a:ln>
        </p:spPr>
      </p:pic>
      <p:pic>
        <p:nvPicPr>
          <p:cNvPr id="8" name="Picture 7">
            <a:extLst>
              <a:ext uri="{FF2B5EF4-FFF2-40B4-BE49-F238E27FC236}">
                <a16:creationId xmlns:a16="http://schemas.microsoft.com/office/drawing/2014/main" id="{C53F5612-D3B0-495B-B8A0-2014CC5DAC89}"/>
              </a:ext>
            </a:extLst>
          </p:cNvPr>
          <p:cNvPicPr>
            <a:picLocks noChangeAspect="1"/>
          </p:cNvPicPr>
          <p:nvPr/>
        </p:nvPicPr>
        <p:blipFill rotWithShape="1">
          <a:blip r:embed="rId3">
            <a:extLst>
              <a:ext uri="{28A0092B-C50C-407E-A947-70E740481C1C}">
                <a14:useLocalDpi xmlns:a14="http://schemas.microsoft.com/office/drawing/2010/main" val="0"/>
              </a:ext>
            </a:extLst>
          </a:blip>
          <a:srcRect t="6501" r="1160" b="1567"/>
          <a:stretch/>
        </p:blipFill>
        <p:spPr>
          <a:xfrm>
            <a:off x="6316034" y="640081"/>
            <a:ext cx="4004972" cy="5186270"/>
          </a:xfrm>
          <a:prstGeom prst="rect">
            <a:avLst/>
          </a:prstGeom>
          <a:ln>
            <a:solidFill>
              <a:schemeClr val="accent4">
                <a:lumMod val="75000"/>
              </a:schemeClr>
            </a:solidFill>
          </a:ln>
        </p:spPr>
      </p:pic>
    </p:spTree>
    <p:extLst>
      <p:ext uri="{BB962C8B-B14F-4D97-AF65-F5344CB8AC3E}">
        <p14:creationId xmlns:p14="http://schemas.microsoft.com/office/powerpoint/2010/main" val="2123313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4111752" y="5889371"/>
            <a:ext cx="3968496" cy="832104"/>
          </a:xfrm>
        </p:spPr>
        <p:txBody>
          <a:bodyPr>
            <a:normAutofit/>
          </a:bodyPr>
          <a:lstStyle/>
          <a:p>
            <a:pPr algn="ctr"/>
            <a:r>
              <a:rPr lang="ar-EG" sz="1600" dirty="0">
                <a:latin typeface="Sakkal Majalla" panose="02000000000000000000" pitchFamily="2" charset="-78"/>
                <a:cs typeface="Sakkal Majalla" panose="02000000000000000000" pitchFamily="2" charset="-78"/>
              </a:rPr>
              <a:t>ا</a:t>
            </a:r>
            <a:r>
              <a:rPr lang="ar-EG" sz="1600" dirty="0">
                <a:latin typeface="Sakkal Majalla" panose="02000000000000000000" pitchFamily="2" charset="-78"/>
                <a:cs typeface="+mn-cs"/>
              </a:rPr>
              <a:t>وراق عمل  كبير وصغير </a:t>
            </a:r>
            <a:endParaRPr lang="en-US" sz="1600" dirty="0">
              <a:latin typeface="Sakkal Majalla" panose="02000000000000000000" pitchFamily="2" charset="-78"/>
              <a:cs typeface="+mn-cs"/>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9</a:t>
            </a:fld>
            <a:endParaRPr lang="en-US" dirty="0"/>
          </a:p>
        </p:txBody>
      </p:sp>
      <p:pic>
        <p:nvPicPr>
          <p:cNvPr id="7" name="Picture 6" descr="Text&#10;&#10;Description automatically generated">
            <a:extLst>
              <a:ext uri="{FF2B5EF4-FFF2-40B4-BE49-F238E27FC236}">
                <a16:creationId xmlns:a16="http://schemas.microsoft.com/office/drawing/2014/main" id="{A86DDF56-7B83-485C-BD60-AFD943FC1872}"/>
              </a:ext>
            </a:extLst>
          </p:cNvPr>
          <p:cNvPicPr>
            <a:picLocks noChangeAspect="1"/>
          </p:cNvPicPr>
          <p:nvPr/>
        </p:nvPicPr>
        <p:blipFill rotWithShape="1">
          <a:blip r:embed="rId2">
            <a:extLst>
              <a:ext uri="{28A0092B-C50C-407E-A947-70E740481C1C}">
                <a14:useLocalDpi xmlns:a14="http://schemas.microsoft.com/office/drawing/2010/main" val="0"/>
              </a:ext>
            </a:extLst>
          </a:blip>
          <a:srcRect l="50431" t="31767"/>
          <a:stretch/>
        </p:blipFill>
        <p:spPr>
          <a:xfrm>
            <a:off x="1569720" y="689706"/>
            <a:ext cx="4175759" cy="4983481"/>
          </a:xfrm>
          <a:prstGeom prst="rect">
            <a:avLst/>
          </a:prstGeom>
          <a:ln>
            <a:solidFill>
              <a:schemeClr val="accent4">
                <a:lumMod val="75000"/>
              </a:schemeClr>
            </a:solidFill>
          </a:ln>
        </p:spPr>
      </p:pic>
      <p:pic>
        <p:nvPicPr>
          <p:cNvPr id="8" name="Picture 7" descr="Diagram&#10;&#10;Description automatically generated">
            <a:extLst>
              <a:ext uri="{FF2B5EF4-FFF2-40B4-BE49-F238E27FC236}">
                <a16:creationId xmlns:a16="http://schemas.microsoft.com/office/drawing/2014/main" id="{0A5FCE2F-DD9B-41E6-884D-24B8735D54CC}"/>
              </a:ext>
            </a:extLst>
          </p:cNvPr>
          <p:cNvPicPr>
            <a:picLocks noChangeAspect="1"/>
          </p:cNvPicPr>
          <p:nvPr/>
        </p:nvPicPr>
        <p:blipFill rotWithShape="1">
          <a:blip r:embed="rId3">
            <a:extLst>
              <a:ext uri="{28A0092B-C50C-407E-A947-70E740481C1C}">
                <a14:useLocalDpi xmlns:a14="http://schemas.microsoft.com/office/drawing/2010/main" val="0"/>
              </a:ext>
            </a:extLst>
          </a:blip>
          <a:srcRect t="10412" r="1214" b="8739"/>
          <a:stretch/>
        </p:blipFill>
        <p:spPr>
          <a:xfrm>
            <a:off x="6197361" y="708854"/>
            <a:ext cx="4179082" cy="4945186"/>
          </a:xfrm>
          <a:prstGeom prst="rect">
            <a:avLst/>
          </a:prstGeom>
          <a:ln>
            <a:solidFill>
              <a:schemeClr val="accent4">
                <a:lumMod val="75000"/>
              </a:schemeClr>
            </a:solidFill>
          </a:ln>
        </p:spPr>
      </p:pic>
    </p:spTree>
    <p:extLst>
      <p:ext uri="{BB962C8B-B14F-4D97-AF65-F5344CB8AC3E}">
        <p14:creationId xmlns:p14="http://schemas.microsoft.com/office/powerpoint/2010/main" val="4192914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2539</TotalTime>
  <Words>389</Words>
  <Application>Microsoft Office PowerPoint</Application>
  <PresentationFormat>Widescreen</PresentationFormat>
  <Paragraphs>89</Paragraphs>
  <Slides>11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Franklin Gothic Book</vt:lpstr>
      <vt:lpstr>Sakkal Majalla</vt:lpstr>
      <vt:lpstr>Times New Roman</vt:lpstr>
      <vt:lpstr>Office Theme</vt:lpstr>
      <vt:lpstr>اختيار الأدوات التي تعبر عن المفاهيم التالية : كبير وصغير / طويل وقصير</vt:lpstr>
      <vt:lpstr>PowerPoint Presentation</vt:lpstr>
      <vt:lpstr>PowerPoint Presentation</vt:lpstr>
      <vt:lpstr>طويل وقصير </vt:lpstr>
      <vt:lpstr>كبير وصغير</vt:lpstr>
      <vt:lpstr>اوراق عمل  قصير وطويل </vt:lpstr>
      <vt:lpstr>اوراق عمل  قصير وطويل </vt:lpstr>
      <vt:lpstr>اوراق عمل  قصير وطويل </vt:lpstr>
      <vt:lpstr>اوراق عمل  كبير وصغير </vt:lpstr>
      <vt:lpstr>اوراق عمل  كبير وصغير </vt:lpstr>
      <vt:lpstr>اوراق عمل  كبير وصغير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اليه العمل على برنامج البوربوينت</dc:title>
  <dc:creator>اريني يعقوب</dc:creator>
  <cp:lastModifiedBy>YUSRA ABDULLA NASER SHAAYA</cp:lastModifiedBy>
  <cp:revision>11</cp:revision>
  <dcterms:created xsi:type="dcterms:W3CDTF">2020-11-23T05:22:16Z</dcterms:created>
  <dcterms:modified xsi:type="dcterms:W3CDTF">2020-11-26T07:23:42Z</dcterms:modified>
</cp:coreProperties>
</file>