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64" r:id="rId4"/>
    <p:sldId id="277" r:id="rId5"/>
    <p:sldId id="278" r:id="rId6"/>
    <p:sldId id="288" r:id="rId7"/>
    <p:sldId id="280" r:id="rId8"/>
    <p:sldId id="281" r:id="rId9"/>
    <p:sldId id="279" r:id="rId10"/>
    <p:sldId id="286" r:id="rId11"/>
    <p:sldId id="282" r:id="rId12"/>
    <p:sldId id="28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E958D1-8180-4DF3-9C46-0962768E0CA6}" type="datetimeFigureOut">
              <a:rPr lang="en-GB" smtClean="0"/>
              <a:t>26/11/2020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47396A-ADBF-495D-9B3E-F2F05B646DCB}" type="slidenum">
              <a:rPr lang="en-GB" smtClean="0"/>
              <a:t>‹#›</a:t>
            </a:fld>
            <a:endParaRPr lang="en-GB"/>
          </a:p>
        </p:txBody>
      </p:sp>
    </p:spTree>
    <p:extLst>
      <p:ext uri="{BB962C8B-B14F-4D97-AF65-F5344CB8AC3E}">
        <p14:creationId xmlns:p14="http://schemas.microsoft.com/office/powerpoint/2010/main" val="1147839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1822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C2-D99B-49AB-AAEC-2C1C863FF0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CE36AD-879C-4301-B744-4A83F187AE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0234E30-9168-490E-AEEC-328635EDD89B}"/>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3188A77E-89E8-4C34-B16A-3BAE80E8B0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885E40-82F9-4073-BF9F-8E24B1540798}"/>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834198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3F050-2485-43AD-B5F2-2DB78DA27C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D2DB64-1402-4014-B1E2-925BE29D9E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45767F-E843-42A1-9161-BA3DC8C7773D}"/>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F66183C5-DB37-4DE0-A4BC-E1BA4EA77D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184A9F-779E-4C86-80B1-C304A0BFE5C5}"/>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6492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2C262A-156E-49DB-B477-8F77D268D0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CF212C-95BA-487A-A3B0-6080509376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5D9D2A-025C-468F-A532-2A44A9EB9333}"/>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C0D4B074-A692-4269-BA4A-35DDA31F38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DDF8A8-A567-4D0E-BC0A-B9930ADA0CF5}"/>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1060336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998518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26 November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700003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67223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A0AA-E42C-4095-95D2-1560093A87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4620F5-DC3F-443B-B72A-E20AD4126C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64525D-D4C5-40C4-86C5-3934982C44DA}"/>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05A62C12-B277-4720-AEF3-71167012C4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B3AA3F-A03D-4CDF-8296-1859DE9A37B2}"/>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08442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19741-5AB1-4B44-8E94-65833B96D1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530BCCC-8D76-4331-B206-066EFBBD25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7BC1DD-E8CF-4785-A5B4-911BFF0D14FC}"/>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D80AD80C-3515-4CD0-9155-1470182B18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3A1DA1-AC14-4421-9196-67BF6D95BD17}"/>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380321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8B875-DB04-4599-9C9B-2F5E380DF4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DBF868-C4CF-4F90-98C8-0484CE0172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A19C485-BC49-455B-AD1E-8FC31713FD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2B942E2-385E-4D2F-B6FB-4D70372B7092}"/>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6" name="Footer Placeholder 5">
            <a:extLst>
              <a:ext uri="{FF2B5EF4-FFF2-40B4-BE49-F238E27FC236}">
                <a16:creationId xmlns:a16="http://schemas.microsoft.com/office/drawing/2014/main" id="{5E98B6D5-46C4-42A1-9299-9F54B05422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6D4750-F1C3-41C8-8521-6B84CE60F9CF}"/>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321634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714D-3292-4B98-A98B-27F704A22A5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D0AC68-E9E0-4C8D-B93F-DC1F5A5D53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C6A0BF-7D67-405A-ABD4-D4F1A49B05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CDEC29-BCDA-42B0-8305-F3B4E20C91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4616A7-1203-4088-B7AC-DDDEAC1604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F2292E6-5D65-465E-A0D7-1EF35D7C5D31}"/>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8" name="Footer Placeholder 7">
            <a:extLst>
              <a:ext uri="{FF2B5EF4-FFF2-40B4-BE49-F238E27FC236}">
                <a16:creationId xmlns:a16="http://schemas.microsoft.com/office/drawing/2014/main" id="{3E1B7C24-8565-4BB0-B7A6-BA63F25BD0E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F3AD4EB-1869-449A-8583-B5A4DD60CDB0}"/>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4113466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02D4C-75ED-4C1A-A79C-F1DA3BA2D65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39E7F21-7998-4E08-9C86-0B6DBC1DEBA9}"/>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4" name="Footer Placeholder 3">
            <a:extLst>
              <a:ext uri="{FF2B5EF4-FFF2-40B4-BE49-F238E27FC236}">
                <a16:creationId xmlns:a16="http://schemas.microsoft.com/office/drawing/2014/main" id="{77208456-385A-494E-A90B-44DC4A03471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A82579C-03C5-4183-A5CF-8D2377325432}"/>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54245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8E6560-CFE4-4852-9157-48AA9DBD6AEF}"/>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3" name="Footer Placeholder 2">
            <a:extLst>
              <a:ext uri="{FF2B5EF4-FFF2-40B4-BE49-F238E27FC236}">
                <a16:creationId xmlns:a16="http://schemas.microsoft.com/office/drawing/2014/main" id="{10C2A407-BEB3-4B14-A4BC-1E8A26B53C2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87D5C6-26C3-4B74-85BF-DC4B7F10BD28}"/>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339202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C5B4-4747-4E6D-BD5C-40C7A6B7D4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DE899E4-60DF-4AE5-A1C9-9F3D677647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913E53C-754A-496E-BB6B-AA68DB9049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410952-6F61-4634-BE8E-A93BCE504811}"/>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6" name="Footer Placeholder 5">
            <a:extLst>
              <a:ext uri="{FF2B5EF4-FFF2-40B4-BE49-F238E27FC236}">
                <a16:creationId xmlns:a16="http://schemas.microsoft.com/office/drawing/2014/main" id="{371B0647-3004-4ACB-ABA8-6C03124097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EA4121-C458-441F-ACBA-D93144A50817}"/>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79914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DE68F-6C24-411C-A6A4-2CC99240C4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38F12E-54F3-4CB0-9012-2BC78EF6D0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BE7E31-8163-43E8-98AE-5229BB10C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63654D-92C7-48DE-BF29-4D1DFC2148C7}"/>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6" name="Footer Placeholder 5">
            <a:extLst>
              <a:ext uri="{FF2B5EF4-FFF2-40B4-BE49-F238E27FC236}">
                <a16:creationId xmlns:a16="http://schemas.microsoft.com/office/drawing/2014/main" id="{95531797-B4D4-48BF-B98E-140FCC99AF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80B60C-4FEC-42B3-96F1-3B00123DC8B3}"/>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1432498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D33550-D528-4800-9A8F-50D763F183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8570B4-9CB5-4BA3-969F-A40740CBD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C1ED11-D0BB-48DB-8B43-DD4F9B818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F23E4224-F3FB-4995-837D-E79ADC293B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C57E0C-D54B-4F09-80EB-D94402A242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D1113-833E-4ECF-92C8-46D1FF62E7B2}" type="slidenum">
              <a:rPr lang="en-GB" smtClean="0"/>
              <a:t>‹#›</a:t>
            </a:fld>
            <a:endParaRPr lang="en-GB"/>
          </a:p>
        </p:txBody>
      </p:sp>
    </p:spTree>
    <p:extLst>
      <p:ext uri="{BB962C8B-B14F-4D97-AF65-F5344CB8AC3E}">
        <p14:creationId xmlns:p14="http://schemas.microsoft.com/office/powerpoint/2010/main" val="2893252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2LaIBgvzIRY"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JBVNGWtTTTs" TargetMode="External"/><Relationship Id="rId2" Type="http://schemas.openxmlformats.org/officeDocument/2006/relationships/hyperlink" Target="https://www.youtube.com/watch?v=rdyZAxcmBcc" TargetMode="External"/><Relationship Id="rId1" Type="http://schemas.openxmlformats.org/officeDocument/2006/relationships/slideLayout" Target="../slideLayouts/slideLayout13.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www.youtube.com/watch?v=YR2FUqr7M-s"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1.jp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EG" sz="2800" dirty="0">
                <a:latin typeface="Sakkal Majalla" panose="02000000000000000000" pitchFamily="2" charset="-78"/>
                <a:cs typeface="+mn-cs"/>
              </a:rPr>
              <a:t>اختيار وتسمية الأدوات الموجودة في الاتجاهات التالية : فوق وتحت / داخل وخارج</a:t>
            </a:r>
            <a:endParaRPr lang="ru-RU" sz="2800" dirty="0">
              <a:latin typeface="Arial" panose="020B0604020202020204" pitchFamily="34" charset="0"/>
              <a:cs typeface="+mn-cs"/>
            </a:endParaRPr>
          </a:p>
        </p:txBody>
      </p:sp>
      <p:sp>
        <p:nvSpPr>
          <p:cNvPr id="3" name="TextBox 2"/>
          <p:cNvSpPr txBox="1"/>
          <p:nvPr/>
        </p:nvSpPr>
        <p:spPr>
          <a:xfrm rot="741253">
            <a:off x="8667742" y="5246739"/>
            <a:ext cx="2459421" cy="400110"/>
          </a:xfrm>
          <a:prstGeom prst="rect">
            <a:avLst/>
          </a:prstGeom>
          <a:noFill/>
        </p:spPr>
        <p:txBody>
          <a:bodyPr wrap="square" rtlCol="0">
            <a:spAutoFit/>
          </a:bodyPr>
          <a:lstStyle/>
          <a:p>
            <a:pPr algn="ctr" rtl="1"/>
            <a:r>
              <a:rPr lang="ar-EG" sz="1800" b="0" i="0" u="none" strike="noStrike" dirty="0">
                <a:solidFill>
                  <a:schemeClr val="bg1"/>
                </a:solidFill>
                <a:effectLst/>
                <a:latin typeface="Calibri" panose="020F0502020204030204" pitchFamily="34" charset="0"/>
              </a:rPr>
              <a:t>التربية النفس حركية</a:t>
            </a:r>
            <a:r>
              <a:rPr lang="ar-EG" sz="2000" dirty="0">
                <a:solidFill>
                  <a:schemeClr val="bg1"/>
                </a:solidFill>
              </a:rPr>
              <a:t> </a:t>
            </a:r>
            <a:endParaRPr lang="en-US" sz="2000" dirty="0">
              <a:solidFill>
                <a:schemeClr val="bg1"/>
              </a:solidFill>
              <a:latin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Tree>
    <p:extLst>
      <p:ext uri="{BB962C8B-B14F-4D97-AF65-F5344CB8AC3E}">
        <p14:creationId xmlns:p14="http://schemas.microsoft.com/office/powerpoint/2010/main" val="968237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524246"/>
            <a:ext cx="3968496" cy="832104"/>
          </a:xfrm>
        </p:spPr>
        <p:txBody>
          <a:bodyPr>
            <a:normAutofit/>
          </a:bodyPr>
          <a:lstStyle/>
          <a:p>
            <a:pPr algn="ctr"/>
            <a:r>
              <a:rPr lang="ar-AE" sz="1600" dirty="0" smtClean="0">
                <a:latin typeface="Sakkal Majalla" panose="02000000000000000000" pitchFamily="2" charset="-78"/>
                <a:cs typeface="+mn-cs"/>
              </a:rPr>
              <a:t>أ</a:t>
            </a:r>
            <a:r>
              <a:rPr lang="ar-EG" sz="1600" dirty="0" smtClean="0">
                <a:latin typeface="Sakkal Majalla" panose="02000000000000000000" pitchFamily="2" charset="-78"/>
                <a:cs typeface="+mn-cs"/>
              </a:rPr>
              <a:t>وراق </a:t>
            </a:r>
            <a:r>
              <a:rPr lang="ar-EG" sz="1600" dirty="0">
                <a:latin typeface="Sakkal Majalla" panose="02000000000000000000" pitchFamily="2" charset="-78"/>
                <a:cs typeface="+mn-cs"/>
              </a:rPr>
              <a:t>عمل  فوق  / تحت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10</a:t>
            </a:fld>
            <a:endParaRPr lang="en-US" dirty="0"/>
          </a:p>
        </p:txBody>
      </p:sp>
      <p:pic>
        <p:nvPicPr>
          <p:cNvPr id="11" name="Picture 10">
            <a:extLst>
              <a:ext uri="{FF2B5EF4-FFF2-40B4-BE49-F238E27FC236}">
                <a16:creationId xmlns:a16="http://schemas.microsoft.com/office/drawing/2014/main" id="{93B19944-907F-4E87-8CE7-7947BA5AF3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498" y="501650"/>
            <a:ext cx="5143500" cy="4551613"/>
          </a:xfrm>
          <a:prstGeom prst="rect">
            <a:avLst/>
          </a:prstGeom>
        </p:spPr>
      </p:pic>
      <p:sp>
        <p:nvSpPr>
          <p:cNvPr id="7" name="TextBox 6">
            <a:extLst>
              <a:ext uri="{FF2B5EF4-FFF2-40B4-BE49-F238E27FC236}">
                <a16:creationId xmlns:a16="http://schemas.microsoft.com/office/drawing/2014/main" id="{03F3AAC5-8ED5-4ADD-9232-F764A916705E}"/>
              </a:ext>
            </a:extLst>
          </p:cNvPr>
          <p:cNvSpPr txBox="1"/>
          <p:nvPr/>
        </p:nvSpPr>
        <p:spPr>
          <a:xfrm>
            <a:off x="3019145" y="914568"/>
            <a:ext cx="2185214" cy="369332"/>
          </a:xfrm>
          <a:prstGeom prst="rect">
            <a:avLst/>
          </a:prstGeom>
          <a:noFill/>
          <a:ln>
            <a:solidFill>
              <a:schemeClr val="accent4">
                <a:lumMod val="75000"/>
              </a:schemeClr>
            </a:solidFill>
          </a:ln>
        </p:spPr>
        <p:txBody>
          <a:bodyPr wrap="none" rtlCol="0">
            <a:spAutoFit/>
          </a:bodyPr>
          <a:lstStyle/>
          <a:p>
            <a:r>
              <a:rPr lang="ar-AE" dirty="0" smtClean="0"/>
              <a:t>أن يذكر</a:t>
            </a:r>
            <a:r>
              <a:rPr lang="ar-EG" dirty="0" smtClean="0"/>
              <a:t> </a:t>
            </a:r>
            <a:r>
              <a:rPr lang="ar-EG" dirty="0"/>
              <a:t>مكان القطة والكلب</a:t>
            </a:r>
            <a:endParaRPr lang="en-GB" dirty="0"/>
          </a:p>
        </p:txBody>
      </p:sp>
    </p:spTree>
    <p:extLst>
      <p:ext uri="{BB962C8B-B14F-4D97-AF65-F5344CB8AC3E}">
        <p14:creationId xmlns:p14="http://schemas.microsoft.com/office/powerpoint/2010/main" val="2331516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524246"/>
            <a:ext cx="3968496" cy="832104"/>
          </a:xfrm>
        </p:spPr>
        <p:txBody>
          <a:bodyPr>
            <a:normAutofit/>
          </a:bodyPr>
          <a:lstStyle/>
          <a:p>
            <a:pPr algn="ctr"/>
            <a:r>
              <a:rPr lang="ar-EG" sz="1600" dirty="0">
                <a:latin typeface="Sakkal Majalla" panose="02000000000000000000" pitchFamily="2" charset="-78"/>
                <a:cs typeface="+mn-cs"/>
              </a:rPr>
              <a:t>أوراق عمل  فوق  / تحت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11</a:t>
            </a:fld>
            <a:endParaRPr lang="en-US" dirty="0"/>
          </a:p>
        </p:txBody>
      </p:sp>
      <p:pic>
        <p:nvPicPr>
          <p:cNvPr id="10" name="Picture 9" descr="A picture containing diagram&#10;&#10;Description automatically generated">
            <a:extLst>
              <a:ext uri="{FF2B5EF4-FFF2-40B4-BE49-F238E27FC236}">
                <a16:creationId xmlns:a16="http://schemas.microsoft.com/office/drawing/2014/main" id="{0EC791C2-8112-4871-8369-49FD365F836D}"/>
              </a:ext>
            </a:extLst>
          </p:cNvPr>
          <p:cNvPicPr>
            <a:picLocks noChangeAspect="1"/>
          </p:cNvPicPr>
          <p:nvPr/>
        </p:nvPicPr>
        <p:blipFill rotWithShape="1">
          <a:blip r:embed="rId2">
            <a:extLst>
              <a:ext uri="{28A0092B-C50C-407E-A947-70E740481C1C}">
                <a14:useLocalDpi xmlns:a14="http://schemas.microsoft.com/office/drawing/2010/main" val="0"/>
              </a:ext>
            </a:extLst>
          </a:blip>
          <a:srcRect t="4853" r="-1055" b="2744"/>
          <a:stretch/>
        </p:blipFill>
        <p:spPr>
          <a:xfrm>
            <a:off x="5675967" y="177468"/>
            <a:ext cx="4808562" cy="5164018"/>
          </a:xfrm>
          <a:prstGeom prst="rect">
            <a:avLst/>
          </a:prstGeom>
          <a:ln>
            <a:solidFill>
              <a:schemeClr val="accent4">
                <a:lumMod val="75000"/>
              </a:schemeClr>
            </a:solidFill>
          </a:ln>
        </p:spPr>
      </p:pic>
      <p:pic>
        <p:nvPicPr>
          <p:cNvPr id="5" name="Picture 4">
            <a:extLst>
              <a:ext uri="{FF2B5EF4-FFF2-40B4-BE49-F238E27FC236}">
                <a16:creationId xmlns:a16="http://schemas.microsoft.com/office/drawing/2014/main" id="{84AB678B-CC1B-4893-A49A-5C6CBED9DDE7}"/>
              </a:ext>
            </a:extLst>
          </p:cNvPr>
          <p:cNvPicPr>
            <a:picLocks noChangeAspect="1"/>
          </p:cNvPicPr>
          <p:nvPr/>
        </p:nvPicPr>
        <p:blipFill rotWithShape="1">
          <a:blip r:embed="rId3"/>
          <a:srcRect l="-1" t="4982" r="-332" b="2465"/>
          <a:stretch/>
        </p:blipFill>
        <p:spPr>
          <a:xfrm>
            <a:off x="1432161" y="177468"/>
            <a:ext cx="3933780" cy="5164017"/>
          </a:xfrm>
          <a:prstGeom prst="rect">
            <a:avLst/>
          </a:prstGeom>
          <a:ln>
            <a:solidFill>
              <a:schemeClr val="accent4">
                <a:lumMod val="75000"/>
              </a:schemeClr>
            </a:solidFill>
          </a:ln>
        </p:spPr>
      </p:pic>
    </p:spTree>
    <p:extLst>
      <p:ext uri="{BB962C8B-B14F-4D97-AF65-F5344CB8AC3E}">
        <p14:creationId xmlns:p14="http://schemas.microsoft.com/office/powerpoint/2010/main" val="1707718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524246"/>
            <a:ext cx="3968496" cy="832104"/>
          </a:xfrm>
        </p:spPr>
        <p:txBody>
          <a:bodyPr>
            <a:normAutofit/>
          </a:bodyPr>
          <a:lstStyle/>
          <a:p>
            <a:pPr algn="ctr"/>
            <a:r>
              <a:rPr lang="ar-EG" sz="1600" dirty="0">
                <a:latin typeface="Sakkal Majalla" panose="02000000000000000000" pitchFamily="2" charset="-78"/>
                <a:cs typeface="+mn-cs"/>
              </a:rPr>
              <a:t>اوراق عمل  فوق  / تحت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12</a:t>
            </a:fld>
            <a:endParaRPr lang="en-US" dirty="0"/>
          </a:p>
        </p:txBody>
      </p:sp>
      <p:pic>
        <p:nvPicPr>
          <p:cNvPr id="5" name="Picture 4" descr="A picture containing diagram&#10;&#10;Description automatically generated">
            <a:extLst>
              <a:ext uri="{FF2B5EF4-FFF2-40B4-BE49-F238E27FC236}">
                <a16:creationId xmlns:a16="http://schemas.microsoft.com/office/drawing/2014/main" id="{47BEAAAE-18F5-4F1C-AD41-4B184C26A74A}"/>
              </a:ext>
            </a:extLst>
          </p:cNvPr>
          <p:cNvPicPr>
            <a:picLocks noChangeAspect="1"/>
          </p:cNvPicPr>
          <p:nvPr/>
        </p:nvPicPr>
        <p:blipFill rotWithShape="1">
          <a:blip r:embed="rId2">
            <a:extLst>
              <a:ext uri="{28A0092B-C50C-407E-A947-70E740481C1C}">
                <a14:useLocalDpi xmlns:a14="http://schemas.microsoft.com/office/drawing/2010/main" val="0"/>
              </a:ext>
            </a:extLst>
          </a:blip>
          <a:srcRect r="993" b="5881"/>
          <a:stretch/>
        </p:blipFill>
        <p:spPr>
          <a:xfrm>
            <a:off x="2743832" y="136525"/>
            <a:ext cx="6400168" cy="5387721"/>
          </a:xfrm>
          <a:prstGeom prst="rect">
            <a:avLst/>
          </a:prstGeom>
          <a:ln>
            <a:solidFill>
              <a:schemeClr val="accent4">
                <a:lumMod val="75000"/>
              </a:schemeClr>
            </a:solidFill>
          </a:ln>
        </p:spPr>
      </p:pic>
    </p:spTree>
    <p:extLst>
      <p:ext uri="{BB962C8B-B14F-4D97-AF65-F5344CB8AC3E}">
        <p14:creationId xmlns:p14="http://schemas.microsoft.com/office/powerpoint/2010/main" val="1402312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7740743"/>
              </p:ext>
            </p:extLst>
          </p:nvPr>
        </p:nvGraphicFramePr>
        <p:xfrm>
          <a:off x="154004" y="224446"/>
          <a:ext cx="11906451" cy="6256567"/>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63806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المراجعة:</a:t>
                      </a:r>
                      <a:r>
                        <a:rPr lang="ar-EG" sz="1200" b="1" dirty="0">
                          <a:latin typeface="Arial" panose="020B0604020202020204" pitchFamily="34" charset="0"/>
                          <a:cs typeface="Arial" panose="020B0604020202020204" pitchFamily="34" charset="0"/>
                        </a:rPr>
                        <a:t> يسرى الشايع </a:t>
                      </a:r>
                      <a:endParaRPr lang="en-US"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الإعداد :</a:t>
                      </a:r>
                      <a:r>
                        <a:rPr lang="ar-AE" sz="1200" b="1" baseline="0" dirty="0">
                          <a:latin typeface="Arial" panose="020B0604020202020204" pitchFamily="34" charset="0"/>
                          <a:cs typeface="Arial" panose="020B0604020202020204" pitchFamily="34" charset="0"/>
                        </a:rPr>
                        <a:t> </a:t>
                      </a:r>
                      <a:r>
                        <a:rPr lang="ar-EG" sz="1200" b="1" baseline="0" dirty="0">
                          <a:latin typeface="Arial" panose="020B0604020202020204" pitchFamily="34" charset="0"/>
                          <a:cs typeface="Arial" panose="020B0604020202020204" pitchFamily="34" charset="0"/>
                        </a:rPr>
                        <a:t>إريني حنا </a:t>
                      </a:r>
                      <a:endParaRPr lang="en-US"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lvl="0" indent="-171450" algn="r" rtl="1" fontAlgn="ctr">
                        <a:buFont typeface="Arial" panose="020B0604020202020204" pitchFamily="34" charset="0"/>
                        <a:buChar char="•"/>
                      </a:pPr>
                      <a:r>
                        <a:rPr lang="ar-AE" sz="1200" b="1" i="0" u="none" strike="noStrike" dirty="0">
                          <a:solidFill>
                            <a:srgbClr val="000000"/>
                          </a:solidFill>
                          <a:effectLst/>
                          <a:latin typeface="Arial" panose="020B0604020202020204" pitchFamily="34" charset="0"/>
                          <a:cs typeface="+mn-cs"/>
                        </a:rPr>
                        <a:t>اختيار وتسمية الأدوات الموجودة في الاتجاهات التالية : فوق وتحت / داخل وخارج</a:t>
                      </a:r>
                      <a:endParaRPr lang="ar-EG" sz="1200" b="1" i="0" u="none" strike="noStrike" dirty="0">
                        <a:solidFill>
                          <a:srgbClr val="000000"/>
                        </a:solidFill>
                        <a:effectLst/>
                        <a:latin typeface="Arial" panose="020B0604020202020204" pitchFamily="34" charset="0"/>
                        <a:cs typeface="+mn-cs"/>
                      </a:endParaRPr>
                    </a:p>
                    <a:p>
                      <a:pPr marL="171450" lvl="0" indent="-171450" algn="r" rtl="1" fontAlgn="ctr">
                        <a:buFont typeface="Arial" panose="020B0604020202020204" pitchFamily="34" charset="0"/>
                        <a:buChar cha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ar-EG" sz="1200" b="1" i="0" u="none" strike="noStrike" dirty="0">
                          <a:solidFill>
                            <a:srgbClr val="FF0000"/>
                          </a:solidFill>
                          <a:effectLst/>
                          <a:latin typeface="Sakkal Majalla" panose="02000000000000000000" pitchFamily="2" charset="-78"/>
                          <a:cs typeface="Sakkal Majalla" panose="02000000000000000000" pitchFamily="2" charset="-78"/>
                        </a:rPr>
                        <a:t>1608</a:t>
                      </a:r>
                      <a:r>
                        <a:rPr lang="ar-AE" sz="1200" b="1" i="0" u="none" strike="noStrike" baseline="0" dirty="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  </a:t>
                      </a: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Arial" panose="020B0604020202020204" pitchFamily="34" charset="0"/>
                          <a:cs typeface="Arial" panose="020B0604020202020204" pitchFamily="34" charset="0"/>
                        </a:rPr>
                        <a:t>الهدف</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368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الفئة العمرية: </a:t>
                      </a:r>
                      <a:r>
                        <a:rPr lang="ar-EG" sz="1200" b="1" dirty="0">
                          <a:latin typeface="Arial" panose="020B0604020202020204" pitchFamily="34" charset="0"/>
                          <a:cs typeface="Arial" panose="020B0604020202020204" pitchFamily="34" charset="0"/>
                        </a:rPr>
                        <a:t>6-7 </a:t>
                      </a:r>
                      <a:r>
                        <a:rPr lang="ar-AE" sz="1200" b="1" baseline="0" dirty="0">
                          <a:latin typeface="Arial" panose="020B0604020202020204" pitchFamily="34" charset="0"/>
                          <a:cs typeface="Arial" panose="020B0604020202020204" pitchFamily="34" charset="0"/>
                        </a:rPr>
                        <a:t>عام</a:t>
                      </a:r>
                      <a:endParaRPr lang="ar-AE"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مستوى الشدة: </a:t>
                      </a:r>
                      <a:r>
                        <a:rPr lang="ar-EG" sz="1200" b="1" dirty="0">
                          <a:latin typeface="Arial" panose="020B0604020202020204" pitchFamily="34" charset="0"/>
                          <a:cs typeface="Arial" panose="020B0604020202020204" pitchFamily="34" charset="0"/>
                        </a:rPr>
                        <a:t>بسيطة</a:t>
                      </a:r>
                      <a:endParaRPr lang="ar-AE"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فئة الإعاقة : ذهنية</a:t>
                      </a:r>
                      <a:r>
                        <a:rPr lang="en-US" sz="1200" b="1" baseline="0" dirty="0">
                          <a:latin typeface="Arial" panose="020B0604020202020204" pitchFamily="34" charset="0"/>
                          <a:cs typeface="Arial" panose="020B0604020202020204" pitchFamily="34" charset="0"/>
                        </a:rPr>
                        <a:t> </a:t>
                      </a:r>
                      <a:endParaRPr lang="en-US"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Arial" panose="020B0604020202020204" pitchFamily="34" charset="0"/>
                          <a:cs typeface="Arial" panose="020B0604020202020204" pitchFamily="34" charset="0"/>
                        </a:rPr>
                        <a:t>بيانات الهدف</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254810">
                <a:tc gridSpan="3">
                  <a:txBody>
                    <a:bodyPr/>
                    <a:lstStyle/>
                    <a:p>
                      <a:pPr algn="r" rtl="1"/>
                      <a:r>
                        <a:rPr lang="ar-EG" sz="1400" b="1" dirty="0">
                          <a:solidFill>
                            <a:srgbClr val="FF0000"/>
                          </a:solidFill>
                          <a:latin typeface="Arial" panose="020B0604020202020204" pitchFamily="34" charset="0"/>
                          <a:cs typeface="Arial" panose="020B0604020202020204" pitchFamily="34" charset="0"/>
                        </a:rPr>
                        <a:t>درس لعبة اخفاء الأشياء  </a:t>
                      </a:r>
                      <a:endParaRPr lang="ar-AE" sz="1400" b="1" dirty="0">
                        <a:solidFill>
                          <a:srgbClr val="FF0000"/>
                        </a:solidFill>
                        <a:latin typeface="Arial" panose="020B0604020202020204" pitchFamily="34" charset="0"/>
                        <a:cs typeface="Arial" panose="020B0604020202020204" pitchFamily="34" charset="0"/>
                      </a:endParaRPr>
                    </a:p>
                    <a:p>
                      <a:pPr algn="r" rtl="1"/>
                      <a:r>
                        <a:rPr lang="ar-EG" sz="1200" b="1" baseline="0" dirty="0">
                          <a:latin typeface="Arial" panose="020B0604020202020204" pitchFamily="34" charset="0"/>
                          <a:cs typeface="Arial" panose="020B0604020202020204" pitchFamily="34" charset="0"/>
                        </a:rPr>
                        <a:t>هند تحب أن تلعب مع صديقاتها لعبة الصندوق المخفي ، حيث تخبىء هند صندوق به مجموعة من الألعاب في مكان ما  في الحجرة وعلى الأصدقاء اكتشاف المكان وتخمين ما الألعاب التي بداخل </a:t>
                      </a:r>
                      <a:r>
                        <a:rPr lang="ar-EG" sz="1200" b="1" baseline="0" dirty="0" smtClean="0">
                          <a:latin typeface="Arial" panose="020B0604020202020204" pitchFamily="34" charset="0"/>
                          <a:cs typeface="Arial" panose="020B0604020202020204" pitchFamily="34" charset="0"/>
                        </a:rPr>
                        <a:t>الصندو</a:t>
                      </a:r>
                      <a:r>
                        <a:rPr lang="ar-AE" sz="1200" b="1" baseline="0" dirty="0" smtClean="0">
                          <a:latin typeface="Arial" panose="020B0604020202020204" pitchFamily="34" charset="0"/>
                          <a:cs typeface="Arial" panose="020B0604020202020204" pitchFamily="34" charset="0"/>
                        </a:rPr>
                        <a:t>ق</a:t>
                      </a:r>
                      <a:r>
                        <a:rPr lang="ar-EG" sz="1200" b="1" baseline="0" dirty="0" smtClean="0">
                          <a:latin typeface="Arial" panose="020B0604020202020204" pitchFamily="34" charset="0"/>
                          <a:cs typeface="Arial" panose="020B0604020202020204" pitchFamily="34" charset="0"/>
                        </a:rPr>
                        <a:t> </a:t>
                      </a:r>
                      <a:endParaRPr lang="ar-EG" sz="1200" b="1" baseline="0" dirty="0">
                        <a:latin typeface="Arial" panose="020B0604020202020204" pitchFamily="34" charset="0"/>
                        <a:cs typeface="Arial" panose="020B0604020202020204" pitchFamily="34" charset="0"/>
                      </a:endParaRPr>
                    </a:p>
                    <a:p>
                      <a:pPr algn="r" rtl="1"/>
                      <a:r>
                        <a:rPr lang="ar-EG" sz="1200" b="1" baseline="0" dirty="0">
                          <a:latin typeface="Arial" panose="020B0604020202020204" pitchFamily="34" charset="0"/>
                          <a:cs typeface="Arial" panose="020B0604020202020204" pitchFamily="34" charset="0"/>
                        </a:rPr>
                        <a:t>ولما بدأت اللعبة كانت فاطمة أول من وجد الصندوق وبدأت تحزر ما هي الألعاب التي بالداخل ومع كل اجابة صحيحة كانت هند تخرج اللعبة الصحية وتضعها خارج الصندوق وتستمر اللعبة بين الصديقات </a:t>
                      </a:r>
                      <a:endParaRPr lang="ar-AE" sz="1200" b="1" baseline="0" dirty="0">
                        <a:latin typeface="Arial" panose="020B0604020202020204" pitchFamily="34" charset="0"/>
                        <a:cs typeface="Arial" panose="020B0604020202020204" pitchFamily="34" charset="0"/>
                      </a:endParaRPr>
                    </a:p>
                    <a:p>
                      <a:pPr algn="r" rtl="1"/>
                      <a:endParaRPr lang="ar-AE" sz="1200" b="1" baseline="0" dirty="0">
                        <a:latin typeface="Arial" panose="020B0604020202020204" pitchFamily="34" charset="0"/>
                        <a:cs typeface="Arial" panose="020B0604020202020204" pitchFamily="34" charset="0"/>
                      </a:endParaRPr>
                    </a:p>
                    <a:p>
                      <a:pPr algn="r" rtl="1"/>
                      <a:endParaRPr lang="ar-AE" sz="1200" b="1" baseline="0" dirty="0">
                        <a:latin typeface="Arial" panose="020B0604020202020204" pitchFamily="34" charset="0"/>
                        <a:cs typeface="Arial" panose="020B0604020202020204" pitchFamily="34" charset="0"/>
                      </a:endParaRPr>
                    </a:p>
                    <a:p>
                      <a:pPr algn="r" rtl="1"/>
                      <a:endParaRPr lang="ar-AE" sz="1200" b="1" baseline="0" dirty="0">
                        <a:latin typeface="Arial" panose="020B0604020202020204" pitchFamily="34" charset="0"/>
                        <a:cs typeface="Arial" panose="020B0604020202020204" pitchFamily="34" charset="0"/>
                      </a:endParaRPr>
                    </a:p>
                    <a:p>
                      <a:pPr algn="r" rtl="1"/>
                      <a:endParaRPr lang="ar-AE" sz="1200" b="1" baseline="0" dirty="0">
                        <a:latin typeface="Arial" panose="020B0604020202020204" pitchFamily="34" charset="0"/>
                        <a:cs typeface="Arial" panose="020B0604020202020204" pitchFamily="34" charset="0"/>
                      </a:endParaRPr>
                    </a:p>
                    <a:p>
                      <a:pPr algn="r" rtl="1"/>
                      <a:r>
                        <a:rPr lang="ar-AE" sz="1200" b="1" baseline="0" dirty="0">
                          <a:latin typeface="Arial" panose="020B0604020202020204" pitchFamily="34" charset="0"/>
                          <a:cs typeface="Arial" panose="020B0604020202020204" pitchFamily="34" charset="0"/>
                        </a:rPr>
                        <a:t> </a:t>
                      </a:r>
                      <a:endParaRPr lang="ar-SA" sz="1200" b="1" dirty="0">
                        <a:latin typeface="Arial" panose="020B0604020202020204" pitchFamily="34" charset="0"/>
                        <a:cs typeface="Arial" panose="020B0604020202020204" pitchFamily="34" charset="0"/>
                      </a:endParaRPr>
                    </a:p>
                    <a:p>
                      <a:pPr algn="r" rtl="1"/>
                      <a:r>
                        <a:rPr lang="ar-AE" sz="1400" b="1" u="none" baseline="0" dirty="0">
                          <a:solidFill>
                            <a:srgbClr val="FF0000"/>
                          </a:solidFill>
                          <a:latin typeface="Arial" panose="020B0604020202020204" pitchFamily="34" charset="0"/>
                          <a:cs typeface="Arial" panose="020B0604020202020204" pitchFamily="34" charset="0"/>
                        </a:rPr>
                        <a:t>الأنشطة الصفية: </a:t>
                      </a:r>
                    </a:p>
                    <a:p>
                      <a:pPr marL="228600" indent="-228600" algn="r" rtl="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وضع مجسمات الأعداد في أماكن مختلفة في الصف وعلى الطالب تسمية الأماكن والاعداد </a:t>
                      </a:r>
                    </a:p>
                    <a:p>
                      <a:pPr marL="228600" indent="-228600" algn="r" rtl="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وضع مجموعة من الأشكال الهندسية في الصندوق واستخراجها بعد التسمية </a:t>
                      </a:r>
                    </a:p>
                    <a:p>
                      <a:pPr marL="228600" indent="-228600" algn="r" rtl="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لعبة تسيمة الصور التي داخل الاطواق </a:t>
                      </a:r>
                    </a:p>
                    <a:p>
                      <a:pPr marL="228600" indent="-228600" algn="r" rtl="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لعبة </a:t>
                      </a:r>
                      <a:r>
                        <a:rPr lang="ar-EG" sz="1200" b="1" kern="1200" baseline="0" dirty="0" smtClean="0">
                          <a:solidFill>
                            <a:schemeClr val="tx1"/>
                          </a:solidFill>
                          <a:latin typeface="Arial" panose="020B0604020202020204" pitchFamily="34" charset="0"/>
                          <a:ea typeface="+mn-ea"/>
                          <a:cs typeface="Arial" panose="020B0604020202020204" pitchFamily="34" charset="0"/>
                        </a:rPr>
                        <a:t>تغي</a:t>
                      </a:r>
                      <a:r>
                        <a:rPr lang="ar-AE" sz="1200" b="1" kern="1200" baseline="0" dirty="0" smtClean="0">
                          <a:solidFill>
                            <a:schemeClr val="tx1"/>
                          </a:solidFill>
                          <a:latin typeface="Arial" panose="020B0604020202020204" pitchFamily="34" charset="0"/>
                          <a:ea typeface="+mn-ea"/>
                          <a:cs typeface="Arial" panose="020B0604020202020204" pitchFamily="34" charset="0"/>
                        </a:rPr>
                        <a:t>ي</a:t>
                      </a:r>
                      <a:r>
                        <a:rPr lang="ar-EG" sz="1200" b="1" kern="1200" baseline="0" dirty="0" smtClean="0">
                          <a:solidFill>
                            <a:schemeClr val="tx1"/>
                          </a:solidFill>
                          <a:latin typeface="Arial" panose="020B0604020202020204" pitchFamily="34" charset="0"/>
                          <a:ea typeface="+mn-ea"/>
                          <a:cs typeface="Arial" panose="020B0604020202020204" pitchFamily="34" charset="0"/>
                        </a:rPr>
                        <a:t>ر </a:t>
                      </a:r>
                      <a:r>
                        <a:rPr lang="ar-EG" sz="1200" b="1" kern="1200" baseline="0" dirty="0">
                          <a:solidFill>
                            <a:schemeClr val="tx1"/>
                          </a:solidFill>
                          <a:latin typeface="Arial" panose="020B0604020202020204" pitchFamily="34" charset="0"/>
                          <a:ea typeface="+mn-ea"/>
                          <a:cs typeface="Arial" panose="020B0604020202020204" pitchFamily="34" charset="0"/>
                        </a:rPr>
                        <a:t>مكان الكرة التي في اليد تبعاً لتوجيه المعلم (ضع الكرة فوق الرأس /تحت الكرسي /داخل الدرج )</a:t>
                      </a:r>
                    </a:p>
                    <a:p>
                      <a:pPr marL="228600" indent="-228600" algn="r" rtl="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لعبة الوقوف داخل  أو خارج الدائرة وتسمية من بالداخل ومن بالخارج </a:t>
                      </a:r>
                    </a:p>
                    <a:p>
                      <a:pPr marL="0" indent="0" algn="r" rtl="1">
                        <a:buFont typeface="+mj-lt"/>
                        <a:buNone/>
                      </a:pPr>
                      <a:endParaRPr lang="ar-EG" sz="1200" b="0" u="none" baseline="0" dirty="0">
                        <a:latin typeface="Arial" panose="020B0604020202020204" pitchFamily="34" charset="0"/>
                        <a:cs typeface="Arial" panose="020B0604020202020204" pitchFamily="34" charset="0"/>
                      </a:endParaRPr>
                    </a:p>
                    <a:p>
                      <a:pPr marL="0" indent="0" algn="r" rtl="1">
                        <a:buFont typeface="+mj-lt"/>
                        <a:buNone/>
                      </a:pPr>
                      <a:endParaRPr lang="ar-EG" sz="1200" b="1" u="none"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Arial" panose="020B0604020202020204" pitchFamily="34" charset="0"/>
                        <a:cs typeface="Arial" panose="020B0604020202020204" pitchFamily="34" charset="0"/>
                      </a:endParaRPr>
                    </a:p>
                    <a:p>
                      <a:pPr algn="ctr" rtl="1"/>
                      <a:r>
                        <a:rPr lang="ar-AE" sz="1600" b="1" dirty="0">
                          <a:latin typeface="Arial" panose="020B0604020202020204" pitchFamily="34" charset="0"/>
                          <a:cs typeface="Arial" panose="020B0604020202020204" pitchFamily="34" charset="0"/>
                        </a:rPr>
                        <a:t>كتاب</a:t>
                      </a:r>
                      <a:r>
                        <a:rPr lang="ar-AE" sz="1600" b="1" baseline="0" dirty="0">
                          <a:latin typeface="Arial" panose="020B0604020202020204" pitchFamily="34" charset="0"/>
                          <a:cs typeface="Arial" panose="020B0604020202020204" pitchFamily="34" charset="0"/>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26 November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4" name="Picture 3" descr="A picture containing text, clipart&#10;&#10;Description automatically generated">
            <a:extLst>
              <a:ext uri="{FF2B5EF4-FFF2-40B4-BE49-F238E27FC236}">
                <a16:creationId xmlns:a16="http://schemas.microsoft.com/office/drawing/2014/main" id="{8270C8FA-083F-4DA7-8BC7-7FA20C8BC9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110470"/>
            <a:ext cx="3846094" cy="3005418"/>
          </a:xfrm>
          <a:prstGeom prst="rect">
            <a:avLst/>
          </a:prstGeom>
        </p:spPr>
      </p:pic>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143347698"/>
              </p:ext>
            </p:extLst>
          </p:nvPr>
        </p:nvGraphicFramePr>
        <p:xfrm>
          <a:off x="193963" y="329219"/>
          <a:ext cx="11804073" cy="5924610"/>
        </p:xfrm>
        <a:graphic>
          <a:graphicData uri="http://schemas.openxmlformats.org/drawingml/2006/table">
            <a:tbl>
              <a:tblPr firstRow="1" bandRow="1">
                <a:tableStyleId>{5940675A-B579-460E-94D1-54222C63F5DA}</a:tableStyleId>
              </a:tblPr>
              <a:tblGrid>
                <a:gridCol w="10822799">
                  <a:extLst>
                    <a:ext uri="{9D8B030D-6E8A-4147-A177-3AD203B41FA5}">
                      <a16:colId xmlns:a16="http://schemas.microsoft.com/office/drawing/2014/main" val="20000"/>
                    </a:ext>
                  </a:extLst>
                </a:gridCol>
                <a:gridCol w="981274">
                  <a:extLst>
                    <a:ext uri="{9D8B030D-6E8A-4147-A177-3AD203B41FA5}">
                      <a16:colId xmlns:a16="http://schemas.microsoft.com/office/drawing/2014/main" val="20001"/>
                    </a:ext>
                  </a:extLst>
                </a:gridCol>
              </a:tblGrid>
              <a:tr h="331335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400" b="1" u="none" baseline="0" dirty="0">
                          <a:solidFill>
                            <a:srgbClr val="FF0000"/>
                          </a:solidFill>
                          <a:latin typeface="Sakkal Majalla" panose="02000000000000000000" pitchFamily="2" charset="-78"/>
                          <a:cs typeface="+mn-cs"/>
                        </a:rPr>
                        <a:t>نشاط تحفيزي :- </a:t>
                      </a:r>
                    </a:p>
                    <a:p>
                      <a:pPr marL="171450" indent="-171450" algn="r" rtl="1">
                        <a:buFont typeface="Arial" panose="020B0604020202020204" pitchFamily="34" charset="0"/>
                        <a:buChar char="•"/>
                      </a:pPr>
                      <a:r>
                        <a:rPr lang="ar-EG" sz="1200" b="1" kern="1200" baseline="0" dirty="0">
                          <a:solidFill>
                            <a:schemeClr val="tx1"/>
                          </a:solidFill>
                          <a:latin typeface="Arial" panose="020B0604020202020204" pitchFamily="34" charset="0"/>
                          <a:ea typeface="+mn-ea"/>
                          <a:cs typeface="Arial" panose="020B0604020202020204" pitchFamily="34" charset="0"/>
                        </a:rPr>
                        <a:t>تجهيز سلة كبيرة </a:t>
                      </a:r>
                    </a:p>
                    <a:p>
                      <a:pPr marL="171450" indent="-171450" algn="r" rtl="1">
                        <a:buFont typeface="Arial" panose="020B0604020202020204" pitchFamily="34" charset="0"/>
                        <a:buChar char="•"/>
                      </a:pPr>
                      <a:r>
                        <a:rPr lang="ar-EG" sz="1200" b="1" kern="1200" baseline="0" dirty="0">
                          <a:solidFill>
                            <a:schemeClr val="tx1"/>
                          </a:solidFill>
                          <a:latin typeface="Arial" panose="020B0604020202020204" pitchFamily="34" charset="0"/>
                          <a:ea typeface="+mn-ea"/>
                          <a:cs typeface="Arial" panose="020B0604020202020204" pitchFamily="34" charset="0"/>
                        </a:rPr>
                        <a:t>وضع كرات ملونة بها </a:t>
                      </a:r>
                    </a:p>
                    <a:p>
                      <a:pPr marL="171450" indent="-171450" algn="r" rtl="1">
                        <a:buFont typeface="Arial" panose="020B0604020202020204" pitchFamily="34" charset="0"/>
                        <a:buChar char="•"/>
                      </a:pPr>
                      <a:r>
                        <a:rPr lang="ar-EG" sz="1200" b="1" kern="1200" baseline="0" dirty="0">
                          <a:solidFill>
                            <a:schemeClr val="tx1"/>
                          </a:solidFill>
                          <a:latin typeface="Arial" panose="020B0604020202020204" pitchFamily="34" charset="0"/>
                          <a:ea typeface="+mn-ea"/>
                          <a:cs typeface="Arial" panose="020B0604020202020204" pitchFamily="34" charset="0"/>
                        </a:rPr>
                        <a:t>استخراج او وضع الكرات حسب اللون المطلوب وتسميته</a:t>
                      </a:r>
                      <a:endParaRPr lang="ar-AE" sz="1200" b="1" kern="1200" baseline="0" dirty="0">
                        <a:solidFill>
                          <a:schemeClr val="tx1"/>
                        </a:solidFill>
                        <a:latin typeface="Arial" panose="020B0604020202020204" pitchFamily="34" charset="0"/>
                        <a:ea typeface="+mn-ea"/>
                        <a:cs typeface="Arial" panose="020B0604020202020204" pitchFamily="34" charset="0"/>
                      </a:endParaRPr>
                    </a:p>
                    <a:p>
                      <a:pPr algn="r" rtl="1"/>
                      <a:endParaRPr lang="ar-EG" sz="1200" b="1" u="none" baseline="0" dirty="0">
                        <a:solidFill>
                          <a:srgbClr val="FF0000"/>
                        </a:solidFill>
                        <a:latin typeface="Sakkal Majalla" panose="02000000000000000000" pitchFamily="2" charset="-78"/>
                        <a:cs typeface="+mn-cs"/>
                      </a:endParaRPr>
                    </a:p>
                    <a:p>
                      <a:pPr algn="r" rtl="1"/>
                      <a:endParaRPr lang="ar-EG" sz="1200" b="1" u="none" baseline="0" dirty="0">
                        <a:solidFill>
                          <a:srgbClr val="FF0000"/>
                        </a:solidFill>
                        <a:latin typeface="Sakkal Majalla" panose="02000000000000000000" pitchFamily="2" charset="-78"/>
                        <a:cs typeface="+mn-cs"/>
                      </a:endParaRPr>
                    </a:p>
                    <a:p>
                      <a:pPr algn="r" rtl="1"/>
                      <a:r>
                        <a:rPr lang="ar-AE" sz="1400" b="1" u="none" baseline="0" dirty="0">
                          <a:solidFill>
                            <a:srgbClr val="FF0000"/>
                          </a:solidFill>
                          <a:latin typeface="Sakkal Majalla" panose="02000000000000000000" pitchFamily="2" charset="-78"/>
                          <a:cs typeface="+mn-cs"/>
                        </a:rPr>
                        <a:t>ال</a:t>
                      </a:r>
                      <a:r>
                        <a:rPr lang="ar-EG" sz="1400" b="1" u="none" baseline="0" dirty="0">
                          <a:solidFill>
                            <a:srgbClr val="FF0000"/>
                          </a:solidFill>
                          <a:latin typeface="Sakkal Majalla" panose="02000000000000000000" pitchFamily="2" charset="-78"/>
                          <a:cs typeface="+mn-cs"/>
                        </a:rPr>
                        <a:t>نشاط  الفنى :- </a:t>
                      </a:r>
                    </a:p>
                    <a:p>
                      <a:pPr marL="228600" indent="-228600" algn="r" defTabSz="914400" rtl="1" eaLnBrk="1" latinLnBrk="0" hangingPunct="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عمل وحدات من الدوائر مرسومة على أوراق </a:t>
                      </a:r>
                    </a:p>
                    <a:p>
                      <a:pPr marL="228600" indent="-228600" algn="r" defTabSz="914400" rtl="1" eaLnBrk="1" latinLnBrk="0" hangingPunct="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تجهيز عدد من صور الطلاب </a:t>
                      </a:r>
                    </a:p>
                    <a:p>
                      <a:pPr marL="228600" indent="-228600" algn="r" defTabSz="914400" rtl="1" eaLnBrk="1" latinLnBrk="0" hangingPunct="1">
                        <a:buFont typeface="+mj-lt"/>
                        <a:buAutoNum type="arabicPeriod"/>
                      </a:pPr>
                      <a:r>
                        <a:rPr lang="ar-EG" sz="1200" b="1" kern="1200" baseline="0" dirty="0">
                          <a:solidFill>
                            <a:schemeClr val="tx1"/>
                          </a:solidFill>
                          <a:latin typeface="Arial" panose="020B0604020202020204" pitchFamily="34" charset="0"/>
                          <a:ea typeface="+mn-ea"/>
                          <a:cs typeface="Arial" panose="020B0604020202020204" pitchFamily="34" charset="0"/>
                        </a:rPr>
                        <a:t>لصق الصور داخل او خارج الدائرة تبعا لتوجيه المعلم </a:t>
                      </a:r>
                      <a:endParaRPr lang="ar-AE" sz="1200" b="1" kern="1200" baseline="0" dirty="0">
                        <a:solidFill>
                          <a:schemeClr val="tx1"/>
                        </a:solidFill>
                        <a:latin typeface="Arial" panose="020B0604020202020204" pitchFamily="34" charset="0"/>
                        <a:ea typeface="+mn-ea"/>
                        <a:cs typeface="Arial" panose="020B0604020202020204" pitchFamily="34" charset="0"/>
                      </a:endParaRPr>
                    </a:p>
                    <a:p>
                      <a:pPr algn="r" rtl="1"/>
                      <a:endParaRPr lang="ar-EG" sz="1200" b="1" u="none" baseline="0" dirty="0">
                        <a:solidFill>
                          <a:srgbClr val="FF0000"/>
                        </a:solidFill>
                        <a:latin typeface="Sakkal Majalla" panose="02000000000000000000" pitchFamily="2" charset="-78"/>
                        <a:cs typeface="+mn-cs"/>
                      </a:endParaRPr>
                    </a:p>
                    <a:p>
                      <a:pPr algn="r" rtl="1"/>
                      <a:r>
                        <a:rPr lang="ar-EG" sz="1400" b="1" u="none" baseline="0" dirty="0">
                          <a:solidFill>
                            <a:srgbClr val="FF0000"/>
                          </a:solidFill>
                          <a:latin typeface="Sakkal Majalla" panose="02000000000000000000" pitchFamily="2" charset="-78"/>
                          <a:cs typeface="+mn-cs"/>
                        </a:rPr>
                        <a:t> </a:t>
                      </a:r>
                      <a:endParaRPr lang="ar-EG" sz="1200" b="1" u="none" baseline="0" dirty="0">
                        <a:solidFill>
                          <a:schemeClr val="tx1"/>
                        </a:solidFill>
                        <a:latin typeface="Sakkal Majalla" panose="02000000000000000000" pitchFamily="2" charset="-78"/>
                        <a:cs typeface="+mn-cs"/>
                      </a:endParaRPr>
                    </a:p>
                    <a:p>
                      <a:pPr algn="r" rtl="1"/>
                      <a:r>
                        <a:rPr lang="ar-EG" sz="1200" b="1" u="none" baseline="0" dirty="0">
                          <a:solidFill>
                            <a:schemeClr val="tx1"/>
                          </a:solidFill>
                          <a:latin typeface="Sakkal Majalla" panose="02000000000000000000" pitchFamily="2" charset="-78"/>
                          <a:cs typeface="+mn-cs"/>
                        </a:rPr>
                        <a:t> </a:t>
                      </a:r>
                      <a:endParaRPr lang="ar-AE" sz="1200" b="1" u="none" baseline="0" dirty="0">
                        <a:solidFill>
                          <a:schemeClr val="tx1"/>
                        </a:solidFill>
                        <a:latin typeface="Sakkal Majalla" panose="02000000000000000000" pitchFamily="2" charset="-78"/>
                        <a:cs typeface="+mn-cs"/>
                      </a:endParaRPr>
                    </a:p>
                    <a:p>
                      <a:pPr algn="r" rtl="1"/>
                      <a:r>
                        <a:rPr lang="ar-AE" sz="1200" b="1" u="none" baseline="0" dirty="0">
                          <a:solidFill>
                            <a:schemeClr val="tx1"/>
                          </a:solidFill>
                          <a:latin typeface="Sakkal Majalla" panose="02000000000000000000" pitchFamily="2" charset="-78"/>
                          <a:cs typeface="+mn-cs"/>
                        </a:rPr>
                        <a:t> </a:t>
                      </a:r>
                      <a:r>
                        <a:rPr lang="ar-AE" sz="1400" b="1" u="none" baseline="0" dirty="0">
                          <a:solidFill>
                            <a:srgbClr val="FF0000"/>
                          </a:solidFill>
                          <a:latin typeface="Sakkal Majalla" panose="02000000000000000000" pitchFamily="2" charset="-78"/>
                          <a:cs typeface="+mn-cs"/>
                        </a:rPr>
                        <a:t>النشاط الموسيقى:</a:t>
                      </a:r>
                    </a:p>
                    <a:p>
                      <a:pPr marL="171450" indent="-171450" algn="r" rtl="1">
                        <a:buFont typeface="Arial" panose="020B0604020202020204" pitchFamily="34" charset="0"/>
                        <a:buChar char="•"/>
                      </a:pPr>
                      <a:r>
                        <a:rPr lang="ar-EG" sz="1200" b="1" kern="1200" baseline="0" dirty="0">
                          <a:solidFill>
                            <a:schemeClr val="tx1"/>
                          </a:solidFill>
                          <a:latin typeface="Arial" panose="020B0604020202020204" pitchFamily="34" charset="0"/>
                          <a:ea typeface="+mn-ea"/>
                          <a:cs typeface="Arial" panose="020B0604020202020204" pitchFamily="34" charset="0"/>
                        </a:rPr>
                        <a:t>لعبة الكراسي الموسيقية وتسمية من علي الكراسي ومن بالخارج </a:t>
                      </a:r>
                    </a:p>
                    <a:p>
                      <a:pPr marL="0" indent="0" algn="r" rtl="1">
                        <a:buFont typeface="+mj-lt"/>
                        <a:buNone/>
                      </a:pPr>
                      <a:endParaRPr lang="ar-AE" sz="1200" b="1" baseline="0" dirty="0">
                        <a:solidFill>
                          <a:schemeClr val="tx1"/>
                        </a:solidFill>
                        <a:latin typeface="Sakkal Majalla" panose="02000000000000000000" pitchFamily="2" charset="-78"/>
                        <a:cs typeface="+mn-cs"/>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mn-cs"/>
                      </a:endParaRPr>
                    </a:p>
                    <a:p>
                      <a:pPr algn="ctr" rtl="1"/>
                      <a:r>
                        <a:rPr lang="ar-AE" sz="1600" b="1" baseline="0" dirty="0">
                          <a:latin typeface="Sakkal Majalla" panose="02000000000000000000" pitchFamily="2" charset="-78"/>
                          <a:cs typeface="+mn-cs"/>
                        </a:rPr>
                        <a:t>دليل للمعلم</a:t>
                      </a:r>
                    </a:p>
                    <a:p>
                      <a:pPr algn="ctr" rtl="1"/>
                      <a:endParaRPr lang="ar-AE" sz="1600" b="1" baseline="0"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52226">
                <a:tc>
                  <a: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kern="1200" baseline="0" dirty="0">
                          <a:solidFill>
                            <a:schemeClr val="tx1"/>
                          </a:solidFill>
                          <a:latin typeface="Arial" panose="020B0604020202020204" pitchFamily="34" charset="0"/>
                          <a:ea typeface="+mn-ea"/>
                          <a:cs typeface="Arial" panose="020B0604020202020204" pitchFamily="34" charset="0"/>
                        </a:rPr>
                        <a:t> </a:t>
                      </a:r>
                      <a:r>
                        <a:rPr lang="ar-EG" sz="1200" b="1" kern="1200" baseline="0" dirty="0">
                          <a:solidFill>
                            <a:schemeClr val="tx1"/>
                          </a:solidFill>
                          <a:latin typeface="Arial" panose="020B0604020202020204" pitchFamily="34" charset="0"/>
                          <a:ea typeface="+mn-ea"/>
                          <a:cs typeface="Arial" panose="020B0604020202020204" pitchFamily="34" charset="0"/>
                        </a:rPr>
                        <a:t>تسمية اماكن الالعاب في الحجرة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EG" sz="1200" b="1" kern="1200" baseline="0" dirty="0">
                          <a:solidFill>
                            <a:schemeClr val="tx1"/>
                          </a:solidFill>
                          <a:latin typeface="Arial" panose="020B0604020202020204" pitchFamily="34" charset="0"/>
                          <a:ea typeface="+mn-ea"/>
                          <a:cs typeface="Arial" panose="020B0604020202020204" pitchFamily="34" charset="0"/>
                        </a:rPr>
                        <a:t>لصق وحدات ملونة داخل وخارج الإطار </a:t>
                      </a:r>
                      <a:endParaRPr lang="ar-AE" sz="1200" b="1"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mn-cs"/>
                        </a:rPr>
                        <a:t>الواجب المنزلي </a:t>
                      </a:r>
                      <a:endParaRPr lang="en-US" sz="1600" b="1"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09">
                <a:tc>
                  <a:txBody>
                    <a:bodyPr/>
                    <a:lstStyle/>
                    <a:p>
                      <a:pPr algn="r" rtl="1"/>
                      <a:endParaRPr lang="ar-EG" sz="1200" b="0" baseline="0" dirty="0">
                        <a:latin typeface="Sakkal Majalla" panose="02000000000000000000" pitchFamily="2" charset="-78"/>
                        <a:cs typeface="+mn-cs"/>
                      </a:endParaRPr>
                    </a:p>
                    <a:p>
                      <a:pPr algn="r" rtl="1"/>
                      <a:r>
                        <a:rPr lang="ar-EG" sz="1200" b="1" kern="1200" baseline="0" dirty="0">
                          <a:solidFill>
                            <a:schemeClr val="tx1"/>
                          </a:solidFill>
                          <a:latin typeface="Arial" panose="020B0604020202020204" pitchFamily="34" charset="0"/>
                          <a:ea typeface="+mn-ea"/>
                          <a:cs typeface="Arial" panose="020B0604020202020204" pitchFamily="34" charset="0"/>
                        </a:rPr>
                        <a:t>الاستماع للأغنية وتحريك أعضاء جسده  في نفس الاتجهات </a:t>
                      </a:r>
                      <a:endParaRPr lang="en-US" sz="1200" b="1" kern="1200" baseline="0" dirty="0">
                        <a:solidFill>
                          <a:schemeClr val="tx1"/>
                        </a:solidFill>
                        <a:latin typeface="Arial" panose="020B0604020202020204" pitchFamily="34" charset="0"/>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mn-cs"/>
                        </a:rPr>
                        <a:t>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3"/>
                        </a:rPr>
                        <a:t>https://www.youtube.com/watch?v=2LaIBgvzIRY</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mn-cs"/>
                        </a:rPr>
                        <a:t>تمارين الكترونية</a:t>
                      </a:r>
                      <a:endParaRPr lang="en-US" sz="1600" b="1"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12225">
                <a:tc>
                  <a: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EG" sz="1200" b="1" kern="1200" baseline="0" dirty="0">
                          <a:solidFill>
                            <a:schemeClr val="tx1"/>
                          </a:solidFill>
                          <a:latin typeface="Arial" panose="020B0604020202020204" pitchFamily="34" charset="0"/>
                          <a:ea typeface="+mn-ea"/>
                          <a:cs typeface="Arial" panose="020B0604020202020204" pitchFamily="34" charset="0"/>
                        </a:rPr>
                        <a:t>ضعيف : تسمية الاتجاهات 1/4                                           متوسط : تسمية الاتجاهات 2/4                                  مرتفع : تسمية الاتجاهات 3/4</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latin typeface="Sakkal Majalla" panose="02000000000000000000" pitchFamily="2" charset="-78"/>
                          <a:cs typeface="+mn-cs"/>
                        </a:rPr>
                        <a:t>التقييم</a:t>
                      </a:r>
                      <a:endParaRPr lang="en-US" sz="1600" b="1"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a:xfrm>
            <a:off x="838201" y="6343984"/>
            <a:ext cx="2743200" cy="365125"/>
          </a:xfrm>
        </p:spPr>
        <p:txBody>
          <a:bodyPr/>
          <a:lstStyle/>
          <a:p>
            <a:fld id="{13E19267-0502-414C-ADC8-E730C18BC296}" type="datetime3">
              <a:rPr lang="en-US" smtClean="0"/>
              <a:t>26 November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2747801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A101D3-B2FA-4A8D-93E6-7C4746AFD268}"/>
              </a:ext>
            </a:extLst>
          </p:cNvPr>
          <p:cNvSpPr>
            <a:spLocks noGrp="1"/>
          </p:cNvSpPr>
          <p:nvPr>
            <p:ph type="body" idx="1"/>
          </p:nvPr>
        </p:nvSpPr>
        <p:spPr/>
        <p:txBody>
          <a:bodyPr/>
          <a:lstStyle/>
          <a:p>
            <a:r>
              <a:rPr lang="ar-EG" dirty="0"/>
              <a:t>أغاني حركية                </a:t>
            </a:r>
            <a:endParaRPr lang="en-GB" dirty="0"/>
          </a:p>
        </p:txBody>
      </p:sp>
      <p:sp>
        <p:nvSpPr>
          <p:cNvPr id="3" name="Title 2">
            <a:extLst>
              <a:ext uri="{FF2B5EF4-FFF2-40B4-BE49-F238E27FC236}">
                <a16:creationId xmlns:a16="http://schemas.microsoft.com/office/drawing/2014/main" id="{A34EBB12-7854-47B7-8D46-495BC4BDF502}"/>
              </a:ext>
            </a:extLst>
          </p:cNvPr>
          <p:cNvSpPr>
            <a:spLocks noGrp="1"/>
          </p:cNvSpPr>
          <p:nvPr>
            <p:ph type="title"/>
          </p:nvPr>
        </p:nvSpPr>
        <p:spPr>
          <a:xfrm rot="-360000">
            <a:off x="848779" y="1025792"/>
            <a:ext cx="2959499" cy="734415"/>
          </a:xfrm>
        </p:spPr>
        <p:txBody>
          <a:bodyPr/>
          <a:lstStyle/>
          <a:p>
            <a:pPr algn="ctr"/>
            <a:r>
              <a:rPr lang="ar-EG" dirty="0"/>
              <a:t>داخل وخارج </a:t>
            </a:r>
            <a:endParaRPr lang="en-GB" dirty="0"/>
          </a:p>
        </p:txBody>
      </p:sp>
      <p:sp>
        <p:nvSpPr>
          <p:cNvPr id="4" name="Text Placeholder 3">
            <a:extLst>
              <a:ext uri="{FF2B5EF4-FFF2-40B4-BE49-F238E27FC236}">
                <a16:creationId xmlns:a16="http://schemas.microsoft.com/office/drawing/2014/main" id="{E55E4BDC-994A-4827-9CF2-550AF258D1B6}"/>
              </a:ext>
            </a:extLst>
          </p:cNvPr>
          <p:cNvSpPr>
            <a:spLocks noGrp="1"/>
          </p:cNvSpPr>
          <p:nvPr>
            <p:ph type="body" sz="quarter" idx="13"/>
          </p:nvPr>
        </p:nvSpPr>
        <p:spPr>
          <a:xfrm>
            <a:off x="386612" y="4035868"/>
            <a:ext cx="5331800" cy="699905"/>
          </a:xfrm>
        </p:spPr>
        <p:txBody>
          <a:bodyPr>
            <a:normAutofit/>
          </a:bodyPr>
          <a:lstStyle/>
          <a:p>
            <a:r>
              <a:rPr lang="en-GB" dirty="0">
                <a:hlinkClick r:id="rId2">
                  <a:extLst>
                    <a:ext uri="{A12FA001-AC4F-418D-AE19-62706E023703}">
                      <ahyp:hlinkClr xmlns:ahyp="http://schemas.microsoft.com/office/drawing/2018/hyperlinkcolor" xmlns="" val="tx"/>
                    </a:ext>
                  </a:extLst>
                </a:hlinkClick>
              </a:rPr>
              <a:t>https://www.youtube.com/watch?v=rdyZAxcmBcc</a:t>
            </a:r>
            <a:endParaRPr lang="ar-EG" dirty="0"/>
          </a:p>
          <a:p>
            <a:r>
              <a:rPr lang="en-GB" dirty="0">
                <a:hlinkClick r:id="rId3"/>
              </a:rPr>
              <a:t>https://www.youtube.com/watch?v=JBVNGWtTTTs</a:t>
            </a:r>
            <a:endParaRPr lang="ar-EG" dirty="0"/>
          </a:p>
          <a:p>
            <a:endParaRPr lang="ar-EG" dirty="0"/>
          </a:p>
          <a:p>
            <a:pPr marL="0" indent="0">
              <a:buNone/>
            </a:pPr>
            <a:endParaRPr lang="en-GB" dirty="0"/>
          </a:p>
        </p:txBody>
      </p:sp>
      <p:pic>
        <p:nvPicPr>
          <p:cNvPr id="13" name="Picture 12" descr="Shape&#10;&#10;Description automatically generated">
            <a:extLst>
              <a:ext uri="{FF2B5EF4-FFF2-40B4-BE49-F238E27FC236}">
                <a16:creationId xmlns:a16="http://schemas.microsoft.com/office/drawing/2014/main" id="{1E9ADEA4-4227-42C7-BB36-5264068C12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705693">
            <a:off x="6597627" y="556293"/>
            <a:ext cx="4323240" cy="4886371"/>
          </a:xfrm>
          <a:prstGeom prst="rect">
            <a:avLst/>
          </a:prstGeom>
        </p:spPr>
      </p:pic>
    </p:spTree>
    <p:extLst>
      <p:ext uri="{BB962C8B-B14F-4D97-AF65-F5344CB8AC3E}">
        <p14:creationId xmlns:p14="http://schemas.microsoft.com/office/powerpoint/2010/main" val="2669113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A101D3-B2FA-4A8D-93E6-7C4746AFD268}"/>
              </a:ext>
            </a:extLst>
          </p:cNvPr>
          <p:cNvSpPr>
            <a:spLocks noGrp="1"/>
          </p:cNvSpPr>
          <p:nvPr>
            <p:ph type="body" idx="1"/>
          </p:nvPr>
        </p:nvSpPr>
        <p:spPr/>
        <p:txBody>
          <a:bodyPr/>
          <a:lstStyle/>
          <a:p>
            <a:r>
              <a:rPr lang="ar-EG" dirty="0"/>
              <a:t>أغاني حركية                    </a:t>
            </a:r>
            <a:endParaRPr lang="en-GB" dirty="0"/>
          </a:p>
        </p:txBody>
      </p:sp>
      <p:sp>
        <p:nvSpPr>
          <p:cNvPr id="3" name="Title 2">
            <a:extLst>
              <a:ext uri="{FF2B5EF4-FFF2-40B4-BE49-F238E27FC236}">
                <a16:creationId xmlns:a16="http://schemas.microsoft.com/office/drawing/2014/main" id="{A34EBB12-7854-47B7-8D46-495BC4BDF502}"/>
              </a:ext>
            </a:extLst>
          </p:cNvPr>
          <p:cNvSpPr>
            <a:spLocks noGrp="1"/>
          </p:cNvSpPr>
          <p:nvPr>
            <p:ph type="title"/>
          </p:nvPr>
        </p:nvSpPr>
        <p:spPr>
          <a:xfrm rot="-360000">
            <a:off x="848779" y="1025792"/>
            <a:ext cx="2959499" cy="734415"/>
          </a:xfrm>
        </p:spPr>
        <p:txBody>
          <a:bodyPr/>
          <a:lstStyle/>
          <a:p>
            <a:pPr algn="ctr"/>
            <a:r>
              <a:rPr lang="ar-EG" dirty="0"/>
              <a:t>فوق /تحت </a:t>
            </a:r>
            <a:endParaRPr lang="en-GB" dirty="0"/>
          </a:p>
        </p:txBody>
      </p:sp>
      <p:sp>
        <p:nvSpPr>
          <p:cNvPr id="4" name="Text Placeholder 3">
            <a:extLst>
              <a:ext uri="{FF2B5EF4-FFF2-40B4-BE49-F238E27FC236}">
                <a16:creationId xmlns:a16="http://schemas.microsoft.com/office/drawing/2014/main" id="{E55E4BDC-994A-4827-9CF2-550AF258D1B6}"/>
              </a:ext>
            </a:extLst>
          </p:cNvPr>
          <p:cNvSpPr>
            <a:spLocks noGrp="1"/>
          </p:cNvSpPr>
          <p:nvPr>
            <p:ph type="body" sz="quarter" idx="13"/>
          </p:nvPr>
        </p:nvSpPr>
        <p:spPr>
          <a:xfrm>
            <a:off x="386612" y="4035869"/>
            <a:ext cx="5523931" cy="549780"/>
          </a:xfrm>
        </p:spPr>
        <p:txBody>
          <a:bodyPr>
            <a:normAutofit/>
          </a:bodyPr>
          <a:lstStyle/>
          <a:p>
            <a:r>
              <a:rPr lang="en-GB" u="sng" dirty="0">
                <a:hlinkClick r:id="rId2"/>
              </a:rPr>
              <a:t>https://www.youtube.com/watch?v=YR2FUqr7M-s</a:t>
            </a:r>
            <a:endParaRPr lang="ar-EG" u="sng" dirty="0"/>
          </a:p>
          <a:p>
            <a:endParaRPr lang="ar-EG" u="sng" dirty="0"/>
          </a:p>
          <a:p>
            <a:endParaRPr lang="ar-EG" u="sng" dirty="0"/>
          </a:p>
          <a:p>
            <a:pPr marL="0" indent="0">
              <a:buNone/>
            </a:pPr>
            <a:endParaRPr lang="en-GB" dirty="0"/>
          </a:p>
        </p:txBody>
      </p:sp>
      <p:pic>
        <p:nvPicPr>
          <p:cNvPr id="13" name="Picture 12" descr="A picture containing chart&#10;&#10;Description automatically generated">
            <a:extLst>
              <a:ext uri="{FF2B5EF4-FFF2-40B4-BE49-F238E27FC236}">
                <a16:creationId xmlns:a16="http://schemas.microsoft.com/office/drawing/2014/main" id="{22BD4BFE-A9EB-46CA-808E-FA1C1F9EB0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730247">
            <a:off x="6381396" y="480315"/>
            <a:ext cx="4591722" cy="4956258"/>
          </a:xfrm>
          <a:prstGeom prst="rect">
            <a:avLst/>
          </a:prstGeom>
        </p:spPr>
      </p:pic>
    </p:spTree>
    <p:extLst>
      <p:ext uri="{BB962C8B-B14F-4D97-AF65-F5344CB8AC3E}">
        <p14:creationId xmlns:p14="http://schemas.microsoft.com/office/powerpoint/2010/main" val="3016078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524246"/>
            <a:ext cx="3968496"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ا</a:t>
            </a:r>
            <a:r>
              <a:rPr lang="ar-EG" sz="1600" dirty="0">
                <a:latin typeface="Sakkal Majalla" panose="02000000000000000000" pitchFamily="2" charset="-78"/>
                <a:cs typeface="+mn-cs"/>
              </a:rPr>
              <a:t>وراق عمل  داخل وخارج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6</a:t>
            </a:fld>
            <a:endParaRPr lang="en-US" dirty="0"/>
          </a:p>
        </p:txBody>
      </p:sp>
      <p:pic>
        <p:nvPicPr>
          <p:cNvPr id="14" name="Picture 13">
            <a:extLst>
              <a:ext uri="{FF2B5EF4-FFF2-40B4-BE49-F238E27FC236}">
                <a16:creationId xmlns:a16="http://schemas.microsoft.com/office/drawing/2014/main" id="{05653831-F5F1-4A96-A947-E4F7458E3B56}"/>
              </a:ext>
            </a:extLst>
          </p:cNvPr>
          <p:cNvPicPr>
            <a:picLocks noChangeAspect="1"/>
          </p:cNvPicPr>
          <p:nvPr/>
        </p:nvPicPr>
        <p:blipFill rotWithShape="1">
          <a:blip r:embed="rId2">
            <a:extLst>
              <a:ext uri="{28A0092B-C50C-407E-A947-70E740481C1C}">
                <a14:useLocalDpi xmlns:a14="http://schemas.microsoft.com/office/drawing/2010/main" val="0"/>
              </a:ext>
            </a:extLst>
          </a:blip>
          <a:srcRect t="13166" b="11886"/>
          <a:stretch/>
        </p:blipFill>
        <p:spPr>
          <a:xfrm>
            <a:off x="1473183" y="926298"/>
            <a:ext cx="4163342" cy="4207175"/>
          </a:xfrm>
          <a:prstGeom prst="rect">
            <a:avLst/>
          </a:prstGeom>
          <a:ln>
            <a:solidFill>
              <a:schemeClr val="accent4">
                <a:lumMod val="75000"/>
              </a:schemeClr>
            </a:solidFill>
          </a:ln>
        </p:spPr>
      </p:pic>
      <p:pic>
        <p:nvPicPr>
          <p:cNvPr id="18" name="Picture 17" descr="A picture containing square&#10;&#10;Description automatically generated">
            <a:extLst>
              <a:ext uri="{FF2B5EF4-FFF2-40B4-BE49-F238E27FC236}">
                <a16:creationId xmlns:a16="http://schemas.microsoft.com/office/drawing/2014/main" id="{143503B4-A92A-4AA0-B42E-C86F4FDBAD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6570" y="926298"/>
            <a:ext cx="4962247" cy="4207175"/>
          </a:xfrm>
          <a:prstGeom prst="rect">
            <a:avLst/>
          </a:prstGeom>
          <a:ln>
            <a:solidFill>
              <a:schemeClr val="accent4">
                <a:lumMod val="75000"/>
              </a:schemeClr>
            </a:solidFill>
          </a:ln>
        </p:spPr>
      </p:pic>
      <p:sp>
        <p:nvSpPr>
          <p:cNvPr id="3" name="TextBox 2">
            <a:extLst>
              <a:ext uri="{FF2B5EF4-FFF2-40B4-BE49-F238E27FC236}">
                <a16:creationId xmlns:a16="http://schemas.microsoft.com/office/drawing/2014/main" id="{58AC0F6B-9F0B-4873-80EA-3AE9116EFC82}"/>
              </a:ext>
            </a:extLst>
          </p:cNvPr>
          <p:cNvSpPr txBox="1"/>
          <p:nvPr/>
        </p:nvSpPr>
        <p:spPr>
          <a:xfrm>
            <a:off x="2171302" y="361580"/>
            <a:ext cx="2767104" cy="369332"/>
          </a:xfrm>
          <a:prstGeom prst="rect">
            <a:avLst/>
          </a:prstGeom>
          <a:noFill/>
        </p:spPr>
        <p:txBody>
          <a:bodyPr wrap="none" rtlCol="0">
            <a:spAutoFit/>
          </a:bodyPr>
          <a:lstStyle/>
          <a:p>
            <a:r>
              <a:rPr lang="ar-EG" dirty="0"/>
              <a:t>ضع علامة صح على صور داخل </a:t>
            </a:r>
            <a:endParaRPr lang="en-GB" dirty="0"/>
          </a:p>
        </p:txBody>
      </p:sp>
    </p:spTree>
    <p:extLst>
      <p:ext uri="{BB962C8B-B14F-4D97-AF65-F5344CB8AC3E}">
        <p14:creationId xmlns:p14="http://schemas.microsoft.com/office/powerpoint/2010/main" val="40448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524246"/>
            <a:ext cx="3968496" cy="832104"/>
          </a:xfrm>
        </p:spPr>
        <p:txBody>
          <a:bodyPr>
            <a:normAutofit/>
          </a:bodyPr>
          <a:lstStyle/>
          <a:p>
            <a:pPr algn="ctr"/>
            <a:r>
              <a:rPr lang="ar-EG" sz="1600" dirty="0">
                <a:latin typeface="Sakkal Majalla" panose="02000000000000000000" pitchFamily="2" charset="-78"/>
                <a:cs typeface="+mn-cs"/>
              </a:rPr>
              <a:t>اوراق عمل  داخل وخارج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7</a:t>
            </a:fld>
            <a:endParaRPr lang="en-US" dirty="0"/>
          </a:p>
        </p:txBody>
      </p:sp>
      <p:pic>
        <p:nvPicPr>
          <p:cNvPr id="5" name="Picture 4" descr="A picture containing text, clipart&#10;&#10;Description automatically generated">
            <a:extLst>
              <a:ext uri="{FF2B5EF4-FFF2-40B4-BE49-F238E27FC236}">
                <a16:creationId xmlns:a16="http://schemas.microsoft.com/office/drawing/2014/main" id="{91A20C9E-E3C1-441D-8DD0-CDFA7B7DCCE2}"/>
              </a:ext>
            </a:extLst>
          </p:cNvPr>
          <p:cNvPicPr>
            <a:picLocks noChangeAspect="1"/>
          </p:cNvPicPr>
          <p:nvPr/>
        </p:nvPicPr>
        <p:blipFill rotWithShape="1">
          <a:blip r:embed="rId2">
            <a:extLst>
              <a:ext uri="{28A0092B-C50C-407E-A947-70E740481C1C}">
                <a14:useLocalDpi xmlns:a14="http://schemas.microsoft.com/office/drawing/2010/main" val="0"/>
              </a:ext>
            </a:extLst>
          </a:blip>
          <a:srcRect b="10272"/>
          <a:stretch/>
        </p:blipFill>
        <p:spPr>
          <a:xfrm>
            <a:off x="463177" y="666623"/>
            <a:ext cx="4972162" cy="4290387"/>
          </a:xfrm>
          <a:prstGeom prst="rect">
            <a:avLst/>
          </a:prstGeom>
          <a:ln>
            <a:solidFill>
              <a:schemeClr val="accent4">
                <a:lumMod val="75000"/>
              </a:schemeClr>
            </a:solidFill>
          </a:ln>
        </p:spPr>
      </p:pic>
      <p:pic>
        <p:nvPicPr>
          <p:cNvPr id="7" name="Picture 6" descr="Shape&#10;&#10;Description automatically generated">
            <a:extLst>
              <a:ext uri="{FF2B5EF4-FFF2-40B4-BE49-F238E27FC236}">
                <a16:creationId xmlns:a16="http://schemas.microsoft.com/office/drawing/2014/main" id="{C1D47E6C-4960-48E4-B12E-0E70EF3FDC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7528" y="666622"/>
            <a:ext cx="5372100" cy="4290387"/>
          </a:xfrm>
          <a:prstGeom prst="rect">
            <a:avLst/>
          </a:prstGeom>
          <a:ln>
            <a:solidFill>
              <a:schemeClr val="accent4">
                <a:lumMod val="75000"/>
              </a:schemeClr>
            </a:solidFill>
          </a:ln>
        </p:spPr>
      </p:pic>
      <p:sp>
        <p:nvSpPr>
          <p:cNvPr id="8" name="TextBox 7">
            <a:extLst>
              <a:ext uri="{FF2B5EF4-FFF2-40B4-BE49-F238E27FC236}">
                <a16:creationId xmlns:a16="http://schemas.microsoft.com/office/drawing/2014/main" id="{1F156B9C-E8A0-4365-A60C-76C4A0E09F2E}"/>
              </a:ext>
            </a:extLst>
          </p:cNvPr>
          <p:cNvSpPr txBox="1"/>
          <p:nvPr/>
        </p:nvSpPr>
        <p:spPr>
          <a:xfrm>
            <a:off x="8610600" y="136525"/>
            <a:ext cx="998991" cy="369332"/>
          </a:xfrm>
          <a:prstGeom prst="rect">
            <a:avLst/>
          </a:prstGeom>
          <a:noFill/>
          <a:ln>
            <a:solidFill>
              <a:schemeClr val="accent4">
                <a:lumMod val="75000"/>
              </a:schemeClr>
            </a:solidFill>
          </a:ln>
        </p:spPr>
        <p:txBody>
          <a:bodyPr wrap="none" rtlCol="0">
            <a:spAutoFit/>
          </a:bodyPr>
          <a:lstStyle/>
          <a:p>
            <a:r>
              <a:rPr lang="ar-EG" dirty="0"/>
              <a:t>أين القطة؟ </a:t>
            </a:r>
            <a:endParaRPr lang="en-GB" dirty="0"/>
          </a:p>
        </p:txBody>
      </p:sp>
      <p:sp>
        <p:nvSpPr>
          <p:cNvPr id="10" name="TextBox 9">
            <a:extLst>
              <a:ext uri="{FF2B5EF4-FFF2-40B4-BE49-F238E27FC236}">
                <a16:creationId xmlns:a16="http://schemas.microsoft.com/office/drawing/2014/main" id="{120DB73A-5E3C-413B-946B-365359D42572}"/>
              </a:ext>
            </a:extLst>
          </p:cNvPr>
          <p:cNvSpPr txBox="1"/>
          <p:nvPr/>
        </p:nvSpPr>
        <p:spPr>
          <a:xfrm>
            <a:off x="2185737" y="160589"/>
            <a:ext cx="2124299" cy="369332"/>
          </a:xfrm>
          <a:prstGeom prst="rect">
            <a:avLst/>
          </a:prstGeom>
          <a:noFill/>
          <a:ln>
            <a:solidFill>
              <a:schemeClr val="accent4">
                <a:lumMod val="75000"/>
              </a:schemeClr>
            </a:solidFill>
          </a:ln>
        </p:spPr>
        <p:txBody>
          <a:bodyPr wrap="none" rtlCol="0">
            <a:spAutoFit/>
          </a:bodyPr>
          <a:lstStyle/>
          <a:p>
            <a:r>
              <a:rPr lang="ar-EG" dirty="0"/>
              <a:t>أين تحب أن تضع القطة؟ </a:t>
            </a:r>
            <a:endParaRPr lang="en-GB" dirty="0"/>
          </a:p>
        </p:txBody>
      </p:sp>
    </p:spTree>
    <p:extLst>
      <p:ext uri="{BB962C8B-B14F-4D97-AF65-F5344CB8AC3E}">
        <p14:creationId xmlns:p14="http://schemas.microsoft.com/office/powerpoint/2010/main" val="647313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524246"/>
            <a:ext cx="3968496" cy="832104"/>
          </a:xfrm>
        </p:spPr>
        <p:txBody>
          <a:bodyPr>
            <a:normAutofit/>
          </a:bodyPr>
          <a:lstStyle/>
          <a:p>
            <a:pPr algn="ctr"/>
            <a:r>
              <a:rPr lang="ar-EG" sz="1600" dirty="0">
                <a:latin typeface="Sakkal Majalla" panose="02000000000000000000" pitchFamily="2" charset="-78"/>
                <a:cs typeface="+mn-cs"/>
              </a:rPr>
              <a:t>اوراق عمل  داخل وخارج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8</a:t>
            </a:fld>
            <a:endParaRPr lang="en-US" dirty="0"/>
          </a:p>
        </p:txBody>
      </p:sp>
      <p:pic>
        <p:nvPicPr>
          <p:cNvPr id="16" name="Picture 15" descr="A picture containing graphical user interface&#10;&#10;Description automatically generated">
            <a:extLst>
              <a:ext uri="{FF2B5EF4-FFF2-40B4-BE49-F238E27FC236}">
                <a16:creationId xmlns:a16="http://schemas.microsoft.com/office/drawing/2014/main" id="{98C6D2D8-68DB-44F2-A37A-D37E4B49E815}"/>
              </a:ext>
            </a:extLst>
          </p:cNvPr>
          <p:cNvPicPr>
            <a:picLocks noChangeAspect="1"/>
          </p:cNvPicPr>
          <p:nvPr/>
        </p:nvPicPr>
        <p:blipFill rotWithShape="1">
          <a:blip r:embed="rId2">
            <a:extLst>
              <a:ext uri="{28A0092B-C50C-407E-A947-70E740481C1C}">
                <a14:useLocalDpi xmlns:a14="http://schemas.microsoft.com/office/drawing/2010/main" val="0"/>
              </a:ext>
            </a:extLst>
          </a:blip>
          <a:srcRect t="10317"/>
          <a:stretch/>
        </p:blipFill>
        <p:spPr>
          <a:xfrm>
            <a:off x="1724217" y="481476"/>
            <a:ext cx="3886200" cy="5042769"/>
          </a:xfrm>
          <a:prstGeom prst="rect">
            <a:avLst/>
          </a:prstGeom>
          <a:ln>
            <a:solidFill>
              <a:schemeClr val="accent4">
                <a:lumMod val="75000"/>
              </a:schemeClr>
            </a:solidFill>
          </a:ln>
        </p:spPr>
      </p:pic>
      <p:pic>
        <p:nvPicPr>
          <p:cNvPr id="20" name="Picture 19" descr="A picture containing shape&#10;&#10;Description automatically generated">
            <a:extLst>
              <a:ext uri="{FF2B5EF4-FFF2-40B4-BE49-F238E27FC236}">
                <a16:creationId xmlns:a16="http://schemas.microsoft.com/office/drawing/2014/main" id="{610AF594-AE67-4FF7-8776-22E1608A8AC9}"/>
              </a:ext>
            </a:extLst>
          </p:cNvPr>
          <p:cNvPicPr>
            <a:picLocks noChangeAspect="1"/>
          </p:cNvPicPr>
          <p:nvPr/>
        </p:nvPicPr>
        <p:blipFill rotWithShape="1">
          <a:blip r:embed="rId3">
            <a:extLst>
              <a:ext uri="{28A0092B-C50C-407E-A947-70E740481C1C}">
                <a14:useLocalDpi xmlns:a14="http://schemas.microsoft.com/office/drawing/2010/main" val="0"/>
              </a:ext>
            </a:extLst>
          </a:blip>
          <a:srcRect t="16328"/>
          <a:stretch/>
        </p:blipFill>
        <p:spPr>
          <a:xfrm>
            <a:off x="6581584" y="481477"/>
            <a:ext cx="4058032" cy="5042769"/>
          </a:xfrm>
          <a:prstGeom prst="rect">
            <a:avLst/>
          </a:prstGeom>
          <a:ln>
            <a:solidFill>
              <a:schemeClr val="accent4">
                <a:lumMod val="75000"/>
              </a:schemeClr>
            </a:solidFill>
          </a:ln>
        </p:spPr>
      </p:pic>
    </p:spTree>
    <p:extLst>
      <p:ext uri="{BB962C8B-B14F-4D97-AF65-F5344CB8AC3E}">
        <p14:creationId xmlns:p14="http://schemas.microsoft.com/office/powerpoint/2010/main" val="2404308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524246"/>
            <a:ext cx="3968496" cy="832104"/>
          </a:xfrm>
        </p:spPr>
        <p:txBody>
          <a:bodyPr>
            <a:normAutofit/>
          </a:bodyPr>
          <a:lstStyle/>
          <a:p>
            <a:pPr algn="ctr"/>
            <a:r>
              <a:rPr lang="ar-EG" sz="1600" dirty="0">
                <a:latin typeface="Sakkal Majalla" panose="02000000000000000000" pitchFamily="2" charset="-78"/>
                <a:cs typeface="+mn-cs"/>
              </a:rPr>
              <a:t>اوراق عمل  فوق  / تحت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9</a:t>
            </a:fld>
            <a:endParaRPr lang="en-US" dirty="0"/>
          </a:p>
        </p:txBody>
      </p:sp>
      <p:pic>
        <p:nvPicPr>
          <p:cNvPr id="5" name="Picture 4" descr="A picture containing diagram&#10;&#10;Description automatically generated">
            <a:extLst>
              <a:ext uri="{FF2B5EF4-FFF2-40B4-BE49-F238E27FC236}">
                <a16:creationId xmlns:a16="http://schemas.microsoft.com/office/drawing/2014/main" id="{5EB901C9-B120-4BE5-9C96-D8CC91298786}"/>
              </a:ext>
            </a:extLst>
          </p:cNvPr>
          <p:cNvPicPr>
            <a:picLocks noChangeAspect="1"/>
          </p:cNvPicPr>
          <p:nvPr/>
        </p:nvPicPr>
        <p:blipFill rotWithShape="1">
          <a:blip r:embed="rId2">
            <a:extLst>
              <a:ext uri="{28A0092B-C50C-407E-A947-70E740481C1C}">
                <a14:useLocalDpi xmlns:a14="http://schemas.microsoft.com/office/drawing/2010/main" val="0"/>
              </a:ext>
            </a:extLst>
          </a:blip>
          <a:srcRect l="3733" t="11250" r="3423" b="3153"/>
          <a:stretch/>
        </p:blipFill>
        <p:spPr>
          <a:xfrm>
            <a:off x="4111752" y="563979"/>
            <a:ext cx="6770072" cy="3829719"/>
          </a:xfrm>
          <a:prstGeom prst="rect">
            <a:avLst/>
          </a:prstGeom>
          <a:ln>
            <a:solidFill>
              <a:schemeClr val="accent4">
                <a:lumMod val="75000"/>
              </a:schemeClr>
            </a:solidFill>
          </a:ln>
        </p:spPr>
      </p:pic>
      <p:sp>
        <p:nvSpPr>
          <p:cNvPr id="12" name="TextBox 11">
            <a:extLst>
              <a:ext uri="{FF2B5EF4-FFF2-40B4-BE49-F238E27FC236}">
                <a16:creationId xmlns:a16="http://schemas.microsoft.com/office/drawing/2014/main" id="{DA292D03-124D-47AF-9988-EAAEEF51115C}"/>
              </a:ext>
            </a:extLst>
          </p:cNvPr>
          <p:cNvSpPr txBox="1"/>
          <p:nvPr/>
        </p:nvSpPr>
        <p:spPr>
          <a:xfrm>
            <a:off x="2586790" y="2478839"/>
            <a:ext cx="1125629" cy="369332"/>
          </a:xfrm>
          <a:prstGeom prst="rect">
            <a:avLst/>
          </a:prstGeom>
          <a:noFill/>
          <a:ln>
            <a:solidFill>
              <a:schemeClr val="accent4">
                <a:lumMod val="75000"/>
              </a:schemeClr>
            </a:solidFill>
          </a:ln>
        </p:spPr>
        <p:txBody>
          <a:bodyPr wrap="none" rtlCol="0">
            <a:spAutoFit/>
          </a:bodyPr>
          <a:lstStyle/>
          <a:p>
            <a:r>
              <a:rPr lang="ar-EG" dirty="0"/>
              <a:t>أين السيارة ؟</a:t>
            </a:r>
            <a:endParaRPr lang="en-GB" dirty="0"/>
          </a:p>
        </p:txBody>
      </p:sp>
    </p:spTree>
    <p:extLst>
      <p:ext uri="{BB962C8B-B14F-4D97-AF65-F5344CB8AC3E}">
        <p14:creationId xmlns:p14="http://schemas.microsoft.com/office/powerpoint/2010/main" val="1110757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2431</TotalTime>
  <Words>389</Words>
  <Application>Microsoft Office PowerPoint</Application>
  <PresentationFormat>Widescreen</PresentationFormat>
  <Paragraphs>87</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Franklin Gothic Book</vt:lpstr>
      <vt:lpstr>Sakkal Majalla</vt:lpstr>
      <vt:lpstr>Times New Roman</vt:lpstr>
      <vt:lpstr>Office Theme</vt:lpstr>
      <vt:lpstr>اختيار وتسمية الأدوات الموجودة في الاتجاهات التالية : فوق وتحت / داخل وخارج</vt:lpstr>
      <vt:lpstr>PowerPoint Presentation</vt:lpstr>
      <vt:lpstr>PowerPoint Presentation</vt:lpstr>
      <vt:lpstr>داخل وخارج </vt:lpstr>
      <vt:lpstr>فوق /تحت </vt:lpstr>
      <vt:lpstr>اوراق عمل  داخل وخارج </vt:lpstr>
      <vt:lpstr>اوراق عمل  داخل وخارج </vt:lpstr>
      <vt:lpstr>اوراق عمل  داخل وخارج </vt:lpstr>
      <vt:lpstr>اوراق عمل  فوق  / تحت </vt:lpstr>
      <vt:lpstr>أوراق عمل  فوق  / تحت </vt:lpstr>
      <vt:lpstr>أوراق عمل  فوق  / تحت </vt:lpstr>
      <vt:lpstr>اوراق عمل  فوق  / تحت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اليه العمل على برنامج البوربوينت</dc:title>
  <dc:creator>اريني يعقوب</dc:creator>
  <cp:lastModifiedBy>YUSRA ABDULLA NASER SHAAYA</cp:lastModifiedBy>
  <cp:revision>10</cp:revision>
  <dcterms:created xsi:type="dcterms:W3CDTF">2020-11-23T05:22:16Z</dcterms:created>
  <dcterms:modified xsi:type="dcterms:W3CDTF">2020-11-26T05:47:18Z</dcterms:modified>
</cp:coreProperties>
</file>