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3"/>
  </p:notesMasterIdLst>
  <p:sldIdLst>
    <p:sldId id="278" r:id="rId6"/>
    <p:sldId id="279" r:id="rId7"/>
    <p:sldId id="280" r:id="rId8"/>
    <p:sldId id="281" r:id="rId9"/>
    <p:sldId id="286" r:id="rId10"/>
    <p:sldId id="287"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man haddad" initials="ah" lastIdx="1" clrIdx="0">
    <p:extLst>
      <p:ext uri="{19B8F6BF-5375-455C-9EA6-DF929625EA0E}">
        <p15:presenceInfo xmlns:p15="http://schemas.microsoft.com/office/powerpoint/2012/main" xmlns="" userId="699ba793926385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7" d="100"/>
          <a:sy n="77" d="100"/>
        </p:scale>
        <p:origin x="-246" y="255"/>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75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4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4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4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4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4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4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4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4 January 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4 January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4 January 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4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4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4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4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4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4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4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4 January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4 January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4 January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4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4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4 January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4 January 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zj46zr_qUKM"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ww.youtube.com/watch?v=3q4jIhHx-q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xmlns=""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normAutofit/>
          </a:bodyPr>
          <a:lstStyle/>
          <a:p>
            <a:pPr algn="ctr" rtl="1"/>
            <a:r>
              <a:rPr lang="ar-EG" sz="2800" dirty="0">
                <a:latin typeface="Sakkal Majalla" panose="02000000000000000000" pitchFamily="2" charset="-78"/>
                <a:cs typeface="Sakkal Majalla" panose="02000000000000000000" pitchFamily="2" charset="-78"/>
              </a:rPr>
              <a:t>اقتراح خطة لحل قضية على مستوى المدرسة أو على المستوى المحلي موظفا الأدلة</a:t>
            </a:r>
          </a:p>
        </p:txBody>
      </p:sp>
      <p:sp>
        <p:nvSpPr>
          <p:cNvPr id="3" name="TextBox 2"/>
          <p:cNvSpPr txBox="1"/>
          <p:nvPr/>
        </p:nvSpPr>
        <p:spPr>
          <a:xfrm rot="721943">
            <a:off x="8544910" y="5246739"/>
            <a:ext cx="2459421" cy="400110"/>
          </a:xfrm>
          <a:prstGeom prst="rect">
            <a:avLst/>
          </a:prstGeom>
          <a:noFill/>
        </p:spPr>
        <p:txBody>
          <a:bodyPr wrap="square" rtlCol="0">
            <a:spAutoFit/>
          </a:bodyPr>
          <a:lstStyle/>
          <a:p>
            <a:pPr algn="ctr" rtl="1"/>
            <a:r>
              <a:rPr lang="ar-AE" sz="2000" dirty="0" smtClean="0">
                <a:solidFill>
                  <a:schemeClr val="bg1"/>
                </a:solidFill>
                <a:latin typeface="Sakkal Majalla" panose="02000000000000000000" pitchFamily="2" charset="-78"/>
                <a:cs typeface="Sakkal Majalla" panose="02000000000000000000" pitchFamily="2" charset="-78"/>
              </a:rPr>
              <a:t>إعداد المعلم/ جمال الشافعي</a:t>
            </a:r>
            <a:endParaRPr lang="en-US" sz="2000" dirty="0">
              <a:solidFill>
                <a:schemeClr val="bg1"/>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3">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spTree>
    <p:extLst>
      <p:ext uri="{BB962C8B-B14F-4D97-AF65-F5344CB8AC3E}">
        <p14:creationId xmlns:p14="http://schemas.microsoft.com/office/powerpoint/2010/main" val="969043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19651620"/>
              </p:ext>
            </p:extLst>
          </p:nvPr>
        </p:nvGraphicFramePr>
        <p:xfrm>
          <a:off x="154004" y="220749"/>
          <a:ext cx="11906451" cy="6512174"/>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xmlns="" val="20000"/>
                    </a:ext>
                  </a:extLst>
                </a:gridCol>
                <a:gridCol w="3413704">
                  <a:extLst>
                    <a:ext uri="{9D8B030D-6E8A-4147-A177-3AD203B41FA5}">
                      <a16:colId xmlns:a16="http://schemas.microsoft.com/office/drawing/2014/main" xmlns="" val="2032493190"/>
                    </a:ext>
                  </a:extLst>
                </a:gridCol>
                <a:gridCol w="2918797">
                  <a:extLst>
                    <a:ext uri="{9D8B030D-6E8A-4147-A177-3AD203B41FA5}">
                      <a16:colId xmlns:a16="http://schemas.microsoft.com/office/drawing/2014/main" xmlns="" val="4078435238"/>
                    </a:ext>
                  </a:extLst>
                </a:gridCol>
                <a:gridCol w="1275520">
                  <a:extLst>
                    <a:ext uri="{9D8B030D-6E8A-4147-A177-3AD203B41FA5}">
                      <a16:colId xmlns:a16="http://schemas.microsoft.com/office/drawing/2014/main" xmlns="" val="20001"/>
                    </a:ext>
                  </a:extLst>
                </a:gridCol>
              </a:tblGrid>
              <a:tr h="4624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err="1" smtClean="0">
                          <a:latin typeface="Sakkal Majalla" panose="02000000000000000000" pitchFamily="2" charset="-78"/>
                          <a:cs typeface="Sakkal Majalla" panose="02000000000000000000" pitchFamily="2" charset="-78"/>
                        </a:rPr>
                        <a:t>المراجعة:أ</a:t>
                      </a:r>
                      <a:r>
                        <a:rPr lang="ar-AE" sz="1200" b="1" dirty="0">
                          <a:latin typeface="Sakkal Majalla" panose="02000000000000000000" pitchFamily="2" charset="-78"/>
                          <a:cs typeface="Sakkal Majalla" panose="02000000000000000000" pitchFamily="2" charset="-78"/>
                        </a:rPr>
                        <a:t>. جمعه شعيب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a:t>
                      </a:r>
                      <a:r>
                        <a:rPr lang="ar-EG" sz="1200" b="1" dirty="0">
                          <a:latin typeface="Sakkal Majalla" panose="02000000000000000000" pitchFamily="2" charset="-78"/>
                          <a:cs typeface="Sakkal Majalla" panose="02000000000000000000" pitchFamily="2" charset="-78"/>
                        </a:rPr>
                        <a:t> </a:t>
                      </a:r>
                      <a:r>
                        <a:rPr lang="ar-AE" sz="1200" b="1" dirty="0" smtClean="0">
                          <a:latin typeface="Sakkal Majalla" panose="02000000000000000000" pitchFamily="2" charset="-78"/>
                          <a:cs typeface="Sakkal Majalla" panose="02000000000000000000" pitchFamily="2" charset="-78"/>
                        </a:rPr>
                        <a:t>جمال الشافعي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p>
                      <a:pPr marL="0" marR="0" lvl="0" indent="0" algn="ctr" defTabSz="914400" rtl="1" eaLnBrk="1" fontAlgn="ctr" latinLnBrk="0" hangingPunct="1">
                        <a:lnSpc>
                          <a:spcPct val="100000"/>
                        </a:lnSpc>
                        <a:spcBef>
                          <a:spcPts val="0"/>
                        </a:spcBef>
                        <a:spcAft>
                          <a:spcPts val="0"/>
                        </a:spcAft>
                        <a:buClrTx/>
                        <a:buSzTx/>
                        <a:buFontTx/>
                        <a:buNone/>
                        <a:tabLst/>
                        <a:defRPr/>
                      </a:pP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رقم الهدف :(</a:t>
                      </a:r>
                      <a:r>
                        <a:rPr lang="en-US" sz="1200" b="1" i="0" u="none" strike="noStrike" dirty="0" smtClean="0">
                          <a:solidFill>
                            <a:srgbClr val="FF0000"/>
                          </a:solidFill>
                          <a:effectLst/>
                          <a:latin typeface="Sakkal Majalla" panose="02000000000000000000" pitchFamily="2" charset="-78"/>
                          <a:cs typeface="Sakkal Majalla" panose="02000000000000000000" pitchFamily="2" charset="-78"/>
                        </a:rPr>
                        <a:t>1707</a:t>
                      </a:r>
                      <a:r>
                        <a:rPr lang="ar-AE" sz="1200" b="1" i="0" u="none" strike="noStrike" baseline="0" dirty="0" smtClean="0">
                          <a:solidFill>
                            <a:srgbClr val="FF0000"/>
                          </a:solidFill>
                          <a:effectLst/>
                          <a:latin typeface="Sakkal Majalla" panose="02000000000000000000" pitchFamily="2" charset="-78"/>
                          <a:cs typeface="Sakkal Majalla" panose="02000000000000000000" pitchFamily="2" charset="-78"/>
                        </a:rPr>
                        <a:t>)</a:t>
                      </a: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  </a:t>
                      </a:r>
                    </a:p>
                    <a:p>
                      <a:pPr algn="ctr" rtl="1" fontAlgn="ct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854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a:t>
                      </a:r>
                      <a:r>
                        <a:rPr lang="ar-EG" sz="1200" b="1" dirty="0">
                          <a:latin typeface="Sakkal Majalla" panose="02000000000000000000" pitchFamily="2" charset="-78"/>
                          <a:cs typeface="Sakkal Majalla" panose="02000000000000000000" pitchFamily="2" charset="-78"/>
                        </a:rPr>
                        <a:t> </a:t>
                      </a:r>
                      <a:r>
                        <a:rPr lang="ar-EG" sz="1200" b="1" dirty="0" smtClean="0">
                          <a:latin typeface="Sakkal Majalla" panose="02000000000000000000" pitchFamily="2" charset="-78"/>
                          <a:cs typeface="Sakkal Majalla" panose="02000000000000000000" pitchFamily="2" charset="-78"/>
                        </a:rPr>
                        <a:t>1</a:t>
                      </a:r>
                      <a:r>
                        <a:rPr lang="ar-AE" sz="1200" b="1" dirty="0" smtClean="0">
                          <a:latin typeface="Sakkal Majalla" panose="02000000000000000000" pitchFamily="2" charset="-78"/>
                          <a:cs typeface="Sakkal Majalla" panose="02000000000000000000" pitchFamily="2" charset="-78"/>
                        </a:rPr>
                        <a:t>4  </a:t>
                      </a:r>
                      <a:r>
                        <a:rPr lang="ar-EG" sz="1200" b="1" dirty="0" smtClean="0">
                          <a:latin typeface="Sakkal Majalla" panose="02000000000000000000" pitchFamily="2" charset="-78"/>
                          <a:cs typeface="Sakkal Majalla" panose="02000000000000000000" pitchFamily="2" charset="-78"/>
                        </a:rPr>
                        <a:t>-</a:t>
                      </a:r>
                      <a:r>
                        <a:rPr lang="ar-AE" sz="1200" b="1" dirty="0" smtClean="0">
                          <a:latin typeface="Sakkal Majalla" panose="02000000000000000000" pitchFamily="2" charset="-78"/>
                          <a:cs typeface="Sakkal Majalla" panose="02000000000000000000" pitchFamily="2" charset="-78"/>
                        </a:rPr>
                        <a:t>   </a:t>
                      </a:r>
                      <a:r>
                        <a:rPr lang="ar-EG" sz="1200" b="1" dirty="0" smtClean="0">
                          <a:latin typeface="Sakkal Majalla" panose="02000000000000000000" pitchFamily="2" charset="-78"/>
                          <a:cs typeface="Sakkal Majalla" panose="02000000000000000000" pitchFamily="2" charset="-78"/>
                        </a:rPr>
                        <a:t>1</a:t>
                      </a:r>
                      <a:r>
                        <a:rPr lang="ar-AE" sz="1200" b="1" dirty="0" smtClean="0">
                          <a:latin typeface="Sakkal Majalla" panose="02000000000000000000" pitchFamily="2" charset="-78"/>
                          <a:cs typeface="Sakkal Majalla" panose="02000000000000000000" pitchFamily="2" charset="-78"/>
                        </a:rPr>
                        <a:t>5 </a:t>
                      </a:r>
                      <a:r>
                        <a:rPr lang="ar-EG" sz="1200" b="1" dirty="0" smtClean="0">
                          <a:latin typeface="Sakkal Majalla" panose="02000000000000000000" pitchFamily="2" charset="-78"/>
                          <a:cs typeface="Sakkal Majalla" panose="02000000000000000000" pitchFamily="2" charset="-78"/>
                        </a:rPr>
                        <a:t> </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a:t>
                      </a:r>
                      <a:r>
                        <a:rPr lang="ar-AE" sz="1200" b="1" dirty="0" smtClean="0">
                          <a:latin typeface="Sakkal Majalla" panose="02000000000000000000" pitchFamily="2" charset="-78"/>
                          <a:cs typeface="Sakkal Majalla" panose="02000000000000000000" pitchFamily="2" charset="-78"/>
                        </a:rPr>
                        <a:t>بسيطة</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r>
                        <a:rPr lang="ar-EG"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12628275"/>
                  </a:ext>
                </a:extLst>
              </a:tr>
              <a:tr h="5568603">
                <a:tc gridSpan="3">
                  <a:txBody>
                    <a:bodyPr/>
                    <a:lstStyle/>
                    <a:p>
                      <a:pPr algn="r" rtl="1"/>
                      <a:r>
                        <a:rPr lang="ar-AE" sz="1400" b="1" dirty="0" smtClean="0">
                          <a:solidFill>
                            <a:srgbClr val="FF0000"/>
                          </a:solidFill>
                          <a:latin typeface="Sakkal Majalla" panose="02000000000000000000" pitchFamily="2" charset="-78"/>
                          <a:cs typeface="Sakkal Majalla" panose="02000000000000000000" pitchFamily="2" charset="-78"/>
                        </a:rPr>
                        <a:t>درس </a:t>
                      </a:r>
                      <a:r>
                        <a:rPr lang="ar-EG" sz="1400" b="1" dirty="0" smtClean="0">
                          <a:solidFill>
                            <a:srgbClr val="FF0000"/>
                          </a:solidFill>
                          <a:latin typeface="Sakkal Majalla" panose="02000000000000000000" pitchFamily="2" charset="-78"/>
                          <a:cs typeface="Sakkal Majalla" panose="02000000000000000000" pitchFamily="2" charset="-78"/>
                        </a:rPr>
                        <a:t>:اقتراح خطة لحل قضية على مستوى المدرسة أو على المستوى المحلي موظفا الأدلة .</a:t>
                      </a:r>
                    </a:p>
                    <a:p>
                      <a:pPr algn="r" rtl="1"/>
                      <a:r>
                        <a:rPr lang="ar-EG" sz="1400" b="1" dirty="0" smtClean="0">
                          <a:solidFill>
                            <a:srgbClr val="FF0000"/>
                          </a:solidFill>
                          <a:latin typeface="Sakkal Majalla" panose="02000000000000000000" pitchFamily="2" charset="-78"/>
                          <a:cs typeface="Sakkal Majalla" panose="02000000000000000000" pitchFamily="2" charset="-78"/>
                        </a:rPr>
                        <a:t>قصة </a:t>
                      </a:r>
                      <a:r>
                        <a:rPr lang="ar-AE" sz="1400" b="1" dirty="0" smtClean="0">
                          <a:solidFill>
                            <a:srgbClr val="FF0000"/>
                          </a:solidFill>
                          <a:latin typeface="Sakkal Majalla" panose="02000000000000000000" pitchFamily="2" charset="-78"/>
                          <a:cs typeface="Sakkal Majalla" panose="02000000000000000000" pitchFamily="2" charset="-78"/>
                        </a:rPr>
                        <a:t>:</a:t>
                      </a:r>
                      <a:r>
                        <a:rPr lang="ar-AE" sz="1400" b="1" baseline="0" dirty="0" smtClean="0">
                          <a:solidFill>
                            <a:srgbClr val="FF0000"/>
                          </a:solidFill>
                          <a:latin typeface="Sakkal Majalla" panose="02000000000000000000" pitchFamily="2" charset="-78"/>
                          <a:cs typeface="Sakkal Majalla" panose="02000000000000000000" pitchFamily="2" charset="-78"/>
                        </a:rPr>
                        <a:t> </a:t>
                      </a:r>
                      <a:r>
                        <a:rPr lang="en-US" sz="1400" b="1" baseline="0" dirty="0" smtClean="0">
                          <a:solidFill>
                            <a:srgbClr val="FF0000"/>
                          </a:solidFill>
                          <a:latin typeface="Sakkal Majalla" panose="02000000000000000000" pitchFamily="2" charset="-78"/>
                          <a:cs typeface="Sakkal Majalla" panose="02000000000000000000" pitchFamily="2" charset="-78"/>
                        </a:rPr>
                        <a:t> ,</a:t>
                      </a:r>
                      <a:r>
                        <a:rPr lang="ar-AE" sz="1400" b="1" baseline="0" dirty="0" smtClean="0">
                          <a:solidFill>
                            <a:srgbClr val="FF0000"/>
                          </a:solidFill>
                          <a:latin typeface="Sakkal Majalla" panose="02000000000000000000" pitchFamily="2" charset="-78"/>
                          <a:cs typeface="Sakkal Majalla" panose="02000000000000000000" pitchFamily="2" charset="-78"/>
                        </a:rPr>
                        <a:t>العودة إلى المدرسة</a:t>
                      </a:r>
                    </a:p>
                    <a:p>
                      <a:pPr algn="r" rtl="1"/>
                      <a:endParaRPr lang="ar-EG" sz="1200" b="1" baseline="0" dirty="0" smtClean="0">
                        <a:latin typeface="Sakkal Majalla" panose="02000000000000000000" pitchFamily="2" charset="-78"/>
                        <a:cs typeface="Sakkal Majalla" panose="02000000000000000000" pitchFamily="2" charset="-78"/>
                      </a:endParaRPr>
                    </a:p>
                    <a:p>
                      <a:pPr algn="r" rtl="1"/>
                      <a:endParaRPr lang="ar-EG" sz="1200" b="1" baseline="0" dirty="0" smtClean="0">
                        <a:latin typeface="Sakkal Majalla" panose="02000000000000000000" pitchFamily="2" charset="-78"/>
                        <a:cs typeface="Sakkal Majalla" panose="02000000000000000000" pitchFamily="2" charset="-78"/>
                      </a:endParaRPr>
                    </a:p>
                    <a:p>
                      <a:pPr algn="r" rtl="1"/>
                      <a:endParaRPr lang="ar-EG" sz="1200" b="1" baseline="0" dirty="0" smtClean="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1" baseline="0" dirty="0" smtClean="0">
                          <a:latin typeface="Sakkal Majalla" panose="02000000000000000000" pitchFamily="2" charset="-78"/>
                          <a:cs typeface="Sakkal Majalla" panose="02000000000000000000" pitchFamily="2" charset="-78"/>
                        </a:rPr>
                        <a:t> </a:t>
                      </a:r>
                      <a:endParaRPr lang="en-US" sz="1200" dirty="0" smtClean="0"/>
                    </a:p>
                    <a:p>
                      <a:pPr algn="r" rtl="1"/>
                      <a:endParaRPr lang="ar-EG" sz="1200" b="1" baseline="0" dirty="0" smtClean="0">
                        <a:latin typeface="Sakkal Majalla" panose="02000000000000000000" pitchFamily="2" charset="-78"/>
                        <a:cs typeface="Sakkal Majalla" panose="02000000000000000000" pitchFamily="2" charset="-78"/>
                      </a:endParaRPr>
                    </a:p>
                    <a:p>
                      <a:pPr algn="r" rtl="1"/>
                      <a:r>
                        <a:rPr lang="ar-EG" sz="1200" b="1" baseline="0" dirty="0" smtClean="0">
                          <a:latin typeface="Sakkal Majalla" panose="02000000000000000000" pitchFamily="2" charset="-78"/>
                          <a:cs typeface="Sakkal Majalla" panose="02000000000000000000" pitchFamily="2" charset="-78"/>
                        </a:rPr>
                        <a:t>                                                                       </a:t>
                      </a: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r>
                        <a:rPr lang="ar-AE" sz="1200" b="1" baseline="0" dirty="0" smtClean="0">
                          <a:latin typeface="Sakkal Majalla" panose="02000000000000000000" pitchFamily="2" charset="-78"/>
                          <a:cs typeface="Sakkal Majalla" panose="02000000000000000000" pitchFamily="2" charset="-78"/>
                        </a:rPr>
                        <a:t> </a:t>
                      </a:r>
                      <a:endParaRPr lang="ar-SA" sz="1200" b="1" dirty="0" smtClean="0">
                        <a:latin typeface="Sakkal Majalla" panose="02000000000000000000" pitchFamily="2" charset="-78"/>
                        <a:cs typeface="Sakkal Majalla" panose="02000000000000000000" pitchFamily="2" charset="-78"/>
                      </a:endParaRPr>
                    </a:p>
                    <a:p>
                      <a:pPr algn="r" rtl="1"/>
                      <a:endParaRPr lang="en-US" sz="1400" b="1" u="sng" baseline="0" dirty="0" smtClean="0">
                        <a:solidFill>
                          <a:srgbClr val="FF0000"/>
                        </a:solidFill>
                        <a:latin typeface="Sakkal Majalla" panose="02000000000000000000" pitchFamily="2" charset="-78"/>
                        <a:cs typeface="Sakkal Majalla" panose="02000000000000000000" pitchFamily="2" charset="-78"/>
                      </a:endParaRPr>
                    </a:p>
                    <a:p>
                      <a:pPr algn="r" rtl="1"/>
                      <a:endParaRPr lang="ar-AE" sz="12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dirty="0">
                          <a:latin typeface="Sakkal Majalla" panose="02000000000000000000" pitchFamily="2" charset="-78"/>
                          <a:cs typeface="Sakkal Majalla" panose="02000000000000000000" pitchFamily="2" charset="-78"/>
                        </a:rPr>
                        <a:t>كتاب</a:t>
                      </a:r>
                      <a:r>
                        <a:rPr lang="ar-AE" sz="14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4 January 2021</a:t>
            </a:fld>
            <a:endParaRPr lang="en-GB"/>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sp>
        <p:nvSpPr>
          <p:cNvPr id="17" name="TextBox 16"/>
          <p:cNvSpPr txBox="1"/>
          <p:nvPr/>
        </p:nvSpPr>
        <p:spPr>
          <a:xfrm>
            <a:off x="333633" y="2170670"/>
            <a:ext cx="10322010" cy="1200329"/>
          </a:xfrm>
          <a:prstGeom prst="rect">
            <a:avLst/>
          </a:prstGeom>
          <a:noFill/>
        </p:spPr>
        <p:txBody>
          <a:bodyPr wrap="square" rtlCol="0">
            <a:spAutoFit/>
          </a:bodyPr>
          <a:lstStyle/>
          <a:p>
            <a:pPr algn="r" rtl="1"/>
            <a:r>
              <a:rPr lang="ar-AE" sz="1200" dirty="0"/>
              <a:t>فاطمة طالبة مجتهدة في الصف الثاني الإبتدائي و هي تعي الأمور حولها و هي مشغولة بما يعانية الناس نتيجة انتشار فيرس كوروناز فاطمة تتمنى ان تنتهي هذه الجائحة و تتمنى العودة إلى المدرسة.</a:t>
            </a:r>
          </a:p>
          <a:p>
            <a:pPr algn="r" rtl="1"/>
            <a:r>
              <a:rPr lang="ar-AE" sz="1200" dirty="0"/>
              <a:t>جلست فاطمة تفكر في حال الدراسة عن بعد الذي لا يروق لها. انها تتمنى العودة إلى مدرستها و لو ليوم واحد أو يومين في الأسبوع. فجأة انطلقت فاطمة نحو والدتها لتخبرها عن فكرتها . اقترحت فاطمة أن يتم تقسيم طلاب الصف و عددهم عشرون إلى خمس مجموعات من أربع طلاب و في كل يوم تحضر أحدى المجموعات إلى المدرسة للقاء المعلمين و تلقي العلم بشكل مباشر في المدرسة مع الأخذ بكافة أجراءات السلامة و الوقاية.</a:t>
            </a:r>
          </a:p>
          <a:p>
            <a:pPr algn="r" rtl="1"/>
            <a:r>
              <a:rPr lang="ar-AE" sz="1200" dirty="0"/>
              <a:t>سعدت الأم كثيرًا لموقف ابنتها و أهتمامها بالمشكلات و القضايا المحلية و حرصها على بذل الجهد في التفكير و الوصول إلى حل لهذه القضايا. قالت لها الأم: أنت ممتازة يا فاطمة لأنك كنت ايجابية و حرصت على تقديم حل للمشكلة، ان أقتراحك يا فاطمة جدير بالدراسة و الأهتمام و أنت جديرة بالاحترام.</a:t>
            </a:r>
            <a:endParaRPr lang="en-US"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415" y="3741952"/>
            <a:ext cx="33893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41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34387879"/>
              </p:ext>
            </p:extLst>
          </p:nvPr>
        </p:nvGraphicFramePr>
        <p:xfrm>
          <a:off x="212035" y="201390"/>
          <a:ext cx="11769196" cy="6477802"/>
        </p:xfrm>
        <a:graphic>
          <a:graphicData uri="http://schemas.openxmlformats.org/drawingml/2006/table">
            <a:tbl>
              <a:tblPr firstRow="1" bandRow="1">
                <a:tableStyleId>{5940675A-B579-460E-94D1-54222C63F5DA}</a:tableStyleId>
              </a:tblPr>
              <a:tblGrid>
                <a:gridCol w="10580522">
                  <a:extLst>
                    <a:ext uri="{9D8B030D-6E8A-4147-A177-3AD203B41FA5}">
                      <a16:colId xmlns:a16="http://schemas.microsoft.com/office/drawing/2014/main" xmlns="" val="20000"/>
                    </a:ext>
                  </a:extLst>
                </a:gridCol>
                <a:gridCol w="1188674">
                  <a:extLst>
                    <a:ext uri="{9D8B030D-6E8A-4147-A177-3AD203B41FA5}">
                      <a16:colId xmlns:a16="http://schemas.microsoft.com/office/drawing/2014/main" xmlns="" val="20001"/>
                    </a:ext>
                  </a:extLst>
                </a:gridCol>
              </a:tblGrid>
              <a:tr h="528764">
                <a:tc>
                  <a:txBody>
                    <a:bodyPr/>
                    <a:lstStyle/>
                    <a:p>
                      <a:pPr algn="r" rtl="1"/>
                      <a:r>
                        <a:rPr lang="ar-AE" sz="1200" dirty="0" smtClean="0"/>
                        <a:t>اقتراح خطة لحل قضية على مستوى المدرسة أو على المستوى المحلي موظفا الأدلة</a:t>
                      </a:r>
                      <a:endParaRPr lang="en-US" sz="1200" dirty="0"/>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solidFill>
                            <a:schemeClr val="tx1"/>
                          </a:solidFill>
                          <a:latin typeface="Sakkal Majalla" panose="02000000000000000000" pitchFamily="2" charset="-78"/>
                          <a:cs typeface="Sakkal Majalla" panose="02000000000000000000" pitchFamily="2" charset="-78"/>
                        </a:rPr>
                        <a:t>الهدف</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478810">
                <a:tc>
                  <a:txBody>
                    <a:bodyPr/>
                    <a:lstStyle/>
                    <a:p>
                      <a:pPr algn="r" rtl="1"/>
                      <a:r>
                        <a:rPr lang="ar-AE" sz="1200" b="1" dirty="0" smtClean="0">
                          <a:solidFill>
                            <a:schemeClr val="tx1"/>
                          </a:solidFill>
                          <a:latin typeface="Sakkal Majalla" panose="02000000000000000000" pitchFamily="2" charset="-78"/>
                          <a:cs typeface="Sakkal Majalla" panose="02000000000000000000" pitchFamily="2" charset="-78"/>
                        </a:rPr>
                        <a:t>دليل المعلم</a:t>
                      </a:r>
                      <a:endParaRPr lang="ar-AE" sz="12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solidFill>
                            <a:schemeClr val="tx1"/>
                          </a:solidFill>
                          <a:latin typeface="Sakkal Majalla" panose="02000000000000000000" pitchFamily="2" charset="-78"/>
                          <a:cs typeface="Sakkal Majalla" panose="02000000000000000000" pitchFamily="2" charset="-78"/>
                        </a:rPr>
                        <a:t>المكونات </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5470228">
                <a:tc>
                  <a:txBody>
                    <a:bodyPr/>
                    <a:lstStyle/>
                    <a:p>
                      <a:pPr algn="r" rtl="1"/>
                      <a:endParaRPr lang="ar-SA" sz="1600" b="1" baseline="0" dirty="0">
                        <a:solidFill>
                          <a:schemeClr val="tx1"/>
                        </a:solidFill>
                        <a:latin typeface="Sakkal Majalla" panose="02000000000000000000" pitchFamily="2" charset="-78"/>
                        <a:cs typeface="Sakkal Majalla" panose="02000000000000000000" pitchFamily="2" charset="-78"/>
                      </a:endParaRPr>
                    </a:p>
                    <a:p>
                      <a:pPr algn="r" rtl="1"/>
                      <a:endParaRPr lang="ar-AE" sz="1600" b="1" baseline="0" dirty="0">
                        <a:solidFill>
                          <a:schemeClr val="tx1"/>
                        </a:solidFill>
                        <a:latin typeface="Sakkal Majalla" panose="02000000000000000000" pitchFamily="2" charset="-78"/>
                        <a:cs typeface="Sakkal Majalla" panose="02000000000000000000" pitchFamily="2" charset="-78"/>
                      </a:endParaRPr>
                    </a:p>
                    <a:p>
                      <a:pPr algn="r" rtl="1"/>
                      <a:endParaRPr lang="ar-SA" sz="1600" b="1" u="none" baseline="0" dirty="0">
                        <a:solidFill>
                          <a:schemeClr val="tx1"/>
                        </a:solidFill>
                        <a:latin typeface="Sakkal Majalla" panose="02000000000000000000" pitchFamily="2" charset="-78"/>
                        <a:cs typeface="Sakkal Majalla" panose="02000000000000000000" pitchFamily="2" charset="-78"/>
                      </a:endParaRPr>
                    </a:p>
                    <a:p>
                      <a:pPr algn="r" rtl="1"/>
                      <a:endParaRPr lang="ar-SA" sz="1600" b="1" u="none" baseline="0" dirty="0">
                        <a:solidFill>
                          <a:schemeClr val="tx1"/>
                        </a:solidFill>
                        <a:latin typeface="Sakkal Majalla" panose="02000000000000000000" pitchFamily="2" charset="-78"/>
                        <a:cs typeface="Sakkal Majalla" panose="02000000000000000000" pitchFamily="2" charset="-78"/>
                      </a:endParaRPr>
                    </a:p>
                    <a:p>
                      <a:pPr algn="r" rtl="1"/>
                      <a:endParaRPr lang="ar-SA" sz="1600" b="1" u="none" baseline="0" dirty="0">
                        <a:solidFill>
                          <a:schemeClr val="tx1"/>
                        </a:solidFill>
                        <a:latin typeface="Sakkal Majalla" panose="02000000000000000000" pitchFamily="2" charset="-78"/>
                        <a:cs typeface="Sakkal Majalla" panose="02000000000000000000" pitchFamily="2" charset="-78"/>
                      </a:endParaRPr>
                    </a:p>
                    <a:p>
                      <a:pPr algn="r" rtl="1"/>
                      <a:r>
                        <a:rPr lang="ar-EG" sz="1600" b="1" u="none" baseline="0" dirty="0">
                          <a:solidFill>
                            <a:schemeClr val="tx1"/>
                          </a:solidFill>
                          <a:latin typeface="Sakkal Majalla" panose="02000000000000000000" pitchFamily="2" charset="-78"/>
                          <a:cs typeface="Sakkal Majalla" panose="02000000000000000000" pitchFamily="2" charset="-78"/>
                        </a:rPr>
                        <a:t> </a:t>
                      </a:r>
                      <a:endParaRPr lang="ar-SA" sz="1600" b="1" u="none" baseline="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smtClean="0">
                          <a:solidFill>
                            <a:schemeClr val="tx1"/>
                          </a:solidFill>
                          <a:latin typeface="Sakkal Majalla" panose="02000000000000000000" pitchFamily="2" charset="-78"/>
                          <a:cs typeface="Sakkal Majalla" panose="02000000000000000000" pitchFamily="2" charset="-78"/>
                        </a:rPr>
                        <a:t>المقدمة</a:t>
                      </a:r>
                      <a:endParaRPr lang="ar-AE" sz="1400" b="1" dirty="0">
                        <a:solidFill>
                          <a:schemeClr val="tx1"/>
                        </a:solidFill>
                        <a:latin typeface="Sakkal Majalla" panose="02000000000000000000" pitchFamily="2" charset="-78"/>
                        <a:cs typeface="Sakkal Majalla" panose="02000000000000000000" pitchFamily="2" charset="-78"/>
                      </a:endParaRPr>
                    </a:p>
                    <a:p>
                      <a:pPr algn="ctr" rtl="1"/>
                      <a:r>
                        <a:rPr lang="ar-AE" sz="1400" b="1" baseline="0" dirty="0">
                          <a:solidFill>
                            <a:schemeClr val="tx1"/>
                          </a:solidFill>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9" name="Date Placeholder 8"/>
          <p:cNvSpPr>
            <a:spLocks noGrp="1"/>
          </p:cNvSpPr>
          <p:nvPr>
            <p:ph type="dt" sz="half" idx="10"/>
          </p:nvPr>
        </p:nvSpPr>
        <p:spPr/>
        <p:txBody>
          <a:bodyPr/>
          <a:lstStyle/>
          <a:p>
            <a:fld id="{00FA42EF-3AAD-44DC-B736-900FDC7B54C3}" type="datetime3">
              <a:rPr lang="en-US" smtClean="0"/>
              <a:t>4 January 2021</a:t>
            </a:fld>
            <a:endParaRPr lang="en-GB"/>
          </a:p>
        </p:txBody>
      </p:sp>
      <p:sp>
        <p:nvSpPr>
          <p:cNvPr id="10" name="Slide Number Placeholder 9"/>
          <p:cNvSpPr>
            <a:spLocks noGrp="1"/>
          </p:cNvSpPr>
          <p:nvPr>
            <p:ph type="sldNum" sz="quarter" idx="12"/>
          </p:nvPr>
        </p:nvSpPr>
        <p:spPr/>
        <p:txBody>
          <a:bodyPr/>
          <a:lstStyle/>
          <a:p>
            <a:fld id="{60F9F505-338F-4A63-8E60-F3E66EC2060F}" type="slidenum">
              <a:rPr lang="en-GB" smtClean="0"/>
              <a:t>3</a:t>
            </a:fld>
            <a:endParaRPr lang="en-GB"/>
          </a:p>
        </p:txBody>
      </p:sp>
      <p:sp>
        <p:nvSpPr>
          <p:cNvPr id="2" name="TextBox 1"/>
          <p:cNvSpPr txBox="1"/>
          <p:nvPr/>
        </p:nvSpPr>
        <p:spPr>
          <a:xfrm>
            <a:off x="4324865" y="1532238"/>
            <a:ext cx="6271054" cy="1754326"/>
          </a:xfrm>
          <a:prstGeom prst="rect">
            <a:avLst/>
          </a:prstGeom>
          <a:noFill/>
        </p:spPr>
        <p:txBody>
          <a:bodyPr wrap="square" rtlCol="0">
            <a:spAutoFit/>
          </a:bodyPr>
          <a:lstStyle/>
          <a:p>
            <a:pPr algn="r" rtl="1"/>
            <a:r>
              <a:rPr lang="ar-AE" sz="1200" dirty="0" smtClean="0"/>
              <a:t>لا </a:t>
            </a:r>
            <a:r>
              <a:rPr lang="ar-AE" sz="1200" dirty="0"/>
              <a:t>يمكن للفرد أن يعيش حياة كاملة دون أن تواجهه صعوبات وعقبات غير متوقعة، ممّا يجعل من مهارات حلّ المشكلات عنصرًا أساسيًا لابدّ منه، وفيما يلي نلخّص أهمّ منافع امتلاك هذه المهارات: تحويل المستحيل إلى ممكن: فالمعرفة والعلم وحدهما لا يكفيان لحلّ المشكلات، وإنّما امتلاك المهارات المناسبة والقدرة على التطرّق للمشكلة بأسلوب منهجي ذكي هو ما يضمن الوصول إلى الحلول الفعّالة التي ترضي جميع الأطراف. الوصول إلى التميّز: فالأفراد في الغالب مدرّبون على القيام بالأمور الاعتيادية، حيث أنّهم يمتلكون المعرفة والمهارات اللازمة للقيام بهذه الأمور الروتينية، إلاّ أنهم يفشلون في الغالب في حلّ المشكلات غير المتوقعة أو تلك التي تقع خارج نطاق معارفهم. لذا فامتلاك مهارات حلّ المشكلات على اختلاف أنواعها سيجعلك بلا شكّ متميّزًا بين أقرانك وفي مجتمعك، ويضمن لك الوصول إلى مراتب عليا في مختلف المجالات. تعزيز الثقة بالنفس: حيث أنّ امتلاك مهارات حلّ المشكلات، يجعلك تؤمن بنفسك أكثر، لأنك في أعماقك واثق بقدرتك على حلّ ما يعترضك من مشكلات، فلا تنفق وقتك في القلق بشأن ما تفعله وف كيفية التصرّف إن واجهتك أيّ عقبة. تصفح على موقع فرصة </a:t>
            </a:r>
            <a:endParaRPr lang="en-US" sz="12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04" r="7707"/>
          <a:stretch/>
        </p:blipFill>
        <p:spPr bwMode="auto">
          <a:xfrm>
            <a:off x="926755" y="2317808"/>
            <a:ext cx="3212757" cy="28889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40396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16743678"/>
              </p:ext>
            </p:extLst>
          </p:nvPr>
        </p:nvGraphicFramePr>
        <p:xfrm>
          <a:off x="193963" y="329218"/>
          <a:ext cx="11804073" cy="6355787"/>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xmlns="" val="20000"/>
                    </a:ext>
                  </a:extLst>
                </a:gridCol>
                <a:gridCol w="970618">
                  <a:extLst>
                    <a:ext uri="{9D8B030D-6E8A-4147-A177-3AD203B41FA5}">
                      <a16:colId xmlns:a16="http://schemas.microsoft.com/office/drawing/2014/main" xmlns="" val="20001"/>
                    </a:ext>
                  </a:extLst>
                </a:gridCol>
              </a:tblGrid>
              <a:tr h="2543728">
                <a:tc>
                  <a:txBody>
                    <a:bodyPr/>
                    <a:lstStyle/>
                    <a:p>
                      <a:pPr marL="0" indent="0" algn="ctr" rtl="1">
                        <a:buFont typeface="+mj-lt"/>
                        <a:buNone/>
                      </a:pPr>
                      <a:endParaRPr lang="ar-AE" sz="1200" b="1" baseline="0" dirty="0" smtClean="0">
                        <a:solidFill>
                          <a:schemeClr val="tx1"/>
                        </a:solidFill>
                        <a:latin typeface="Sakkal Majalla" panose="02000000000000000000" pitchFamily="2" charset="-78"/>
                        <a:cs typeface="Sakkal Majalla" panose="02000000000000000000" pitchFamily="2" charset="-78"/>
                      </a:endParaRPr>
                    </a:p>
                    <a:p>
                      <a:pPr marL="0" indent="0" algn="ctr" rtl="1">
                        <a:buFont typeface="+mj-lt"/>
                        <a:buNone/>
                      </a:pPr>
                      <a:endParaRPr lang="ar-AE" sz="1200" b="1" baseline="0" dirty="0" smtClean="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600" b="1" baseline="0" dirty="0">
                        <a:latin typeface="Sakkal Majalla" panose="02000000000000000000" pitchFamily="2" charset="-78"/>
                        <a:cs typeface="Sakkal Majalla" panose="02000000000000000000" pitchFamily="2" charset="-78"/>
                      </a:endParaRPr>
                    </a:p>
                    <a:p>
                      <a:pPr algn="ctr" rtl="1"/>
                      <a:r>
                        <a:rPr lang="ar-AE" sz="1600" b="1" baseline="0" dirty="0">
                          <a:latin typeface="Sakkal Majalla" panose="02000000000000000000" pitchFamily="2" charset="-78"/>
                          <a:cs typeface="Sakkal Majalla" panose="02000000000000000000" pitchFamily="2" charset="-78"/>
                        </a:rPr>
                        <a:t>دليل للمعلم</a:t>
                      </a:r>
                    </a:p>
                    <a:p>
                      <a:pPr algn="ctr" rtl="1"/>
                      <a:endParaRPr lang="ar-AE" sz="16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56823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smtClean="0">
                          <a:latin typeface="Sakkal Majalla" panose="02000000000000000000" pitchFamily="2" charset="-78"/>
                          <a:cs typeface="Sakkal Majalla" panose="02000000000000000000" pitchFamily="2" charset="-78"/>
                        </a:rPr>
                        <a:t>كتابة واحدة من مشكلات المجتمع و حلول مقترحة لها</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الواجب المنزلي </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273249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AE" sz="1400" b="1" dirty="0" smtClean="0">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ar-SA" sz="1400" b="1"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smtClean="0">
                          <a:latin typeface="Sakkal Majalla" panose="02000000000000000000" pitchFamily="2" charset="-78"/>
                          <a:cs typeface="Sakkal Majalla" panose="02000000000000000000" pitchFamily="2" charset="-78"/>
                        </a:rPr>
                        <a:t>مصادر</a:t>
                      </a:r>
                    </a:p>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smtClean="0">
                          <a:latin typeface="Sakkal Majalla" panose="02000000000000000000" pitchFamily="2" charset="-78"/>
                          <a:cs typeface="Sakkal Majalla" panose="02000000000000000000" pitchFamily="2" charset="-78"/>
                        </a:rPr>
                        <a:t>الكترونية</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500448">
                <a:tc>
                  <a:txBody>
                    <a:bodyPr/>
                    <a:lstStyle/>
                    <a:p>
                      <a:pPr algn="r" rtl="1"/>
                      <a:r>
                        <a:rPr lang="ar-AE" sz="1200" b="1" baseline="0" dirty="0" smtClean="0">
                          <a:latin typeface="Sakkal Majalla" panose="02000000000000000000" pitchFamily="2" charset="-78"/>
                          <a:cs typeface="Sakkal Majalla" panose="02000000000000000000" pitchFamily="2" charset="-78"/>
                        </a:rPr>
                        <a:t>قدرة الكالب على سرد أهمية بعض مؤسسات المجتمع.</a:t>
                      </a:r>
                      <a:endParaRPr lang="ar-EG"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dirty="0" smtClean="0">
                          <a:latin typeface="Sakkal Majalla" panose="02000000000000000000" pitchFamily="2" charset="-78"/>
                          <a:cs typeface="Sakkal Majalla" panose="02000000000000000000" pitchFamily="2" charset="-78"/>
                        </a:rPr>
                        <a:t>التقييم</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4 January 2021</a:t>
            </a:fld>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4</a:t>
            </a:fld>
            <a:endParaRPr lang="en-GB"/>
          </a:p>
        </p:txBody>
      </p:sp>
      <p:sp>
        <p:nvSpPr>
          <p:cNvPr id="6" name="Rectangle 5"/>
          <p:cNvSpPr/>
          <p:nvPr/>
        </p:nvSpPr>
        <p:spPr>
          <a:xfrm>
            <a:off x="3678195" y="1019432"/>
            <a:ext cx="4876800" cy="646331"/>
          </a:xfrm>
          <a:prstGeom prst="rect">
            <a:avLst/>
          </a:prstGeom>
        </p:spPr>
        <p:txBody>
          <a:bodyPr wrap="square">
            <a:spAutoFit/>
          </a:bodyPr>
          <a:lstStyle/>
          <a:p>
            <a:pPr algn="r" rtl="1"/>
            <a:r>
              <a:rPr lang="ar-AE" sz="1200" b="1" dirty="0">
                <a:latin typeface="Sakkal Majalla" panose="02000000000000000000" pitchFamily="2" charset="-78"/>
                <a:cs typeface="Sakkal Majalla" panose="02000000000000000000" pitchFamily="2" charset="-78"/>
              </a:rPr>
              <a:t>خطوات حلّ المشكلات تتضمّن عملية حلّ المشكلات الخطوات التالية: تعريف المشكلة وتحديدها. البحث عن حلول بديلة. تقييم واختيار الحلول المناسبة لحلّ المشكلة. تطبيق الحلّ المناسب على أرض الواقع. الحصول على تغذية راجعة والتجاوب معها بالأسلوب المناسب. تصفح على موقع فرصة </a:t>
            </a:r>
            <a:endParaRPr lang="en-US" sz="1200" b="1" dirty="0">
              <a:latin typeface="Sakkal Majalla" panose="02000000000000000000" pitchFamily="2" charset="-78"/>
              <a:cs typeface="Sakkal Majalla" panose="02000000000000000000" pitchFamily="2" charset="-78"/>
            </a:endParaRPr>
          </a:p>
        </p:txBody>
      </p:sp>
      <p:sp>
        <p:nvSpPr>
          <p:cNvPr id="7" name="Rectangle 6"/>
          <p:cNvSpPr/>
          <p:nvPr/>
        </p:nvSpPr>
        <p:spPr>
          <a:xfrm>
            <a:off x="3174884" y="3997411"/>
            <a:ext cx="5410200" cy="646331"/>
          </a:xfrm>
          <a:prstGeom prst="rect">
            <a:avLst/>
          </a:prstGeom>
        </p:spPr>
        <p:txBody>
          <a:bodyPr wrap="square">
            <a:spAutoFit/>
          </a:bodyPr>
          <a:lstStyle/>
          <a:p>
            <a:r>
              <a:rPr lang="en-US" dirty="0" smtClean="0">
                <a:hlinkClick r:id="rId3"/>
              </a:rPr>
              <a:t>https://www.youtube.com/watch?v=zj46zr_qUKM</a:t>
            </a:r>
            <a:endParaRPr lang="en-US" dirty="0" smtClean="0"/>
          </a:p>
          <a:p>
            <a:endParaRPr lang="en-US" dirty="0"/>
          </a:p>
        </p:txBody>
      </p:sp>
      <p:sp>
        <p:nvSpPr>
          <p:cNvPr id="10" name="Rectangle 9"/>
          <p:cNvSpPr/>
          <p:nvPr/>
        </p:nvSpPr>
        <p:spPr>
          <a:xfrm>
            <a:off x="3174884" y="4825313"/>
            <a:ext cx="4991100" cy="646331"/>
          </a:xfrm>
          <a:prstGeom prst="rect">
            <a:avLst/>
          </a:prstGeom>
        </p:spPr>
        <p:txBody>
          <a:bodyPr wrap="square">
            <a:spAutoFit/>
          </a:bodyPr>
          <a:lstStyle/>
          <a:p>
            <a:r>
              <a:rPr lang="en-US" dirty="0" smtClean="0">
                <a:hlinkClick r:id="rId4"/>
              </a:rPr>
              <a:t>https://www.youtube.com/watch?v=3q4jIhHx-qw</a:t>
            </a:r>
            <a:endParaRPr lang="en-US" dirty="0" smtClean="0"/>
          </a:p>
          <a:p>
            <a:endParaRPr lang="en-US" dirty="0"/>
          </a:p>
        </p:txBody>
      </p:sp>
    </p:spTree>
    <p:extLst>
      <p:ext uri="{BB962C8B-B14F-4D97-AF65-F5344CB8AC3E}">
        <p14:creationId xmlns:p14="http://schemas.microsoft.com/office/powerpoint/2010/main" val="190240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13" name="TextBox 12"/>
          <p:cNvSpPr txBox="1"/>
          <p:nvPr/>
        </p:nvSpPr>
        <p:spPr>
          <a:xfrm>
            <a:off x="3721443" y="2304535"/>
            <a:ext cx="5334000" cy="1200329"/>
          </a:xfrm>
          <a:prstGeom prst="rect">
            <a:avLst/>
          </a:prstGeom>
          <a:noFill/>
        </p:spPr>
        <p:txBody>
          <a:bodyPr wrap="square" rtlCol="0">
            <a:spAutoFit/>
          </a:bodyPr>
          <a:lstStyle/>
          <a:p>
            <a:pPr algn="r" rtl="1"/>
            <a:r>
              <a:rPr lang="ar-AE" dirty="0" smtClean="0"/>
              <a:t>لقد أقترحت فاطمة حلا لمشكلة الدوام بالمدرسة خلال فترة كورونا.</a:t>
            </a:r>
          </a:p>
          <a:p>
            <a:pPr algn="r" rtl="1"/>
            <a:endParaRPr lang="ar-AE" dirty="0"/>
          </a:p>
          <a:p>
            <a:pPr algn="r" rtl="1"/>
            <a:endParaRPr lang="ar-AE" dirty="0" smtClean="0"/>
          </a:p>
          <a:p>
            <a:pPr algn="r" rtl="1"/>
            <a:r>
              <a:rPr lang="ar-AE" u="sng" dirty="0" smtClean="0"/>
              <a:t>فما هو أقتراحك أنت لحل هذه المشكلة؟</a:t>
            </a:r>
            <a:endParaRPr lang="en-US" u="sng" dirty="0"/>
          </a:p>
        </p:txBody>
      </p:sp>
    </p:spTree>
    <p:extLst>
      <p:ext uri="{BB962C8B-B14F-4D97-AF65-F5344CB8AC3E}">
        <p14:creationId xmlns:p14="http://schemas.microsoft.com/office/powerpoint/2010/main" val="97710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8" name="TextBox 7"/>
          <p:cNvSpPr txBox="1"/>
          <p:nvPr/>
        </p:nvSpPr>
        <p:spPr>
          <a:xfrm>
            <a:off x="4145912" y="1641390"/>
            <a:ext cx="5334000" cy="1754326"/>
          </a:xfrm>
          <a:prstGeom prst="rect">
            <a:avLst/>
          </a:prstGeom>
          <a:noFill/>
        </p:spPr>
        <p:txBody>
          <a:bodyPr wrap="square" rtlCol="0">
            <a:spAutoFit/>
          </a:bodyPr>
          <a:lstStyle/>
          <a:p>
            <a:pPr algn="r" rtl="1"/>
            <a:r>
              <a:rPr lang="ar-AE" u="sng" dirty="0" smtClean="0"/>
              <a:t>ما هو الحل أو الحلول التي يمكنك أقتراحها في المواقف</a:t>
            </a:r>
            <a:r>
              <a:rPr lang="en-US" u="sng" dirty="0" smtClean="0"/>
              <a:t>  </a:t>
            </a:r>
            <a:r>
              <a:rPr lang="ar-AE" u="sng" dirty="0" smtClean="0"/>
              <a:t>التالية:</a:t>
            </a:r>
          </a:p>
          <a:p>
            <a:pPr algn="r" rtl="1"/>
            <a:endParaRPr lang="ar-AE" dirty="0"/>
          </a:p>
          <a:p>
            <a:pPr marL="285750" indent="-285750" algn="r" rtl="1">
              <a:buFontTx/>
              <a:buChar char="-"/>
            </a:pPr>
            <a:r>
              <a:rPr lang="ar-AE" dirty="0" smtClean="0"/>
              <a:t>بعض الناس لا تلتزم بقوانين المرور.</a:t>
            </a:r>
          </a:p>
          <a:p>
            <a:pPr algn="r" rtl="1"/>
            <a:endParaRPr lang="ar-AE" dirty="0" smtClean="0"/>
          </a:p>
          <a:p>
            <a:pPr marL="285750" indent="-285750" algn="r" rtl="1">
              <a:buFontTx/>
              <a:buChar char="-"/>
            </a:pPr>
            <a:r>
              <a:rPr lang="ar-AE" dirty="0" smtClean="0"/>
              <a:t>انتشار التنمر.</a:t>
            </a:r>
          </a:p>
          <a:p>
            <a:pPr marL="285750" indent="-285750" algn="r" rtl="1">
              <a:buFontTx/>
              <a:buChar char="-"/>
            </a:pPr>
            <a:endParaRPr lang="ar-AE" dirty="0"/>
          </a:p>
        </p:txBody>
      </p:sp>
    </p:spTree>
    <p:extLst>
      <p:ext uri="{BB962C8B-B14F-4D97-AF65-F5344CB8AC3E}">
        <p14:creationId xmlns:p14="http://schemas.microsoft.com/office/powerpoint/2010/main" val="86133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5" name="TextBox 4"/>
          <p:cNvSpPr txBox="1"/>
          <p:nvPr/>
        </p:nvSpPr>
        <p:spPr>
          <a:xfrm>
            <a:off x="4172465" y="2520778"/>
            <a:ext cx="5334000" cy="1754326"/>
          </a:xfrm>
          <a:prstGeom prst="rect">
            <a:avLst/>
          </a:prstGeom>
          <a:noFill/>
        </p:spPr>
        <p:txBody>
          <a:bodyPr wrap="square" rtlCol="0">
            <a:spAutoFit/>
          </a:bodyPr>
          <a:lstStyle/>
          <a:p>
            <a:pPr algn="r" rtl="1"/>
            <a:r>
              <a:rPr lang="ar-AE" u="sng" dirty="0" smtClean="0"/>
              <a:t>ماذا تقترح لكي تشجع الناس على:</a:t>
            </a:r>
          </a:p>
          <a:p>
            <a:pPr algn="r" rtl="1"/>
            <a:endParaRPr lang="ar-AE" dirty="0"/>
          </a:p>
          <a:p>
            <a:pPr marL="285750" indent="-285750" algn="r" rtl="1">
              <a:buFontTx/>
              <a:buChar char="-"/>
            </a:pPr>
            <a:r>
              <a:rPr lang="ar-AE" dirty="0" smtClean="0"/>
              <a:t>التطوع في المجالات الخيرية المختلفة.</a:t>
            </a:r>
          </a:p>
          <a:p>
            <a:pPr algn="r" rtl="1"/>
            <a:endParaRPr lang="ar-AE" dirty="0" smtClean="0"/>
          </a:p>
          <a:p>
            <a:pPr marL="285750" indent="-285750" algn="r" rtl="1">
              <a:buFontTx/>
              <a:buChar char="-"/>
            </a:pPr>
            <a:r>
              <a:rPr lang="ar-AE" dirty="0" smtClean="0"/>
              <a:t>إعلاء قيمة العطف على الفقراء و المساكين.</a:t>
            </a:r>
          </a:p>
          <a:p>
            <a:pPr marL="285750" indent="-285750" algn="r" rtl="1">
              <a:buFontTx/>
              <a:buChar char="-"/>
            </a:pPr>
            <a:endParaRPr lang="ar-AE" dirty="0"/>
          </a:p>
        </p:txBody>
      </p:sp>
    </p:spTree>
    <p:extLst>
      <p:ext uri="{BB962C8B-B14F-4D97-AF65-F5344CB8AC3E}">
        <p14:creationId xmlns:p14="http://schemas.microsoft.com/office/powerpoint/2010/main" val="3052550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3.xml><?xml version="1.0" encoding="utf-8"?>
<ds:datastoreItem xmlns:ds="http://schemas.openxmlformats.org/officeDocument/2006/customXml" ds:itemID="{72EED42B-3B47-45C2-9F50-0B4533C0F1E3}">
  <ds:schemaRefs>
    <ds:schemaRef ds:uri="http://schemas.microsoft.com/office/2006/metadata/properties"/>
    <ds:schemaRef ds:uri="0860e916-1933-4f54-bf75-902e7a9d18bb"/>
    <ds:schemaRef ds:uri="http://purl.org/dc/terms/"/>
    <ds:schemaRef ds:uri="http://schemas.openxmlformats.org/package/2006/metadata/core-properties"/>
    <ds:schemaRef ds:uri="http://purl.org/dc/dcmitype/"/>
    <ds:schemaRef ds:uri="http://schemas.microsoft.com/office/2006/documentManagement/types"/>
    <ds:schemaRef ds:uri="c1803469-1359-4921-b8b2-4aa11e6de6e4"/>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4454</TotalTime>
  <Words>561</Words>
  <Application>Microsoft Office PowerPoint</Application>
  <PresentationFormat>Custom</PresentationFormat>
  <Paragraphs>87</Paragraphs>
  <Slides>7</Slides>
  <Notes>3</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1_Office Theme</vt:lpstr>
      <vt:lpstr>اقتراح خطة لحل قضية على مستوى المدرسة أو على المستوى المحلي موظفا الأدلة</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lenovo</cp:lastModifiedBy>
  <cp:revision>278</cp:revision>
  <dcterms:created xsi:type="dcterms:W3CDTF">2020-07-26T19:33:45Z</dcterms:created>
  <dcterms:modified xsi:type="dcterms:W3CDTF">2021-01-04T05:32:23Z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