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8" r:id="rId2"/>
    <p:sldId id="257" r:id="rId3"/>
    <p:sldId id="264" r:id="rId4"/>
    <p:sldId id="277" r:id="rId5"/>
    <p:sldId id="271" r:id="rId6"/>
    <p:sldId id="286" r:id="rId7"/>
    <p:sldId id="287" r:id="rId8"/>
    <p:sldId id="290" r:id="rId9"/>
    <p:sldId id="28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E958D1-8180-4DF3-9C46-0962768E0CA6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7396A-ADBF-495D-9B3E-F2F05B646D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839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34678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1935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C5C6C2-D99B-49AB-AAEC-2C1C863FF0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CE36AD-879C-4301-B744-4A83F187AE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234E30-9168-490E-AEEC-328635EDD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5CB67-5D6C-4255-9C78-D6FEE98B2B12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88A77E-89E8-4C34-B16A-3BAE80E8B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85E40-82F9-4073-BF9F-8E24B1540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D1113-833E-4ECF-92C8-46D1FF62E7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4198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F3F050-2485-43AD-B5F2-2DB78DA27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D2DB64-1402-4014-B1E2-925BE29D9E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45767F-E843-42A1-9161-BA3DC8C77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5CB67-5D6C-4255-9C78-D6FEE98B2B12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6183C5-DB37-4DE0-A4BC-E1BA4EA77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184A9F-779E-4C86-80B1-C304A0BFE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D1113-833E-4ECF-92C8-46D1FF62E7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9219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32C262A-156E-49DB-B477-8F77D268D0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CF212C-95BA-487A-A3B0-6080509376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5D9D2A-025C-468F-A532-2A44A9EB9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5CB67-5D6C-4255-9C78-D6FEE98B2B12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D4B074-A692-4269-BA4A-35DDA31F3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DDF8A8-A567-4D0E-BC0A-B9930ADA0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D1113-833E-4ECF-92C8-46D1FF62E7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03363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998518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aphic 16">
            <a:extLst>
              <a:ext uri="{FF2B5EF4-FFF2-40B4-BE49-F238E27FC236}">
                <a16:creationId xmlns:a16="http://schemas.microsoft.com/office/drawing/2014/main" id="{AD638337-297E-49B3-AE0F-B36EC9D01661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2FA8DCE5-120B-4D39-B899-95EBEC388DEA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3F4B5D3-A813-434A-B7AA-8FEE19B9CF16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DFBA5C-859C-4C16-8ECF-9FCA37E77DD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2442380"/>
            <a:ext cx="3913632" cy="804672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72000" bIns="72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BF8466-F90A-4774-B172-0061F1A79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A6D05-D16B-4603-A323-876374AD20C5}" type="datetime3">
              <a:rPr lang="en-US" noProof="0" smtClean="0"/>
              <a:t>16 December 2020</a:t>
            </a:fld>
            <a:endParaRPr lang="en-US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C76C28-113A-459C-BD12-125E112B1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endParaRPr lang="en-US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51ADD0-1305-43DD-A03D-2FE3B5D0E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0" name="Graphic 23">
            <a:extLst>
              <a:ext uri="{FF2B5EF4-FFF2-40B4-BE49-F238E27FC236}">
                <a16:creationId xmlns:a16="http://schemas.microsoft.com/office/drawing/2014/main" id="{74E08599-4D6A-4CDA-9228-3DBD31E1E64D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1" name="Graphic 6">
            <a:extLst>
              <a:ext uri="{FF2B5EF4-FFF2-40B4-BE49-F238E27FC236}">
                <a16:creationId xmlns:a16="http://schemas.microsoft.com/office/drawing/2014/main" id="{548D0821-4E36-47CF-A7AC-8FB339F5F24A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F708432B-D626-47BC-8C1E-E5F2ADCDCE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46111" y="974881"/>
            <a:ext cx="3933620" cy="734415"/>
          </a:xfrm>
        </p:spPr>
        <p:txBody>
          <a:bodyPr anchor="b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Text Layout 1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B8041375-FFF3-48A5-8985-52AD4D496A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8990" y="3392622"/>
            <a:ext cx="3913188" cy="2249488"/>
          </a:xfrm>
        </p:spPr>
        <p:txBody>
          <a:bodyPr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2"/>
              </a:buClr>
              <a:defRPr sz="1600" b="0"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grpSp>
        <p:nvGrpSpPr>
          <p:cNvPr id="19" name="Graphic 17">
            <a:extLst>
              <a:ext uri="{FF2B5EF4-FFF2-40B4-BE49-F238E27FC236}">
                <a16:creationId xmlns:a16="http://schemas.microsoft.com/office/drawing/2014/main" id="{1CF7F5A7-666B-4C97-8F1C-0930361F612E}"/>
              </a:ext>
            </a:extLst>
          </p:cNvPr>
          <p:cNvGrpSpPr/>
          <p:nvPr/>
        </p:nvGrpSpPr>
        <p:grpSpPr>
          <a:xfrm>
            <a:off x="5530724" y="0"/>
            <a:ext cx="6340653" cy="6429600"/>
            <a:chOff x="5530724" y="0"/>
            <a:chExt cx="6340653" cy="64296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E7BC95EC-0C9A-48BD-BC1E-AF1C1DA9C02C}"/>
                </a:ext>
              </a:extLst>
            </p:cNvPr>
            <p:cNvSpPr/>
            <p:nvPr/>
          </p:nvSpPr>
          <p:spPr>
            <a:xfrm>
              <a:off x="5518024" y="-12700"/>
              <a:ext cx="2287209" cy="5565543"/>
            </a:xfrm>
            <a:custGeom>
              <a:avLst/>
              <a:gdLst>
                <a:gd name="connsiteX0" fmla="*/ 1132162 w 2287209"/>
                <a:gd name="connsiteY0" fmla="*/ 5560454 h 5565543"/>
                <a:gd name="connsiteX1" fmla="*/ 2283391 w 2287209"/>
                <a:gd name="connsiteY1" fmla="*/ 12700 h 5565543"/>
                <a:gd name="connsiteX2" fmla="*/ 552736 w 2287209"/>
                <a:gd name="connsiteY2" fmla="*/ 12700 h 5565543"/>
                <a:gd name="connsiteX3" fmla="*/ 12700 w 2287209"/>
                <a:gd name="connsiteY3" fmla="*/ 5359688 h 5565543"/>
                <a:gd name="connsiteX4" fmla="*/ 1132162 w 2287209"/>
                <a:gd name="connsiteY4" fmla="*/ 5560454 h 5565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7209" h="5565543">
                  <a:moveTo>
                    <a:pt x="1132162" y="5560454"/>
                  </a:moveTo>
                  <a:lnTo>
                    <a:pt x="2283391" y="12700"/>
                  </a:lnTo>
                  <a:lnTo>
                    <a:pt x="552736" y="12700"/>
                  </a:lnTo>
                  <a:cubicBezTo>
                    <a:pt x="569255" y="560360"/>
                    <a:pt x="573067" y="2477804"/>
                    <a:pt x="12700" y="5359688"/>
                  </a:cubicBezTo>
                  <a:cubicBezTo>
                    <a:pt x="363406" y="5395267"/>
                    <a:pt x="1132162" y="5560454"/>
                    <a:pt x="1132162" y="5560454"/>
                  </a:cubicBezTo>
                  <a:close/>
                </a:path>
              </a:pathLst>
            </a:custGeom>
            <a:gradFill flip="none" rotWithShape="1">
              <a:gsLst>
                <a:gs pos="3000">
                  <a:schemeClr val="accent5">
                    <a:alpha val="6000"/>
                  </a:schemeClr>
                </a:gs>
                <a:gs pos="100000">
                  <a:schemeClr val="accent5">
                    <a:alpha val="50000"/>
                  </a:schemeClr>
                </a:gs>
              </a:gsLst>
              <a:lin ang="5880000" scaled="0"/>
              <a:tileRect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F5F80F8-FA23-4496-B401-E10D70AC21A8}"/>
                </a:ext>
              </a:extLst>
            </p:cNvPr>
            <p:cNvSpPr/>
            <p:nvPr/>
          </p:nvSpPr>
          <p:spPr>
            <a:xfrm>
              <a:off x="5537084" y="-12700"/>
              <a:ext cx="6340653" cy="6455013"/>
            </a:xfrm>
            <a:custGeom>
              <a:avLst/>
              <a:gdLst>
                <a:gd name="connsiteX0" fmla="*/ 5080140 w 6340653"/>
                <a:gd name="connsiteY0" fmla="*/ 6446112 h 6455013"/>
                <a:gd name="connsiteX1" fmla="*/ 6334294 w 6340653"/>
                <a:gd name="connsiteY1" fmla="*/ 545112 h 6455013"/>
                <a:gd name="connsiteX2" fmla="*/ 3831070 w 6340653"/>
                <a:gd name="connsiteY2" fmla="*/ 12700 h 6455013"/>
                <a:gd name="connsiteX3" fmla="*/ 1151222 w 6340653"/>
                <a:gd name="connsiteY3" fmla="*/ 12700 h 6455013"/>
                <a:gd name="connsiteX4" fmla="*/ 12700 w 6340653"/>
                <a:gd name="connsiteY4" fmla="*/ 5369854 h 6455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40653" h="6455013">
                  <a:moveTo>
                    <a:pt x="5080140" y="6446112"/>
                  </a:moveTo>
                  <a:lnTo>
                    <a:pt x="6334294" y="545112"/>
                  </a:lnTo>
                  <a:lnTo>
                    <a:pt x="3831070" y="12700"/>
                  </a:lnTo>
                  <a:lnTo>
                    <a:pt x="1151222" y="12700"/>
                  </a:lnTo>
                  <a:lnTo>
                    <a:pt x="12700" y="536985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0" scaled="1"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65F2E539-DDA4-47DC-A929-17C7DB4D8C88}"/>
                </a:ext>
              </a:extLst>
            </p:cNvPr>
            <p:cNvSpPr/>
            <p:nvPr/>
          </p:nvSpPr>
          <p:spPr>
            <a:xfrm>
              <a:off x="5830609" y="-12700"/>
              <a:ext cx="5756144" cy="6150052"/>
            </a:xfrm>
            <a:custGeom>
              <a:avLst/>
              <a:gdLst>
                <a:gd name="connsiteX0" fmla="*/ 5715476 w 5756143"/>
                <a:gd name="connsiteY0" fmla="*/ 764938 h 6150052"/>
                <a:gd name="connsiteX1" fmla="*/ 4579496 w 5756143"/>
                <a:gd name="connsiteY1" fmla="*/ 6113197 h 6150052"/>
                <a:gd name="connsiteX2" fmla="*/ 43196 w 5756143"/>
                <a:gd name="connsiteY2" fmla="*/ 5150027 h 6150052"/>
                <a:gd name="connsiteX3" fmla="*/ 1134704 w 5756143"/>
                <a:gd name="connsiteY3" fmla="*/ 12700 h 6150052"/>
                <a:gd name="connsiteX4" fmla="*/ 1109290 w 5756143"/>
                <a:gd name="connsiteY4" fmla="*/ 12700 h 6150052"/>
                <a:gd name="connsiteX5" fmla="*/ 12700 w 5756143"/>
                <a:gd name="connsiteY5" fmla="*/ 5169087 h 6150052"/>
                <a:gd name="connsiteX6" fmla="*/ 4598556 w 5756143"/>
                <a:gd name="connsiteY6" fmla="*/ 6143693 h 6150052"/>
                <a:gd name="connsiteX7" fmla="*/ 5743431 w 5756143"/>
                <a:gd name="connsiteY7" fmla="*/ 757314 h 6150052"/>
                <a:gd name="connsiteX8" fmla="*/ 5745972 w 5756143"/>
                <a:gd name="connsiteY8" fmla="*/ 744607 h 6150052"/>
                <a:gd name="connsiteX9" fmla="*/ 2299910 w 5756143"/>
                <a:gd name="connsiteY9" fmla="*/ 12700 h 6150052"/>
                <a:gd name="connsiteX10" fmla="*/ 2177925 w 5756143"/>
                <a:gd name="connsiteY10" fmla="*/ 12700 h 6150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756143" h="6150052">
                  <a:moveTo>
                    <a:pt x="5715476" y="764938"/>
                  </a:moveTo>
                  <a:lnTo>
                    <a:pt x="4579496" y="6113197"/>
                  </a:lnTo>
                  <a:lnTo>
                    <a:pt x="43196" y="5150027"/>
                  </a:lnTo>
                  <a:lnTo>
                    <a:pt x="1134704" y="12700"/>
                  </a:lnTo>
                  <a:lnTo>
                    <a:pt x="1109290" y="12700"/>
                  </a:lnTo>
                  <a:lnTo>
                    <a:pt x="12700" y="5169087"/>
                  </a:lnTo>
                  <a:lnTo>
                    <a:pt x="4598556" y="6143693"/>
                  </a:lnTo>
                  <a:lnTo>
                    <a:pt x="5743431" y="757314"/>
                  </a:lnTo>
                  <a:lnTo>
                    <a:pt x="5745972" y="744607"/>
                  </a:lnTo>
                  <a:lnTo>
                    <a:pt x="2299910" y="12700"/>
                  </a:lnTo>
                  <a:lnTo>
                    <a:pt x="2177925" y="12700"/>
                  </a:lnTo>
                  <a:close/>
                </a:path>
              </a:pathLst>
            </a:custGeom>
            <a:solidFill>
              <a:schemeClr val="bg1"/>
            </a:soli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76641E2E-882B-485E-AD7C-2BC054BEA52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 rot="720000">
            <a:off x="6384187" y="209524"/>
            <a:ext cx="4647699" cy="5472101"/>
          </a:xfrm>
          <a:custGeom>
            <a:avLst/>
            <a:gdLst>
              <a:gd name="connsiteX0" fmla="*/ 0 w 4643879"/>
              <a:gd name="connsiteY0" fmla="*/ 5462044 h 5462044"/>
              <a:gd name="connsiteX1" fmla="*/ 1160970 w 4643879"/>
              <a:gd name="connsiteY1" fmla="*/ 0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6146 w 4643879"/>
              <a:gd name="connsiteY2" fmla="*/ 8068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4634592 w 4643879"/>
              <a:gd name="connsiteY4" fmla="*/ 5460922 h 5462044"/>
              <a:gd name="connsiteX5" fmla="*/ 0 w 4643879"/>
              <a:gd name="connsiteY5" fmla="*/ 5462044 h 546204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72101 h 5472101"/>
              <a:gd name="connsiteX1" fmla="*/ 8345 w 4647218"/>
              <a:gd name="connsiteY1" fmla="*/ 21518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0 w 4647218"/>
              <a:gd name="connsiteY0" fmla="*/ 5472101 h 5472101"/>
              <a:gd name="connsiteX1" fmla="*/ 5908 w 4647218"/>
              <a:gd name="connsiteY1" fmla="*/ 22456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38412 w 4647699"/>
              <a:gd name="connsiteY4" fmla="*/ 5465839 h 5472101"/>
              <a:gd name="connsiteX5" fmla="*/ 481 w 4647699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43537 w 4647699"/>
              <a:gd name="connsiteY4" fmla="*/ 5464749 h 5472101"/>
              <a:gd name="connsiteX5" fmla="*/ 481 w 4647699"/>
              <a:gd name="connsiteY5" fmla="*/ 5472101 h 5472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7699" h="5472101">
                <a:moveTo>
                  <a:pt x="481" y="5472101"/>
                </a:moveTo>
                <a:cubicBezTo>
                  <a:pt x="4478" y="3656033"/>
                  <a:pt x="-2747" y="2037289"/>
                  <a:pt x="1250" y="221221"/>
                </a:cubicBezTo>
                <a:lnTo>
                  <a:pt x="1049359" y="0"/>
                </a:lnTo>
                <a:lnTo>
                  <a:pt x="4647699" y="4917"/>
                </a:lnTo>
                <a:cubicBezTo>
                  <a:pt x="4644603" y="1825224"/>
                  <a:pt x="4646633" y="3644442"/>
                  <a:pt x="4643537" y="5464749"/>
                </a:cubicBezTo>
                <a:lnTo>
                  <a:pt x="481" y="5472101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000037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 16">
            <a:extLst>
              <a:ext uri="{FF2B5EF4-FFF2-40B4-BE49-F238E27FC236}">
                <a16:creationId xmlns:a16="http://schemas.microsoft.com/office/drawing/2014/main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Media Placeholder 12">
            <a:extLst>
              <a:ext uri="{FF2B5EF4-FFF2-40B4-BE49-F238E27FC236}">
                <a16:creationId xmlns:a16="http://schemas.microsoft.com/office/drawing/2014/main" id="{60B14607-605B-4FF3-A0F5-BB2FCD9460CC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743456" y="1113044"/>
            <a:ext cx="8705088" cy="405079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media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noProof="0" dirty="0"/>
              <a:t>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367223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2A0AA-E42C-4095-95D2-1560093A8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4620F5-DC3F-443B-B72A-E20AD4126C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4525D-D4C5-40C4-86C5-3934982C4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5CB67-5D6C-4255-9C78-D6FEE98B2B12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A62C12-B277-4720-AEF3-71167012C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B3AA3F-A03D-4CDF-8296-1859DE9A3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D1113-833E-4ECF-92C8-46D1FF62E7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4425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19741-5AB1-4B44-8E94-65833B96D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30BCCC-8D76-4331-B206-066EFBBD25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7BC1DD-E8CF-4785-A5B4-911BFF0D1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5CB67-5D6C-4255-9C78-D6FEE98B2B12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0AD80C-3515-4CD0-9155-1470182B1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3A1DA1-AC14-4421-9196-67BF6D95B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D1113-833E-4ECF-92C8-46D1FF62E7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321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B8B875-DB04-4599-9C9B-2F5E380DF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DBF868-C4CF-4F90-98C8-0484CE0172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19C485-BC49-455B-AD1E-8FC31713FD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B942E2-385E-4D2F-B6FB-4D70372B7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5CB67-5D6C-4255-9C78-D6FEE98B2B12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98B6D5-46C4-42A1-9299-9F54B0542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6D4750-F1C3-41C8-8521-6B84CE60F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D1113-833E-4ECF-92C8-46D1FF62E7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6347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E714D-3292-4B98-A98B-27F704A22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D0AC68-E9E0-4C8D-B93F-DC1F5A5D53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C6A0BF-7D67-405A-ABD4-D4F1A49B05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CDEC29-BCDA-42B0-8305-F3B4E20C91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4616A7-1203-4088-B7AC-DDDEAC1604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2292E6-5D65-465E-A0D7-1EF35D7C5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5CB67-5D6C-4255-9C78-D6FEE98B2B12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E1B7C24-8565-4BB0-B7A6-BA63F25BD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3AD4EB-1869-449A-8583-B5A4DD60C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D1113-833E-4ECF-92C8-46D1FF62E7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3466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02D4C-75ED-4C1A-A79C-F1DA3BA2D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9E7F21-7998-4E08-9C86-0B6DBC1DE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5CB67-5D6C-4255-9C78-D6FEE98B2B12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208456-385A-494E-A90B-44DC4A034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82579C-03C5-4183-A5CF-8D2377325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D1113-833E-4ECF-92C8-46D1FF62E7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2452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A8E6560-CFE4-4852-9157-48AA9DBD6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5CB67-5D6C-4255-9C78-D6FEE98B2B12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C2A407-BEB3-4B14-A4BC-1E8A26B53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87D5C6-26C3-4B74-85BF-DC4B7F10B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D1113-833E-4ECF-92C8-46D1FF62E7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2025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BC5B4-4747-4E6D-BD5C-40C7A6B7D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E899E4-60DF-4AE5-A1C9-9F3D677647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13E53C-754A-496E-BB6B-AA68DB9049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410952-6F61-4634-BE8E-A93BCE504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5CB67-5D6C-4255-9C78-D6FEE98B2B12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1B0647-3004-4ACB-ABA8-6C0312409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EA4121-C458-441F-ACBA-D93144A50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D1113-833E-4ECF-92C8-46D1FF62E7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9145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DE68F-6C24-411C-A6A4-2CC99240C4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C38F12E-54F3-4CB0-9012-2BC78EF6D0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BE7E31-8163-43E8-98AE-5229BB10CF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63654D-92C7-48DE-BF29-4D1DFC214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5CB67-5D6C-4255-9C78-D6FEE98B2B12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531797-B4D4-48BF-B98E-140FCC99A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80B60C-4FEC-42B3-96F1-3B00123DC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D1113-833E-4ECF-92C8-46D1FF62E7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498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D33550-D528-4800-9A8F-50D763F18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8570B4-9CB5-4BA3-969F-A40740CBDE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C1ED11-D0BB-48DB-8B43-DD4F9B8185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5CB67-5D6C-4255-9C78-D6FEE98B2B12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3E4224-F3FB-4995-837D-E79ADC293B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C57E0C-D54B-4F09-80EB-D94402A242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FD1113-833E-4ECF-92C8-46D1FF62E7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3252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h6Gzb2SicT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ujsgTWpUi8" TargetMode="External"/><Relationship Id="rId2" Type="http://schemas.openxmlformats.org/officeDocument/2006/relationships/hyperlink" Target="https://www.youtube.com/watch?v=mTyxhLaZpVo" TargetMode="Externa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8" descr="Kids on Desk Looking at Notebook">
            <a:extLst>
              <a:ext uri="{FF2B5EF4-FFF2-40B4-BE49-F238E27FC236}">
                <a16:creationId xmlns:a16="http://schemas.microsoft.com/office/drawing/2014/main" id="{F1EACC03-9DC7-4C77-9BAE-11CBF767B58D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EG" sz="2800" dirty="0">
                <a:latin typeface="Sakkal Majalla" panose="02000000000000000000" pitchFamily="2" charset="-78"/>
                <a:cs typeface="+mn-cs"/>
              </a:rPr>
              <a:t>يكون نمط من الأشياء المحسوسة</a:t>
            </a:r>
            <a:endParaRPr lang="ru-RU" sz="2800" dirty="0">
              <a:latin typeface="Arial" panose="020B0604020202020204" pitchFamily="34" charset="0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 rot="741253">
            <a:off x="8667742" y="5262128"/>
            <a:ext cx="24594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EG" sz="18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الرياضات </a:t>
            </a:r>
            <a:endParaRPr lang="en-US" sz="2000" dirty="0">
              <a:solidFill>
                <a:schemeClr val="bg1"/>
              </a:solidFill>
              <a:latin typeface="Sakkal Majalla" panose="020000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CFF"/>
              </a:clrFrom>
              <a:clrTo>
                <a:srgbClr val="FFFC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98864">
            <a:off x="9695101" y="503793"/>
            <a:ext cx="1124804" cy="971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237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1006917"/>
              </p:ext>
            </p:extLst>
          </p:nvPr>
        </p:nvGraphicFramePr>
        <p:xfrm>
          <a:off x="154004" y="224446"/>
          <a:ext cx="11906451" cy="62565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98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3704">
                  <a:extLst>
                    <a:ext uri="{9D8B030D-6E8A-4147-A177-3AD203B41FA5}">
                      <a16:colId xmlns:a16="http://schemas.microsoft.com/office/drawing/2014/main" val="2032493190"/>
                    </a:ext>
                  </a:extLst>
                </a:gridCol>
                <a:gridCol w="2918797">
                  <a:extLst>
                    <a:ext uri="{9D8B030D-6E8A-4147-A177-3AD203B41FA5}">
                      <a16:colId xmlns:a16="http://schemas.microsoft.com/office/drawing/2014/main" val="4078435238"/>
                    </a:ext>
                  </a:extLst>
                </a:gridCol>
                <a:gridCol w="1275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8068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المراجعة:</a:t>
                      </a:r>
                      <a:r>
                        <a:rPr lang="ar-EG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يسرى الشايع 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الإعداد :</a:t>
                      </a:r>
                      <a:r>
                        <a:rPr lang="ar-AE" sz="12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ar-EG" sz="12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إريني حنا 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lvl="0" indent="-171450" algn="r" rtl="1" fontAlgn="ctr">
                        <a:buFont typeface="Arial" panose="020B0604020202020204" pitchFamily="34" charset="0"/>
                        <a:buChar char="•"/>
                      </a:pPr>
                      <a:r>
                        <a:rPr lang="ar-A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+mn-cs"/>
                        </a:rPr>
                        <a:t>يكون نمط من الأشياء المحسوسة</a:t>
                      </a:r>
                      <a:endParaRPr lang="ar-EG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+mn-cs"/>
                      </a:endParaRPr>
                    </a:p>
                    <a:p>
                      <a:pPr marL="171450" lvl="0" indent="-171450" algn="r" rtl="1" fontAlgn="ctr">
                        <a:buFont typeface="Arial" panose="020B0604020202020204" pitchFamily="34" charset="0"/>
                        <a:buChar char="•"/>
                      </a:pPr>
                      <a:r>
                        <a:rPr lang="ar-AE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رقم الهدف</a:t>
                      </a:r>
                      <a:r>
                        <a:rPr lang="ar-EG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   1717                             </a:t>
                      </a:r>
                      <a:r>
                        <a:rPr lang="ar-AE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الهدف</a:t>
                      </a:r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68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الفئة العمرية: </a:t>
                      </a:r>
                      <a:r>
                        <a:rPr lang="ar-EG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6-7 </a:t>
                      </a:r>
                      <a:r>
                        <a:rPr lang="ar-AE" sz="12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عام</a:t>
                      </a:r>
                      <a:endParaRPr lang="ar-AE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مستوى الشدة: </a:t>
                      </a:r>
                      <a:r>
                        <a:rPr lang="ar-EG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بسيطة</a:t>
                      </a:r>
                      <a:endParaRPr lang="ar-AE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فئة الإعاقة : ذهنية</a:t>
                      </a:r>
                      <a:r>
                        <a:rPr lang="en-US" sz="12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بيانات الهدف</a:t>
                      </a:r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12628275"/>
                  </a:ext>
                </a:extLst>
              </a:tr>
              <a:tr h="5254810">
                <a:tc gridSpan="3">
                  <a:txBody>
                    <a:bodyPr/>
                    <a:lstStyle/>
                    <a:p>
                      <a:pPr algn="r" rtl="1"/>
                      <a:r>
                        <a:rPr lang="ar-EG" sz="14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درس ترتيب السيارات  </a:t>
                      </a:r>
                      <a:endParaRPr lang="ar-AE" sz="14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/>
                      <a:r>
                        <a:rPr lang="ar-EG" sz="1200" b="0" baseline="0" dirty="0" smtClean="0">
                          <a:latin typeface="Arial" panose="020B0604020202020204" pitchFamily="34" charset="0"/>
                          <a:cs typeface="+mn-cs"/>
                        </a:rPr>
                        <a:t>حمد وخليفة صديقان يحبان اللعب سويا ويفضلان </a:t>
                      </a:r>
                      <a:r>
                        <a:rPr lang="ar-AE" sz="1200" b="0" baseline="0" dirty="0" smtClean="0">
                          <a:latin typeface="Arial" panose="020B0604020202020204" pitchFamily="34" charset="0"/>
                          <a:cs typeface="+mn-cs"/>
                        </a:rPr>
                        <a:t>أ</a:t>
                      </a:r>
                      <a:r>
                        <a:rPr lang="ar-EG" sz="1200" b="0" baseline="0" dirty="0" smtClean="0">
                          <a:latin typeface="Arial" panose="020B0604020202020204" pitchFamily="34" charset="0"/>
                          <a:cs typeface="+mn-cs"/>
                        </a:rPr>
                        <a:t>لعاب السيارات </a:t>
                      </a:r>
                      <a:r>
                        <a:rPr lang="ar-AE" sz="1200" b="0" baseline="0" dirty="0" smtClean="0">
                          <a:latin typeface="Arial" panose="020B0604020202020204" pitchFamily="34" charset="0"/>
                          <a:cs typeface="+mn-cs"/>
                        </a:rPr>
                        <a:t>.</a:t>
                      </a:r>
                      <a:r>
                        <a:rPr lang="ar-EG" sz="1200" b="0" baseline="0" dirty="0" smtClean="0">
                          <a:latin typeface="Arial" panose="020B0604020202020204" pitchFamily="34" charset="0"/>
                          <a:cs typeface="+mn-cs"/>
                        </a:rPr>
                        <a:t> كل منهم لديه كم هائل من السيارات بكل الألوان والأشكال والأنواع</a:t>
                      </a:r>
                      <a:r>
                        <a:rPr lang="ar-AE" sz="1200" b="0" baseline="0" dirty="0" smtClean="0">
                          <a:latin typeface="Arial" panose="020B0604020202020204" pitchFamily="34" charset="0"/>
                          <a:cs typeface="+mn-cs"/>
                        </a:rPr>
                        <a:t>.</a:t>
                      </a:r>
                      <a:r>
                        <a:rPr lang="ar-EG" sz="1200" b="0" baseline="0" dirty="0" smtClean="0">
                          <a:latin typeface="Arial" panose="020B0604020202020204" pitchFamily="34" charset="0"/>
                          <a:cs typeface="+mn-cs"/>
                        </a:rPr>
                        <a:t>  وعندما يجتمعان ليلعباه سوياً يحضر كل منهم مجموعة من سياراته  ، وفي مر</a:t>
                      </a:r>
                      <a:r>
                        <a:rPr lang="ar-AE" sz="1200" b="0" baseline="0" dirty="0" smtClean="0">
                          <a:latin typeface="Arial" panose="020B0604020202020204" pitchFamily="34" charset="0"/>
                          <a:cs typeface="+mn-cs"/>
                        </a:rPr>
                        <a:t>ة</a:t>
                      </a:r>
                      <a:r>
                        <a:rPr lang="ar-EG" sz="1200" b="0" baseline="0" dirty="0" smtClean="0">
                          <a:latin typeface="Arial" panose="020B0604020202020204" pitchFamily="34" charset="0"/>
                          <a:cs typeface="+mn-cs"/>
                        </a:rPr>
                        <a:t> من المرات قرر خليفة أن يصنع اكبر طابور من سيارات الشرطة والإسعاف </a:t>
                      </a:r>
                      <a:r>
                        <a:rPr lang="ar-AE" sz="1200" b="0" baseline="0" dirty="0" smtClean="0">
                          <a:latin typeface="Arial" panose="020B0604020202020204" pitchFamily="34" charset="0"/>
                          <a:cs typeface="+mn-cs"/>
                        </a:rPr>
                        <a:t>،</a:t>
                      </a:r>
                      <a:r>
                        <a:rPr lang="ar-EG" sz="1200" b="0" baseline="0" dirty="0" smtClean="0">
                          <a:latin typeface="Arial" panose="020B0604020202020204" pitchFamily="34" charset="0"/>
                          <a:cs typeface="+mn-cs"/>
                        </a:rPr>
                        <a:t>وقرر حمد أن يصنع اكبر طابور من سيارات السباق دات اللونين الأحمر والأصفر</a:t>
                      </a:r>
                      <a:r>
                        <a:rPr lang="ar-AE" sz="1200" b="0" baseline="0" dirty="0" smtClean="0">
                          <a:latin typeface="Arial" panose="020B0604020202020204" pitchFamily="34" charset="0"/>
                          <a:cs typeface="+mn-cs"/>
                        </a:rPr>
                        <a:t>.</a:t>
                      </a:r>
                      <a:r>
                        <a:rPr lang="ar-EG" sz="1200" b="0" baseline="0" dirty="0" smtClean="0">
                          <a:latin typeface="Arial" panose="020B0604020202020204" pitchFamily="34" charset="0"/>
                          <a:cs typeface="+mn-cs"/>
                        </a:rPr>
                        <a:t> وبدأت المسابقة بينهم ، خليفة يضع سيارة شرطة ثم سيارة إسعاف وهكذا ليكمل النمط وحمد يضع سيارة حمراء ثم صفراء ليكمل النمط وقد فاز حمد </a:t>
                      </a:r>
                      <a:r>
                        <a:rPr lang="ar-AE" sz="1200" b="0" baseline="0" dirty="0" smtClean="0">
                          <a:latin typeface="Arial" panose="020B0604020202020204" pitchFamily="34" charset="0"/>
                          <a:cs typeface="+mn-cs"/>
                        </a:rPr>
                        <a:t>لأ</a:t>
                      </a:r>
                      <a:r>
                        <a:rPr lang="ar-EG" sz="1200" b="0" baseline="0" dirty="0" smtClean="0">
                          <a:latin typeface="Arial" panose="020B0604020202020204" pitchFamily="34" charset="0"/>
                          <a:cs typeface="+mn-cs"/>
                        </a:rPr>
                        <a:t>نه تمكن من صنع طابور اطول من خليفة </a:t>
                      </a:r>
                      <a:r>
                        <a:rPr lang="ar-AE" sz="1200" b="0" baseline="0" dirty="0" smtClean="0">
                          <a:latin typeface="Arial" panose="020B0604020202020204" pitchFamily="34" charset="0"/>
                          <a:cs typeface="+mn-cs"/>
                        </a:rPr>
                        <a:t>.</a:t>
                      </a:r>
                      <a:endParaRPr lang="ar-AE" sz="1200" b="1" baseline="0" dirty="0" smtClean="0">
                        <a:latin typeface="Arial" panose="020B0604020202020204" pitchFamily="34" charset="0"/>
                        <a:cs typeface="+mn-cs"/>
                      </a:endParaRPr>
                    </a:p>
                    <a:p>
                      <a:pPr algn="r" rtl="1"/>
                      <a:endParaRPr lang="ar-AE" sz="1200" b="1" baseline="0" dirty="0" smtClean="0">
                        <a:latin typeface="Arial" panose="020B0604020202020204" pitchFamily="34" charset="0"/>
                        <a:cs typeface="+mn-cs"/>
                      </a:endParaRPr>
                    </a:p>
                    <a:p>
                      <a:pPr algn="r" rtl="1"/>
                      <a:endParaRPr lang="ar-AE" sz="1200" b="1" baseline="0" dirty="0" smtClean="0">
                        <a:latin typeface="Arial" panose="020B0604020202020204" pitchFamily="34" charset="0"/>
                        <a:cs typeface="+mn-cs"/>
                      </a:endParaRPr>
                    </a:p>
                    <a:p>
                      <a:pPr algn="r" rtl="1"/>
                      <a:endParaRPr lang="ar-AE" sz="1200" b="1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/>
                      <a:endParaRPr lang="ar-AE" sz="1200" b="1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/>
                      <a:endParaRPr lang="ar-AE" sz="1200" b="1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/>
                      <a:endParaRPr lang="ar-AE" sz="1200" b="1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/>
                      <a:r>
                        <a:rPr lang="ar-AE" sz="12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ar-SA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/>
                      <a:r>
                        <a:rPr lang="ar-AE" sz="1400" b="1" u="none" baseline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الأنشطة الصفية: 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0" u="non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ar-EG" sz="1200" b="0" u="non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تكوين نمط من لونين من الكرات 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EG" sz="1200" b="0" u="none" baseline="0" dirty="0">
                          <a:latin typeface="Arial" panose="020B0604020202020204" pitchFamily="34" charset="0"/>
                          <a:cs typeface="+mn-cs"/>
                        </a:rPr>
                        <a:t>يكون نمط من الأشياء المحسوسة </a:t>
                      </a:r>
                      <a:r>
                        <a:rPr lang="ar-EG" sz="1200" b="0" u="non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نمط من المكعبات الخشبية حسب اللون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EG" sz="1200" b="0" u="none" baseline="0" dirty="0">
                          <a:latin typeface="Arial" panose="020B0604020202020204" pitchFamily="34" charset="0"/>
                          <a:cs typeface="+mn-cs"/>
                        </a:rPr>
                        <a:t>يكون نمط من الأشياء المحسوسة </a:t>
                      </a:r>
                      <a:r>
                        <a:rPr lang="ar-EG" sz="1200" b="0" u="non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نمط من الكرات الوبرية حسب اللون 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EG" sz="1200" b="0" u="none" baseline="0" dirty="0">
                          <a:latin typeface="Arial" panose="020B0604020202020204" pitchFamily="34" charset="0"/>
                          <a:cs typeface="+mn-cs"/>
                        </a:rPr>
                        <a:t>يكون نمط من الأشياء المحسوسة </a:t>
                      </a:r>
                      <a:r>
                        <a:rPr lang="ar-EG" sz="1200" b="0" u="non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نمط من مجسمات صغيرة للفواكه </a:t>
                      </a:r>
                      <a:r>
                        <a:rPr lang="ar-AE" sz="1200" b="0" u="non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من 3</a:t>
                      </a:r>
                      <a:r>
                        <a:rPr lang="ar-EG" sz="1200" b="0" u="non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ar-EG" sz="1200" b="0" u="non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انواع 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EG" sz="1200" b="0" u="non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يكون </a:t>
                      </a:r>
                      <a:r>
                        <a:rPr lang="ar-AE" sz="1200" b="0" u="non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ن</a:t>
                      </a:r>
                      <a:r>
                        <a:rPr lang="ar-EG" sz="1200" b="0" u="non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مط </a:t>
                      </a:r>
                      <a:r>
                        <a:rPr lang="ar-EG" sz="1200" b="0" u="non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من نوعين من الحيوانات 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EG" sz="1200" b="0" u="non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يكون نمط من الأشكال الهندسية المغناطيسيه على اللوح المعناطيسي 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ar-EG" sz="1200" b="1" u="none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1"/>
                      <a:r>
                        <a:rPr lang="ar-AE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كتاب</a:t>
                      </a:r>
                      <a:r>
                        <a:rPr lang="ar-AE" sz="16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الطالب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01CF-05FC-40DD-9306-5E37CEF60A8F}" type="datetime3">
              <a:rPr lang="en-US" smtClean="0"/>
              <a:t>16 December 2020</a:t>
            </a:fld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3815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78069" y="98386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88292"/>
              </p:ext>
            </p:extLst>
          </p:nvPr>
        </p:nvGraphicFramePr>
        <p:xfrm>
          <a:off x="193963" y="329219"/>
          <a:ext cx="11804073" cy="57205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33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0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13356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1400" b="1" u="none" baseline="0" dirty="0" smtClean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+mn-cs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400" b="1" u="none" baseline="0" dirty="0" smtClean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+mn-cs"/>
                        </a:rPr>
                        <a:t>نشاط </a:t>
                      </a:r>
                      <a:r>
                        <a:rPr lang="ar-EG" sz="14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+mn-cs"/>
                        </a:rPr>
                        <a:t>تحفيزي :- </a:t>
                      </a:r>
                    </a:p>
                    <a:p>
                      <a:pPr marL="171450" indent="-171450" algn="r" rtl="1">
                        <a:buFont typeface="Arial" panose="020B0604020202020204" pitchFamily="34" charset="0"/>
                        <a:buChar char="•"/>
                      </a:pPr>
                      <a:r>
                        <a:rPr lang="ar-EG" sz="1200" b="0" u="none" baseline="0" dirty="0">
                          <a:latin typeface="Sakkal Majalla" panose="02000000000000000000" pitchFamily="2" charset="-78"/>
                          <a:cs typeface="+mn-cs"/>
                        </a:rPr>
                        <a:t>عمل قطار ورقي من 3 الوان ويكمل النمط بنفس الألأوان </a:t>
                      </a:r>
                      <a:endParaRPr lang="ar-EG" sz="1200" b="1" u="none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+mn-cs"/>
                      </a:endParaRPr>
                    </a:p>
                    <a:p>
                      <a:pPr algn="r" rtl="1"/>
                      <a:endParaRPr lang="ar-EG" sz="1200" b="1" u="none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+mn-cs"/>
                      </a:endParaRPr>
                    </a:p>
                    <a:p>
                      <a:pPr algn="r" rtl="1"/>
                      <a:r>
                        <a:rPr lang="ar-AE" sz="14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+mn-cs"/>
                        </a:rPr>
                        <a:t>ال</a:t>
                      </a:r>
                      <a:r>
                        <a:rPr lang="ar-EG" sz="14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+mn-cs"/>
                        </a:rPr>
                        <a:t>نشاط  الفنى :- </a:t>
                      </a:r>
                    </a:p>
                    <a:p>
                      <a:pPr marL="171450" indent="-171450" algn="r" rtl="1">
                        <a:buFont typeface="Arial" panose="020B0604020202020204" pitchFamily="34" charset="0"/>
                        <a:buChar char="•"/>
                      </a:pPr>
                      <a:r>
                        <a:rPr lang="ar-EG" sz="1200" b="1" u="none" baseline="0" dirty="0">
                          <a:latin typeface="Sakkal Majalla" panose="02000000000000000000" pitchFamily="2" charset="-78"/>
                          <a:cs typeface="+mn-cs"/>
                        </a:rPr>
                        <a:t>الدودة الملونة </a:t>
                      </a:r>
                    </a:p>
                    <a:p>
                      <a:pPr marL="171450" indent="-171450" algn="r" rtl="1">
                        <a:buFont typeface="Arial" panose="020B0604020202020204" pitchFamily="34" charset="0"/>
                        <a:buChar char="•"/>
                      </a:pPr>
                      <a:r>
                        <a:rPr lang="ar-EG" sz="1200" b="0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+mn-cs"/>
                        </a:rPr>
                        <a:t>عمل دودة من الكرات الوبرية بنفس </a:t>
                      </a:r>
                      <a:r>
                        <a:rPr lang="ar-EG" sz="1200" b="0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+mn-cs"/>
                        </a:rPr>
                        <a:t>النمط</a:t>
                      </a:r>
                      <a:r>
                        <a:rPr lang="ar-AE" sz="1200" b="0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+mn-cs"/>
                        </a:rPr>
                        <a:t> من</a:t>
                      </a:r>
                      <a:r>
                        <a:rPr lang="ar-EG" sz="1200" b="0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+mn-cs"/>
                        </a:rPr>
                        <a:t> </a:t>
                      </a:r>
                      <a:r>
                        <a:rPr lang="ar-EG" sz="1200" b="0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+mn-cs"/>
                        </a:rPr>
                        <a:t>4الوان </a:t>
                      </a:r>
                      <a:endParaRPr lang="ar-AE" sz="1200" b="0" u="none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+mn-cs"/>
                      </a:endParaRPr>
                    </a:p>
                    <a:p>
                      <a:pPr algn="r" rtl="1"/>
                      <a:endParaRPr lang="ar-EG" sz="1200" b="1" u="none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+mn-cs"/>
                      </a:endParaRPr>
                    </a:p>
                    <a:p>
                      <a:pPr algn="r" rtl="1"/>
                      <a:r>
                        <a:rPr lang="ar-EG" sz="14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+mn-cs"/>
                        </a:rPr>
                        <a:t> </a:t>
                      </a:r>
                      <a:endParaRPr lang="ar-EG" sz="1200" b="1" u="none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+mn-cs"/>
                      </a:endParaRPr>
                    </a:p>
                    <a:p>
                      <a:pPr algn="r" rtl="1"/>
                      <a:r>
                        <a:rPr lang="ar-EG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+mn-cs"/>
                        </a:rPr>
                        <a:t> </a:t>
                      </a:r>
                      <a:endParaRPr lang="ar-AE" sz="1200" b="1" u="none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+mn-cs"/>
                      </a:endParaRP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+mn-cs"/>
                        </a:rPr>
                        <a:t> </a:t>
                      </a:r>
                      <a:r>
                        <a:rPr lang="ar-AE" sz="14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+mn-cs"/>
                        </a:rPr>
                        <a:t>النشاط الموسيقى:</a:t>
                      </a:r>
                    </a:p>
                    <a:p>
                      <a:pPr marL="171450" indent="-171450" algn="r" rtl="1">
                        <a:buFont typeface="Arial" panose="020B0604020202020204" pitchFamily="34" charset="0"/>
                        <a:buChar char="•"/>
                      </a:pPr>
                      <a:r>
                        <a:rPr lang="ar-EG" sz="1200" b="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+mn-cs"/>
                        </a:rPr>
                        <a:t>لعبة قطار الأطفال ولد/بنت/ولد /بنت </a:t>
                      </a:r>
                      <a:endParaRPr lang="ar-AE" sz="1200" b="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600" b="1" baseline="0" dirty="0">
                        <a:latin typeface="Sakkal Majalla" panose="02000000000000000000" pitchFamily="2" charset="-78"/>
                        <a:cs typeface="+mn-cs"/>
                      </a:endParaRPr>
                    </a:p>
                    <a:p>
                      <a:pPr algn="ctr" rtl="1"/>
                      <a:r>
                        <a:rPr lang="ar-AE" sz="1600" b="1" baseline="0" dirty="0">
                          <a:latin typeface="Sakkal Majalla" panose="02000000000000000000" pitchFamily="2" charset="-78"/>
                          <a:cs typeface="+mn-cs"/>
                        </a:rPr>
                        <a:t>دليل للمعلم</a:t>
                      </a:r>
                    </a:p>
                    <a:p>
                      <a:pPr algn="ctr" rtl="1"/>
                      <a:endParaRPr lang="ar-AE" sz="1600" b="1" baseline="0" dirty="0">
                        <a:latin typeface="Sakkal Majalla" panose="02000000000000000000" pitchFamily="2" charset="-7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2226">
                <a:tc>
                  <a:txBody>
                    <a:bodyPr/>
                    <a:lstStyle/>
                    <a:p>
                      <a:pPr marL="171450" marR="0" lvl="0" indent="-1714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ar-AE" sz="1200" b="0" baseline="0" dirty="0">
                          <a:latin typeface="Sakkal Majalla" panose="02000000000000000000" pitchFamily="2" charset="-78"/>
                          <a:cs typeface="+mn-cs"/>
                        </a:rPr>
                        <a:t> </a:t>
                      </a:r>
                      <a:r>
                        <a:rPr lang="ar-EG" sz="1200" b="0" baseline="0" dirty="0">
                          <a:latin typeface="Sakkal Majalla" panose="02000000000000000000" pitchFamily="2" charset="-78"/>
                          <a:cs typeface="+mn-cs"/>
                        </a:rPr>
                        <a:t>حل اوراق العمل </a:t>
                      </a:r>
                      <a:endParaRPr lang="ar-AE" sz="1200" b="0" baseline="0" dirty="0">
                        <a:latin typeface="Sakkal Majalla" panose="02000000000000000000" pitchFamily="2" charset="-7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+mn-cs"/>
                        </a:rPr>
                        <a:t>الواجب المنزلي </a:t>
                      </a:r>
                      <a:endParaRPr lang="en-US" sz="1600" b="1" dirty="0">
                        <a:latin typeface="Sakkal Majalla" panose="02000000000000000000" pitchFamily="2" charset="-7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15849">
                <a:tc>
                  <a:txBody>
                    <a:bodyPr/>
                    <a:lstStyle/>
                    <a:p>
                      <a:pPr algn="r" rtl="1"/>
                      <a:endParaRPr lang="ar-EG" sz="1200" b="0" baseline="0" dirty="0">
                        <a:latin typeface="Sakkal Majalla" panose="02000000000000000000" pitchFamily="2" charset="-78"/>
                        <a:cs typeface="+mn-cs"/>
                      </a:endParaRPr>
                    </a:p>
                    <a:p>
                      <a:pPr marL="171450" marR="0" lvl="0" indent="-1714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https://www.youtube.com/watch?v=h6Gzb2SicTg</a:t>
                      </a:r>
                      <a:endParaRPr kumimoji="0" lang="ar-EG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+mn-cs"/>
                        </a:rPr>
                        <a:t>تمارين الكترونية</a:t>
                      </a:r>
                      <a:endParaRPr lang="en-US" sz="1600" b="1" dirty="0">
                        <a:latin typeface="Sakkal Majalla" panose="02000000000000000000" pitchFamily="2" charset="-7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2225">
                <a:tc>
                  <a:txBody>
                    <a:bodyPr/>
                    <a:lstStyle/>
                    <a:p>
                      <a:pPr algn="r" rtl="1"/>
                      <a:r>
                        <a:rPr lang="ar-EG" sz="1200" b="0" baseline="0" dirty="0">
                          <a:latin typeface="Sakkal Majalla" panose="02000000000000000000" pitchFamily="2" charset="-78"/>
                          <a:cs typeface="+mn-cs"/>
                        </a:rPr>
                        <a:t>ضعيف : يكون النمط 1/4                                           متوسط : يكون النمط 2/4                                  مرتفع : يكون النمط  3/4 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dirty="0">
                          <a:latin typeface="Sakkal Majalla" panose="02000000000000000000" pitchFamily="2" charset="-78"/>
                          <a:cs typeface="+mn-cs"/>
                        </a:rPr>
                        <a:t>التقييم</a:t>
                      </a:r>
                      <a:endParaRPr lang="en-US" sz="1600" b="1" dirty="0">
                        <a:latin typeface="Sakkal Majalla" panose="02000000000000000000" pitchFamily="2" charset="-7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838201" y="6343984"/>
            <a:ext cx="2743200" cy="365125"/>
          </a:xfrm>
        </p:spPr>
        <p:txBody>
          <a:bodyPr/>
          <a:lstStyle/>
          <a:p>
            <a:fld id="{13E19267-0502-414C-ADC8-E730C18BC296}" type="datetime3">
              <a:rPr lang="en-US" smtClean="0"/>
              <a:t>16 December 2020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3</a:t>
            </a:fld>
            <a:endParaRPr lang="en-GB"/>
          </a:p>
        </p:txBody>
      </p:sp>
      <p:pic>
        <p:nvPicPr>
          <p:cNvPr id="3074" name="Picture 2" descr="نشاط تقليد النمط او اكمال نمط هو نشاط... - مركز التأهيل اللغوى | Facebook">
            <a:extLst>
              <a:ext uri="{FF2B5EF4-FFF2-40B4-BE49-F238E27FC236}">
                <a16:creationId xmlns:a16="http://schemas.microsoft.com/office/drawing/2014/main" id="{9A0E2D37-7D9F-4BEA-9FBA-D1C2BBF00B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8865" y="808231"/>
            <a:ext cx="3151051" cy="2218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7801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8A101D3-B2FA-4A8D-93E6-7C4746AFD26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ar-EG" dirty="0"/>
              <a:t>أنشطة ومهارات </a:t>
            </a: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34EBB12-7854-47B7-8D46-495BC4BDF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-360000">
            <a:off x="848779" y="1025792"/>
            <a:ext cx="2959499" cy="734415"/>
          </a:xfrm>
        </p:spPr>
        <p:txBody>
          <a:bodyPr/>
          <a:lstStyle/>
          <a:p>
            <a:pPr algn="ctr"/>
            <a:r>
              <a:rPr lang="ar-EG" dirty="0"/>
              <a:t>يكون النمط 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9555330-1968-45B9-A968-134CA61936B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20231" y="3971865"/>
            <a:ext cx="5158673" cy="1335789"/>
          </a:xfrm>
        </p:spPr>
        <p:txBody>
          <a:bodyPr/>
          <a:lstStyle/>
          <a:p>
            <a:r>
              <a:rPr lang="en-GB" dirty="0">
                <a:hlinkClick r:id="rId2"/>
              </a:rPr>
              <a:t>https://www.youtube.com/watch?v=mTyxhLaZpVo</a:t>
            </a:r>
            <a:endParaRPr lang="ar-EG" dirty="0"/>
          </a:p>
          <a:p>
            <a:r>
              <a:rPr lang="en-GB" dirty="0">
                <a:hlinkClick r:id="rId3"/>
              </a:rPr>
              <a:t>https://www.youtube.com/watch?v=nujsgTWpUi8</a:t>
            </a:r>
            <a:endParaRPr lang="en-GB" dirty="0"/>
          </a:p>
        </p:txBody>
      </p:sp>
      <p:pic>
        <p:nvPicPr>
          <p:cNvPr id="1026" name="Picture 2" descr="الصفحة الأولى">
            <a:extLst>
              <a:ext uri="{FF2B5EF4-FFF2-40B4-BE49-F238E27FC236}">
                <a16:creationId xmlns:a16="http://schemas.microsoft.com/office/drawing/2014/main" id="{3594FC3B-224B-4484-9773-93C793E7D8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96781">
            <a:off x="6666089" y="1360795"/>
            <a:ext cx="4113705" cy="3151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9113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05689" y="5043966"/>
            <a:ext cx="3968496" cy="832104"/>
          </a:xfrm>
        </p:spPr>
        <p:txBody>
          <a:bodyPr>
            <a:normAutofit/>
          </a:bodyPr>
          <a:lstStyle/>
          <a:p>
            <a:pPr algn="ctr"/>
            <a:r>
              <a:rPr lang="ar-EG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يكون نمط من أشياء محسوسة </a:t>
            </a:r>
            <a:endParaRPr lang="en-US" sz="1600" dirty="0">
              <a:latin typeface="Sakkal Majalla" panose="02000000000000000000" pitchFamily="2" charset="-78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t>5</a:t>
            </a:fld>
            <a:endParaRPr lang="en-US" dirty="0"/>
          </a:p>
        </p:txBody>
      </p:sp>
      <p:pic>
        <p:nvPicPr>
          <p:cNvPr id="2050" name="Picture 2" descr="أنشطة الباترن بلوكس pattern Blocks (أكثر من 14 نشاط) - Homeschool Garden">
            <a:extLst>
              <a:ext uri="{FF2B5EF4-FFF2-40B4-BE49-F238E27FC236}">
                <a16:creationId xmlns:a16="http://schemas.microsoft.com/office/drawing/2014/main" id="{4B95011F-1483-4207-85E4-24E456FF87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7960" y="893172"/>
            <a:ext cx="5643955" cy="3670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7833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3563" y="5125235"/>
            <a:ext cx="3968496" cy="832104"/>
          </a:xfrm>
        </p:spPr>
        <p:txBody>
          <a:bodyPr>
            <a:normAutofit/>
          </a:bodyPr>
          <a:lstStyle/>
          <a:p>
            <a:pPr algn="ctr"/>
            <a:r>
              <a:rPr lang="ar-AE" sz="16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أ</a:t>
            </a:r>
            <a:r>
              <a:rPr lang="ar-EG" sz="16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لعاب </a:t>
            </a:r>
            <a:r>
              <a:rPr lang="ar-EG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/ يكون النمط </a:t>
            </a:r>
            <a:endParaRPr lang="en-US" sz="1600" dirty="0">
              <a:latin typeface="Sakkal Majalla" panose="02000000000000000000" pitchFamily="2" charset="-78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t>6</a:t>
            </a:fld>
            <a:endParaRPr lang="en-US" dirty="0"/>
          </a:p>
        </p:txBody>
      </p:sp>
      <p:pic>
        <p:nvPicPr>
          <p:cNvPr id="8194" name="Picture 2" descr="تعليم الانماط لاطفال الروضة من عمر 2 لل 4 سنوات( patterns)anaokulu için  desenler) - YouTube">
            <a:extLst>
              <a:ext uri="{FF2B5EF4-FFF2-40B4-BE49-F238E27FC236}">
                <a16:creationId xmlns:a16="http://schemas.microsoft.com/office/drawing/2014/main" id="{0E0D00D6-43AD-4B97-A603-2B02EC85E4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9502" y="896353"/>
            <a:ext cx="4232778" cy="3492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2" name="Picture 2" descr="Fruit Patterns - ABAB Patterns &amp; More - The Kids' Picture Show (Fun &amp;  Educational Learning Video) - YouTube">
            <a:extLst>
              <a:ext uri="{FF2B5EF4-FFF2-40B4-BE49-F238E27FC236}">
                <a16:creationId xmlns:a16="http://schemas.microsoft.com/office/drawing/2014/main" id="{AF426849-DEB1-4AE6-812D-06AB4B69D4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695" y="896353"/>
            <a:ext cx="3598297" cy="3492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9738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1752" y="5524246"/>
            <a:ext cx="3968496" cy="832104"/>
          </a:xfrm>
        </p:spPr>
        <p:txBody>
          <a:bodyPr>
            <a:normAutofit/>
          </a:bodyPr>
          <a:lstStyle/>
          <a:p>
            <a:pPr algn="ctr"/>
            <a:r>
              <a:rPr lang="ar-EG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اوراق عمل  / يكون النمط </a:t>
            </a:r>
            <a:endParaRPr lang="en-US" sz="1600" dirty="0">
              <a:latin typeface="Sakkal Majalla" panose="02000000000000000000" pitchFamily="2" charset="-78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t>7</a:t>
            </a:fld>
            <a:endParaRPr lang="en-US" dirty="0"/>
          </a:p>
        </p:txBody>
      </p:sp>
      <p:pic>
        <p:nvPicPr>
          <p:cNvPr id="6" name="Picture 2" descr="ورقة نشاط أكمل النمط في موضوع تحت البحر">
            <a:extLst>
              <a:ext uri="{FF2B5EF4-FFF2-40B4-BE49-F238E27FC236}">
                <a16:creationId xmlns:a16="http://schemas.microsoft.com/office/drawing/2014/main" id="{43BD4CCB-CD09-4899-B535-B2CAAE605D4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54" r="14854"/>
          <a:stretch/>
        </p:blipFill>
        <p:spPr bwMode="auto">
          <a:xfrm>
            <a:off x="6095999" y="501650"/>
            <a:ext cx="4846637" cy="4856412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Patterns Coloring Pages | Coloring Pages | Pattern worksheet, Preschool  pattern worksheets, Sequencing activities preschool">
            <a:extLst>
              <a:ext uri="{FF2B5EF4-FFF2-40B4-BE49-F238E27FC236}">
                <a16:creationId xmlns:a16="http://schemas.microsoft.com/office/drawing/2014/main" id="{F8A05F5F-46FB-4BA1-97DB-8E25A3CE879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784" b="4213"/>
          <a:stretch/>
        </p:blipFill>
        <p:spPr bwMode="auto">
          <a:xfrm>
            <a:off x="1249364" y="501650"/>
            <a:ext cx="4585788" cy="4856413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836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t>8</a:t>
            </a:fld>
            <a:endParaRPr lang="en-US" dirty="0"/>
          </a:p>
        </p:txBody>
      </p:sp>
      <p:pic>
        <p:nvPicPr>
          <p:cNvPr id="8" name="Picture 2" descr="Reception Complex Repeating Patterns | Classroom Secrets Kids">
            <a:extLst>
              <a:ext uri="{FF2B5EF4-FFF2-40B4-BE49-F238E27FC236}">
                <a16:creationId xmlns:a16="http://schemas.microsoft.com/office/drawing/2014/main" id="{3ACDAB07-DB63-4F31-973C-58ABC604AEE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9" t="12104" r="2902" b="20769"/>
          <a:stretch/>
        </p:blipFill>
        <p:spPr bwMode="auto">
          <a:xfrm>
            <a:off x="2117558" y="545767"/>
            <a:ext cx="4432594" cy="4636169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اكمل النمط | مدونة جنى للأطفال">
            <a:extLst>
              <a:ext uri="{FF2B5EF4-FFF2-40B4-BE49-F238E27FC236}">
                <a16:creationId xmlns:a16="http://schemas.microsoft.com/office/drawing/2014/main" id="{0E617BE5-26EF-4AB6-BCC0-7216105EBAF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21" t="16140" r="8989" b="16257"/>
          <a:stretch/>
        </p:blipFill>
        <p:spPr bwMode="auto">
          <a:xfrm>
            <a:off x="6822868" y="545766"/>
            <a:ext cx="3968496" cy="4636170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14410C79-E8C7-411F-90AC-2C0C6FEEEA4A}"/>
              </a:ext>
            </a:extLst>
          </p:cNvPr>
          <p:cNvSpPr txBox="1">
            <a:spLocks/>
          </p:cNvSpPr>
          <p:nvPr/>
        </p:nvSpPr>
        <p:spPr>
          <a:xfrm>
            <a:off x="4111752" y="5524246"/>
            <a:ext cx="3968496" cy="832104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14400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ar-EG" sz="1600">
                <a:latin typeface="Sakkal Majalla" panose="02000000000000000000" pitchFamily="2" charset="-78"/>
                <a:cs typeface="Sakkal Majalla" panose="02000000000000000000" pitchFamily="2" charset="-78"/>
              </a:rPr>
              <a:t>اوراق عمل  / يكون النمط </a:t>
            </a:r>
            <a:endParaRPr lang="en-US" sz="1600" dirty="0">
              <a:latin typeface="Sakkal Majalla" panose="02000000000000000000" pitchFamily="2" charset="-7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25607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t>9</a:t>
            </a:fld>
            <a:endParaRPr lang="en-US" dirty="0"/>
          </a:p>
        </p:txBody>
      </p:sp>
      <p:pic>
        <p:nvPicPr>
          <p:cNvPr id="5" name="Picture 2" descr="ورقة عمل نمط الألوان لدعم تدريس اليرقة">
            <a:extLst>
              <a:ext uri="{FF2B5EF4-FFF2-40B4-BE49-F238E27FC236}">
                <a16:creationId xmlns:a16="http://schemas.microsoft.com/office/drawing/2014/main" id="{C111FCAF-72C0-460C-A072-1E8CD012344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882" t="6828" r="5680" b="28410"/>
          <a:stretch/>
        </p:blipFill>
        <p:spPr bwMode="auto">
          <a:xfrm>
            <a:off x="1485899" y="786062"/>
            <a:ext cx="3968495" cy="4148849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انشطه اكمل بنفس النمط🔴🔵🔴🔵 | مدونة جنى للأطفال">
            <a:extLst>
              <a:ext uri="{FF2B5EF4-FFF2-40B4-BE49-F238E27FC236}">
                <a16:creationId xmlns:a16="http://schemas.microsoft.com/office/drawing/2014/main" id="{4FE98259-2E1E-492C-9946-7E331A0646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7068" y="786063"/>
            <a:ext cx="4499033" cy="4148849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9A810E6A-1E4C-47E8-9E69-E10091A413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1752" y="5524246"/>
            <a:ext cx="3968496" cy="832104"/>
          </a:xfrm>
        </p:spPr>
        <p:txBody>
          <a:bodyPr>
            <a:normAutofit/>
          </a:bodyPr>
          <a:lstStyle/>
          <a:p>
            <a:pPr algn="ctr"/>
            <a:r>
              <a:rPr lang="ar-EG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اوراق عمل  / يكون النمط </a:t>
            </a:r>
            <a:endParaRPr lang="en-US" sz="1600" dirty="0">
              <a:latin typeface="Sakkal Majalla" panose="02000000000000000000" pitchFamily="2" charset="-7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943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2569</TotalTime>
  <Words>320</Words>
  <Application>Microsoft Office PowerPoint</Application>
  <PresentationFormat>Widescreen</PresentationFormat>
  <Paragraphs>70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Franklin Gothic Book</vt:lpstr>
      <vt:lpstr>Sakkal Majalla</vt:lpstr>
      <vt:lpstr>Times New Roman</vt:lpstr>
      <vt:lpstr>Office Theme</vt:lpstr>
      <vt:lpstr>يكون نمط من الأشياء المحسوسة</vt:lpstr>
      <vt:lpstr>PowerPoint Presentation</vt:lpstr>
      <vt:lpstr>PowerPoint Presentation</vt:lpstr>
      <vt:lpstr>يكون النمط </vt:lpstr>
      <vt:lpstr>يكون نمط من أشياء محسوسة </vt:lpstr>
      <vt:lpstr>ألعاب / يكون النمط </vt:lpstr>
      <vt:lpstr>اوراق عمل  / يكون النمط </vt:lpstr>
      <vt:lpstr>PowerPoint Presentation</vt:lpstr>
      <vt:lpstr>اوراق عمل  / يكون النمط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اليه العمل على برنامج البوربوينت</dc:title>
  <dc:creator>اريني يعقوب</dc:creator>
  <cp:lastModifiedBy>YUSRA ABDULLA NASER SHAAYA</cp:lastModifiedBy>
  <cp:revision>15</cp:revision>
  <dcterms:created xsi:type="dcterms:W3CDTF">2020-11-23T05:22:16Z</dcterms:created>
  <dcterms:modified xsi:type="dcterms:W3CDTF">2020-12-16T06:14:37Z</dcterms:modified>
</cp:coreProperties>
</file>