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60" r:id="rId4"/>
    <p:sldId id="258" r:id="rId5"/>
    <p:sldId id="273" r:id="rId6"/>
    <p:sldId id="264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7547"/>
    <a:srgbClr val="C2D1EC"/>
    <a:srgbClr val="CC00FF"/>
    <a:srgbClr val="A8DE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7279-7CEE-4AE0-A13A-617754C626A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6E5C-BE01-42E4-A1D9-29D3B20CF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7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7279-7CEE-4AE0-A13A-617754C626A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6E5C-BE01-42E4-A1D9-29D3B20CF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4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7279-7CEE-4AE0-A13A-617754C626A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6E5C-BE01-42E4-A1D9-29D3B20CF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7279-7CEE-4AE0-A13A-617754C626A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6E5C-BE01-42E4-A1D9-29D3B20CF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5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7279-7CEE-4AE0-A13A-617754C626A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6E5C-BE01-42E4-A1D9-29D3B20CF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7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7279-7CEE-4AE0-A13A-617754C626A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6E5C-BE01-42E4-A1D9-29D3B20CF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88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7279-7CEE-4AE0-A13A-617754C626A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6E5C-BE01-42E4-A1D9-29D3B20CF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6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7279-7CEE-4AE0-A13A-617754C626A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6E5C-BE01-42E4-A1D9-29D3B20CF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1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7279-7CEE-4AE0-A13A-617754C626A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6E5C-BE01-42E4-A1D9-29D3B20CF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7279-7CEE-4AE0-A13A-617754C626A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6E5C-BE01-42E4-A1D9-29D3B20CF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6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7279-7CEE-4AE0-A13A-617754C626A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E6E5C-BE01-42E4-A1D9-29D3B20CF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4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F7279-7CEE-4AE0-A13A-617754C626A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E6E5C-BE01-42E4-A1D9-29D3B20CF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6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8AEEC-AAC4-4C95-99C8-20136746B0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F304F2-E6C8-4673-AE16-F49872952C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419C62-95EC-471E-954A-DE1879D2ED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90" t="20931" r="22943" b="26542"/>
          <a:stretch/>
        </p:blipFill>
        <p:spPr>
          <a:xfrm>
            <a:off x="78599" y="1"/>
            <a:ext cx="12000330" cy="70497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E922FE-5A3B-4A2E-90B0-4BDE856917C2}"/>
              </a:ext>
            </a:extLst>
          </p:cNvPr>
          <p:cNvSpPr/>
          <p:nvPr/>
        </p:nvSpPr>
        <p:spPr>
          <a:xfrm rot="942755">
            <a:off x="7678423" y="3311695"/>
            <a:ext cx="4217491" cy="1077218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700000" scaled="1"/>
            <a:tileRect/>
          </a:gra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المجال :ا</a:t>
            </a:r>
            <a:r>
              <a:rPr lang="ar-AE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لرياضيات</a:t>
            </a:r>
            <a:endParaRPr lang="ar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AE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الهدف :تكوين مجموع       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B01C5E-A940-40DD-BC2C-470A1702A78D}"/>
              </a:ext>
            </a:extLst>
          </p:cNvPr>
          <p:cNvSpPr/>
          <p:nvPr/>
        </p:nvSpPr>
        <p:spPr>
          <a:xfrm rot="679870">
            <a:off x="7953118" y="5282937"/>
            <a:ext cx="3927526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ar-AE" sz="2400" b="1" cap="none" spc="0" dirty="0">
                <a:ln/>
                <a:solidFill>
                  <a:schemeClr val="accent4"/>
                </a:solidFill>
                <a:effectLst/>
              </a:rPr>
              <a:t>التعرف على تكوين مجموع</a:t>
            </a:r>
          </a:p>
          <a:p>
            <a:pPr algn="ctr"/>
            <a:endParaRPr lang="en-US" sz="2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749576-EEEC-4476-809C-827501C134BD}"/>
              </a:ext>
            </a:extLst>
          </p:cNvPr>
          <p:cNvSpPr txBox="1"/>
          <p:nvPr/>
        </p:nvSpPr>
        <p:spPr>
          <a:xfrm rot="765561">
            <a:off x="8328893" y="3605467"/>
            <a:ext cx="461485" cy="368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8096F8-57A6-4428-8A32-7D628C6CF321}"/>
              </a:ext>
            </a:extLst>
          </p:cNvPr>
          <p:cNvSpPr txBox="1"/>
          <p:nvPr/>
        </p:nvSpPr>
        <p:spPr>
          <a:xfrm rot="1171149">
            <a:off x="8287362" y="5014005"/>
            <a:ext cx="235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383138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27B2030-5D8D-45EC-BB36-932E49B3E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721687"/>
              </p:ext>
            </p:extLst>
          </p:nvPr>
        </p:nvGraphicFramePr>
        <p:xfrm>
          <a:off x="-41388" y="82077"/>
          <a:ext cx="11946195" cy="6740011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720057">
                  <a:extLst>
                    <a:ext uri="{9D8B030D-6E8A-4147-A177-3AD203B41FA5}">
                      <a16:colId xmlns:a16="http://schemas.microsoft.com/office/drawing/2014/main" val="2630031356"/>
                    </a:ext>
                  </a:extLst>
                </a:gridCol>
                <a:gridCol w="3253040">
                  <a:extLst>
                    <a:ext uri="{9D8B030D-6E8A-4147-A177-3AD203B41FA5}">
                      <a16:colId xmlns:a16="http://schemas.microsoft.com/office/drawing/2014/main" val="263141297"/>
                    </a:ext>
                  </a:extLst>
                </a:gridCol>
                <a:gridCol w="2986549">
                  <a:extLst>
                    <a:ext uri="{9D8B030D-6E8A-4147-A177-3AD203B41FA5}">
                      <a16:colId xmlns:a16="http://schemas.microsoft.com/office/drawing/2014/main" val="3506785143"/>
                    </a:ext>
                  </a:extLst>
                </a:gridCol>
                <a:gridCol w="2986549">
                  <a:extLst>
                    <a:ext uri="{9D8B030D-6E8A-4147-A177-3AD203B41FA5}">
                      <a16:colId xmlns:a16="http://schemas.microsoft.com/office/drawing/2014/main" val="2129597098"/>
                    </a:ext>
                  </a:extLst>
                </a:gridCol>
              </a:tblGrid>
              <a:tr h="704180">
                <a:tc>
                  <a:txBody>
                    <a:bodyPr/>
                    <a:lstStyle/>
                    <a:p>
                      <a:r>
                        <a:rPr lang="ar-AE" dirty="0"/>
                        <a:t>المراجع :  </a:t>
                      </a:r>
                      <a:r>
                        <a:rPr lang="ar-AE" dirty="0" smtClean="0"/>
                        <a:t>جمعة شعيب        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الإعداد: معلم متخصص أول</a:t>
                      </a:r>
                    </a:p>
                    <a:p>
                      <a:pPr algn="ctr"/>
                      <a:r>
                        <a:rPr lang="ar-AE" dirty="0"/>
                        <a:t>أ/مضحية خالد المنصوري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dirty="0"/>
                        <a:t>استخدام تكوين مجموع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الهدف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400088"/>
                  </a:ext>
                </a:extLst>
              </a:tr>
              <a:tr h="704180">
                <a:tc>
                  <a:txBody>
                    <a:bodyPr/>
                    <a:lstStyle/>
                    <a:p>
                      <a:r>
                        <a:rPr lang="ar-AE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الفئة العمرية </a:t>
                      </a:r>
                      <a:r>
                        <a:rPr lang="ar-AE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:9-10    </a:t>
                      </a:r>
                      <a:endParaRPr lang="en-US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>
                          <a:solidFill>
                            <a:schemeClr val="bg1"/>
                          </a:solidFill>
                        </a:rPr>
                        <a:t>فئة الإعاقة الذهنية البسيطة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b="1" i="1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cs typeface="+mn-cs"/>
                        </a:rPr>
                        <a:t>رقم</a:t>
                      </a:r>
                      <a:r>
                        <a:rPr lang="ar-AE" b="1" i="1" baseline="0" dirty="0" smtClean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cs typeface="+mn-cs"/>
                        </a:rPr>
                        <a:t> الهدف: 1740</a:t>
                      </a:r>
                      <a:endParaRPr lang="en-US" b="1" i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b="1" dirty="0" smtClean="0">
                          <a:solidFill>
                            <a:schemeClr val="bg1"/>
                          </a:solidFill>
                        </a:rPr>
                        <a:t>بيانات الهدف 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91378"/>
                  </a:ext>
                </a:extLst>
              </a:tr>
              <a:tr h="5331651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2400" b="1" i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lang="en-US" sz="2400" b="1" i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ar-AE" sz="2400" b="1" i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ar-AE" sz="2400" b="1" i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حمد: أنا اليوم اشتريت     تفاحات واريد أن نقسمها لطرق تكوين العدد    هل نبدأ    ،خليفة : نعم هيا بنا لنبدأ 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AE" dirty="0"/>
                    </a:p>
                    <a:p>
                      <a:pPr algn="ctr"/>
                      <a:endParaRPr lang="ar-AE" dirty="0"/>
                    </a:p>
                    <a:p>
                      <a:pPr algn="ctr"/>
                      <a:endParaRPr lang="ar-AE" dirty="0"/>
                    </a:p>
                    <a:p>
                      <a:pPr algn="ctr"/>
                      <a:endParaRPr lang="ar-AE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endParaRPr lang="ar-AE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ar-AE" sz="2800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</a:rPr>
                        <a:t>كتاب الطالب</a:t>
                      </a:r>
                    </a:p>
                    <a:p>
                      <a:pPr algn="ctr"/>
                      <a:endParaRPr lang="ar-AE" b="1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endParaRPr lang="ar-AE" b="1" dirty="0"/>
                    </a:p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486520"/>
                  </a:ext>
                </a:extLst>
              </a:tr>
            </a:tbl>
          </a:graphicData>
        </a:graphic>
      </p:graphicFrame>
      <p:sp>
        <p:nvSpPr>
          <p:cNvPr id="104" name="TextBox 103">
            <a:extLst>
              <a:ext uri="{FF2B5EF4-FFF2-40B4-BE49-F238E27FC236}">
                <a16:creationId xmlns:a16="http://schemas.microsoft.com/office/drawing/2014/main" id="{09FE2CA3-E63D-4038-843D-C3F02CEBE225}"/>
              </a:ext>
            </a:extLst>
          </p:cNvPr>
          <p:cNvSpPr txBox="1"/>
          <p:nvPr/>
        </p:nvSpPr>
        <p:spPr>
          <a:xfrm>
            <a:off x="7516354" y="957273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10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71BD3F7D-84FE-4F38-A6AE-44EC3B899041}"/>
              </a:ext>
            </a:extLst>
          </p:cNvPr>
          <p:cNvSpPr txBox="1"/>
          <p:nvPr/>
        </p:nvSpPr>
        <p:spPr>
          <a:xfrm>
            <a:off x="6837208" y="103117"/>
            <a:ext cx="313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9</a:t>
            </a:r>
          </a:p>
        </p:txBody>
      </p: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A3421927-10F2-473A-8C09-4144D67DD7E4}"/>
              </a:ext>
            </a:extLst>
          </p:cNvPr>
          <p:cNvCxnSpPr>
            <a:cxnSpLocks/>
          </p:cNvCxnSpPr>
          <p:nvPr/>
        </p:nvCxnSpPr>
        <p:spPr>
          <a:xfrm flipH="1" flipV="1">
            <a:off x="7757652" y="3967316"/>
            <a:ext cx="4526" cy="112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012932B-6465-46F2-AA6C-09B45796AB30}"/>
              </a:ext>
            </a:extLst>
          </p:cNvPr>
          <p:cNvSpPr txBox="1"/>
          <p:nvPr/>
        </p:nvSpPr>
        <p:spPr>
          <a:xfrm>
            <a:off x="6362375" y="1913206"/>
            <a:ext cx="290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9</a:t>
            </a:r>
          </a:p>
        </p:txBody>
      </p:sp>
      <p:pic>
        <p:nvPicPr>
          <p:cNvPr id="1028" name="Picture 4" descr="عدد طبيعي - ويكيبيديا">
            <a:extLst>
              <a:ext uri="{FF2B5EF4-FFF2-40B4-BE49-F238E27FC236}">
                <a16:creationId xmlns:a16="http://schemas.microsoft.com/office/drawing/2014/main" id="{F681ED4B-6C86-4326-B14A-A6806C5C4D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4729" y="3232052"/>
            <a:ext cx="686730" cy="82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AEA324-505D-46A4-8AD6-CEF8EF23FF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613" r="29791" b="64830"/>
          <a:stretch/>
        </p:blipFill>
        <p:spPr>
          <a:xfrm>
            <a:off x="7800718" y="3481180"/>
            <a:ext cx="375169" cy="325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DBBF7DC-BE0D-4966-B69A-293B1D0EB3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78" t="30664" r="12706" b="33039"/>
          <a:stretch/>
        </p:blipFill>
        <p:spPr>
          <a:xfrm>
            <a:off x="7223481" y="4810912"/>
            <a:ext cx="585745" cy="3278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BBE3BE7-B763-47D6-833C-847E7FB839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4838" y="4496170"/>
            <a:ext cx="616621" cy="7399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B7E482-8815-4924-9A2A-402E5E45DE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263"/>
          <a:stretch/>
        </p:blipFill>
        <p:spPr>
          <a:xfrm>
            <a:off x="8196520" y="5591602"/>
            <a:ext cx="686731" cy="5582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FAB1421-EF1D-4F03-B3A7-F4725EE6CFD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136" t="1072" r="13496" b="33868"/>
          <a:stretch/>
        </p:blipFill>
        <p:spPr>
          <a:xfrm>
            <a:off x="7277726" y="5591602"/>
            <a:ext cx="482189" cy="492953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23D6EFB4-699D-4EB0-8E67-0FBB9A234D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78" t="30664" r="12706" b="33039"/>
          <a:stretch/>
        </p:blipFill>
        <p:spPr>
          <a:xfrm>
            <a:off x="2137525" y="3124228"/>
            <a:ext cx="585745" cy="327854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D44ED46E-9297-4FBA-8BCF-79C543387B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78" t="30664" r="12706" b="33039"/>
          <a:stretch/>
        </p:blipFill>
        <p:spPr>
          <a:xfrm>
            <a:off x="1551780" y="3090748"/>
            <a:ext cx="585745" cy="327854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1757D0F2-A200-46C6-BCB7-1AF6C75935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78" t="30664" r="12706" b="33039"/>
          <a:stretch/>
        </p:blipFill>
        <p:spPr>
          <a:xfrm>
            <a:off x="3219793" y="3124228"/>
            <a:ext cx="585745" cy="327854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C32888D3-891C-4963-8FD0-EAFFEC4DF3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78" t="30664" r="12706" b="33039"/>
          <a:stretch/>
        </p:blipFill>
        <p:spPr>
          <a:xfrm>
            <a:off x="3805538" y="3153326"/>
            <a:ext cx="585745" cy="327854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52771BAD-993A-4EB4-A895-253C1FBE20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613" r="29791" b="64830"/>
          <a:stretch/>
        </p:blipFill>
        <p:spPr>
          <a:xfrm>
            <a:off x="1904008" y="4224424"/>
            <a:ext cx="375169" cy="325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3588B72D-F322-4D31-BD93-E2B2144BB0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263"/>
          <a:stretch/>
        </p:blipFill>
        <p:spPr>
          <a:xfrm>
            <a:off x="3462172" y="3978594"/>
            <a:ext cx="686731" cy="558205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D105D4A3-7596-4933-8A0A-0197D2816F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136" t="1072" r="13496" b="33868"/>
          <a:stretch/>
        </p:blipFill>
        <p:spPr>
          <a:xfrm>
            <a:off x="3561501" y="4590448"/>
            <a:ext cx="482189" cy="49295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E86E141-9C05-4272-BE70-5140C0EC5CF0}"/>
              </a:ext>
            </a:extLst>
          </p:cNvPr>
          <p:cNvSpPr txBox="1"/>
          <p:nvPr/>
        </p:nvSpPr>
        <p:spPr>
          <a:xfrm>
            <a:off x="7441816" y="2785403"/>
            <a:ext cx="2152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2 + 7 = 9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86F2164-CA10-43F5-A0B4-8136A52E45AE}"/>
              </a:ext>
            </a:extLst>
          </p:cNvPr>
          <p:cNvSpPr txBox="1"/>
          <p:nvPr/>
        </p:nvSpPr>
        <p:spPr>
          <a:xfrm>
            <a:off x="2600171" y="2797124"/>
            <a:ext cx="2152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5 + 4 = 9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206300E8-7F20-40BA-BDA3-034122A51FCC}"/>
              </a:ext>
            </a:extLst>
          </p:cNvPr>
          <p:cNvSpPr txBox="1"/>
          <p:nvPr/>
        </p:nvSpPr>
        <p:spPr>
          <a:xfrm>
            <a:off x="7563732" y="5298848"/>
            <a:ext cx="2152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4 + 5 = 9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F347958A-2CC9-461B-9A3A-9F2A9993121A}"/>
              </a:ext>
            </a:extLst>
          </p:cNvPr>
          <p:cNvSpPr txBox="1"/>
          <p:nvPr/>
        </p:nvSpPr>
        <p:spPr>
          <a:xfrm>
            <a:off x="7533254" y="4255461"/>
            <a:ext cx="2152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3 + 6 = 9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3EB0255-1AD5-4B3C-BF88-BEDD5165AF30}"/>
              </a:ext>
            </a:extLst>
          </p:cNvPr>
          <p:cNvSpPr txBox="1"/>
          <p:nvPr/>
        </p:nvSpPr>
        <p:spPr>
          <a:xfrm>
            <a:off x="2431357" y="3711529"/>
            <a:ext cx="2152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1 + 8 = 9</a:t>
            </a:r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4813E006-D397-46ED-ABC2-4419BCE07A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478" t="30664" r="12706" b="33039"/>
          <a:stretch/>
        </p:blipFill>
        <p:spPr>
          <a:xfrm>
            <a:off x="6897578" y="3514342"/>
            <a:ext cx="585745" cy="327854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9F383F74-89CB-4FF3-9796-54F3C109CF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613" r="29791" b="64830"/>
          <a:stretch/>
        </p:blipFill>
        <p:spPr>
          <a:xfrm>
            <a:off x="7036368" y="5572572"/>
            <a:ext cx="375169" cy="325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9279AD32-DC24-4EBB-A530-8945E9B6EA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613" r="29791" b="64830"/>
          <a:stretch/>
        </p:blipFill>
        <p:spPr>
          <a:xfrm>
            <a:off x="1198276" y="3110727"/>
            <a:ext cx="375169" cy="325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5" name="Picture 94">
            <a:extLst>
              <a:ext uri="{FF2B5EF4-FFF2-40B4-BE49-F238E27FC236}">
                <a16:creationId xmlns:a16="http://schemas.microsoft.com/office/drawing/2014/main" id="{901CC67C-C106-44FB-87B3-A25A43B9AA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613" r="29791" b="64830"/>
          <a:stretch/>
        </p:blipFill>
        <p:spPr>
          <a:xfrm>
            <a:off x="7328694" y="4524306"/>
            <a:ext cx="375169" cy="325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6" name="Picture 95">
            <a:extLst>
              <a:ext uri="{FF2B5EF4-FFF2-40B4-BE49-F238E27FC236}">
                <a16:creationId xmlns:a16="http://schemas.microsoft.com/office/drawing/2014/main" id="{DD54946C-D0FF-464A-AC17-C461CA3C17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1675" y="5914670"/>
            <a:ext cx="616621" cy="739945"/>
          </a:xfrm>
          <a:prstGeom prst="rect">
            <a:avLst/>
          </a:prstGeom>
        </p:spPr>
      </p:pic>
      <p:pic>
        <p:nvPicPr>
          <p:cNvPr id="97" name="Picture 96">
            <a:extLst>
              <a:ext uri="{FF2B5EF4-FFF2-40B4-BE49-F238E27FC236}">
                <a16:creationId xmlns:a16="http://schemas.microsoft.com/office/drawing/2014/main" id="{2B33D9F2-4216-49F9-A34F-C1EC6EDF47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136" t="1072" r="13496" b="33868"/>
          <a:stretch/>
        </p:blipFill>
        <p:spPr>
          <a:xfrm>
            <a:off x="3463035" y="5476714"/>
            <a:ext cx="482189" cy="49295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1B6F9A4-E520-4ECF-AE79-444048CE1BA5}"/>
              </a:ext>
            </a:extLst>
          </p:cNvPr>
          <p:cNvSpPr txBox="1"/>
          <p:nvPr/>
        </p:nvSpPr>
        <p:spPr>
          <a:xfrm>
            <a:off x="1737620" y="5190396"/>
            <a:ext cx="21523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0 + 9 = 9</a:t>
            </a:r>
          </a:p>
        </p:txBody>
      </p:sp>
    </p:spTree>
    <p:extLst>
      <p:ext uri="{BB962C8B-B14F-4D97-AF65-F5344CB8AC3E}">
        <p14:creationId xmlns:p14="http://schemas.microsoft.com/office/powerpoint/2010/main" val="26719955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D59A953B-0BE4-4A41-948E-229345AB3B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414205"/>
              </p:ext>
            </p:extLst>
          </p:nvPr>
        </p:nvGraphicFramePr>
        <p:xfrm>
          <a:off x="0" y="-1"/>
          <a:ext cx="12191999" cy="78182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160000">
                  <a:extLst>
                    <a:ext uri="{9D8B030D-6E8A-4147-A177-3AD203B41FA5}">
                      <a16:colId xmlns:a16="http://schemas.microsoft.com/office/drawing/2014/main" val="2440575829"/>
                    </a:ext>
                  </a:extLst>
                </a:gridCol>
                <a:gridCol w="2031999">
                  <a:extLst>
                    <a:ext uri="{9D8B030D-6E8A-4147-A177-3AD203B41FA5}">
                      <a16:colId xmlns:a16="http://schemas.microsoft.com/office/drawing/2014/main" val="2984782557"/>
                    </a:ext>
                  </a:extLst>
                </a:gridCol>
              </a:tblGrid>
              <a:tr h="625005">
                <a:tc>
                  <a:txBody>
                    <a:bodyPr/>
                    <a:lstStyle/>
                    <a:p>
                      <a:pPr algn="ctr"/>
                      <a:r>
                        <a:rPr lang="ar-AE" dirty="0">
                          <a:solidFill>
                            <a:schemeClr val="tx1"/>
                          </a:solidFill>
                        </a:rPr>
                        <a:t>استخدام  تكوين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>
                          <a:solidFill>
                            <a:schemeClr val="tx1"/>
                          </a:solidFill>
                        </a:rPr>
                        <a:t>الهدف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87325"/>
                  </a:ext>
                </a:extLst>
              </a:tr>
              <a:tr h="350572">
                <a:tc>
                  <a:txBody>
                    <a:bodyPr/>
                    <a:lstStyle/>
                    <a:p>
                      <a:pPr algn="r"/>
                      <a:r>
                        <a:rPr lang="ar-AE" sz="2800" b="1" dirty="0">
                          <a:solidFill>
                            <a:srgbClr val="FF0000"/>
                          </a:solidFill>
                        </a:rPr>
                        <a:t>أنشطة صفية :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b="1" dirty="0">
                          <a:solidFill>
                            <a:schemeClr val="tx1"/>
                          </a:solidFill>
                        </a:rPr>
                        <a:t>المكونات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759071"/>
                  </a:ext>
                </a:extLst>
              </a:tr>
              <a:tr h="5198474">
                <a:tc>
                  <a:txBody>
                    <a:bodyPr/>
                    <a:lstStyle/>
                    <a:p>
                      <a:pPr algn="r"/>
                      <a:r>
                        <a:rPr lang="ar-AE" dirty="0"/>
                        <a:t>تعريف العدد </a:t>
                      </a:r>
                    </a:p>
                    <a:p>
                      <a:pPr algn="r"/>
                      <a:r>
                        <a:rPr lang="ar-AE" dirty="0"/>
                        <a:t>تعريف الطالب تقسيم العدد          </a:t>
                      </a:r>
                    </a:p>
                    <a:p>
                      <a:pPr algn="r"/>
                      <a:r>
                        <a:rPr lang="ar-AE" dirty="0"/>
                        <a:t>تعريف الطالب تكوين العدد     باستخدام النماذج</a:t>
                      </a:r>
                    </a:p>
                    <a:p>
                      <a:pPr algn="r"/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pPr algn="r"/>
                      <a:r>
                        <a:rPr lang="ar-AE" dirty="0"/>
                        <a:t> </a:t>
                      </a:r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pPr algn="ctr"/>
                      <a:r>
                        <a:rPr lang="ar-AE" sz="2400" b="1" dirty="0"/>
                        <a:t>المقدمة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5734191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4F829661-3ABD-4A83-BA97-30024CBD9B98}"/>
              </a:ext>
            </a:extLst>
          </p:cNvPr>
          <p:cNvSpPr txBox="1"/>
          <p:nvPr/>
        </p:nvSpPr>
        <p:spPr>
          <a:xfrm flipH="1">
            <a:off x="4129028" y="0"/>
            <a:ext cx="355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</a:t>
            </a:r>
          </a:p>
        </p:txBody>
      </p:sp>
      <p:pic>
        <p:nvPicPr>
          <p:cNvPr id="2052" name="Picture 4" descr="طرق الحصول على العدد 9 a worksheet">
            <a:extLst>
              <a:ext uri="{FF2B5EF4-FFF2-40B4-BE49-F238E27FC236}">
                <a16:creationId xmlns:a16="http://schemas.microsoft.com/office/drawing/2014/main" id="{E3C18AA1-CFBC-42F4-B138-9C4B2F836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453" y="2580968"/>
            <a:ext cx="5026486" cy="4277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AE3F2A7-1B26-473C-982D-98FA408F7D0E}"/>
              </a:ext>
            </a:extLst>
          </p:cNvPr>
          <p:cNvSpPr txBox="1"/>
          <p:nvPr/>
        </p:nvSpPr>
        <p:spPr>
          <a:xfrm>
            <a:off x="7862474" y="1739814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8D0D55-BDC8-424E-B19F-B6683798493C}"/>
              </a:ext>
            </a:extLst>
          </p:cNvPr>
          <p:cNvSpPr txBox="1"/>
          <p:nvPr/>
        </p:nvSpPr>
        <p:spPr>
          <a:xfrm>
            <a:off x="7759231" y="1392972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63DEFB-7352-4BCB-BBD0-E653FCEBE474}"/>
              </a:ext>
            </a:extLst>
          </p:cNvPr>
          <p:cNvSpPr txBox="1"/>
          <p:nvPr/>
        </p:nvSpPr>
        <p:spPr>
          <a:xfrm>
            <a:off x="8694966" y="1171818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</p:spTree>
    <p:extLst>
      <p:ext uri="{BB962C8B-B14F-4D97-AF65-F5344CB8AC3E}">
        <p14:creationId xmlns:p14="http://schemas.microsoft.com/office/powerpoint/2010/main" val="912758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E0279FE-54A7-416C-85F1-653771C4D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628595"/>
              </p:ext>
            </p:extLst>
          </p:nvPr>
        </p:nvGraphicFramePr>
        <p:xfrm>
          <a:off x="0" y="0"/>
          <a:ext cx="12056012" cy="626670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412405">
                  <a:extLst>
                    <a:ext uri="{9D8B030D-6E8A-4147-A177-3AD203B41FA5}">
                      <a16:colId xmlns:a16="http://schemas.microsoft.com/office/drawing/2014/main" val="367154962"/>
                    </a:ext>
                  </a:extLst>
                </a:gridCol>
                <a:gridCol w="2643607">
                  <a:extLst>
                    <a:ext uri="{9D8B030D-6E8A-4147-A177-3AD203B41FA5}">
                      <a16:colId xmlns:a16="http://schemas.microsoft.com/office/drawing/2014/main" val="4031481733"/>
                    </a:ext>
                  </a:extLst>
                </a:gridCol>
              </a:tblGrid>
              <a:tr h="576775">
                <a:tc>
                  <a:txBody>
                    <a:bodyPr/>
                    <a:lstStyle/>
                    <a:p>
                      <a:pPr algn="r"/>
                      <a:r>
                        <a:rPr lang="ar-AE" sz="2000" i="1" dirty="0">
                          <a:solidFill>
                            <a:schemeClr val="tx1"/>
                          </a:solidFill>
                        </a:rPr>
                        <a:t>استخدام تكوين مجموع  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AE" sz="2000" i="1" dirty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0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AE" sz="2000" i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0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b="1" dirty="0">
                          <a:solidFill>
                            <a:schemeClr val="tx1"/>
                          </a:solidFill>
                        </a:rPr>
                        <a:t>الهدف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159582"/>
                  </a:ext>
                </a:extLst>
              </a:tr>
              <a:tr h="577372">
                <a:tc>
                  <a:txBody>
                    <a:bodyPr/>
                    <a:lstStyle/>
                    <a:p>
                      <a:pPr algn="r"/>
                      <a:r>
                        <a:rPr lang="ar-AE" sz="2400" b="1" i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أنشطة  صفية</a:t>
                      </a:r>
                      <a:endParaRPr lang="en-US" sz="2400" b="1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b="1" i="1" dirty="0"/>
                        <a:t>المكونات</a:t>
                      </a:r>
                      <a:endParaRPr lang="en-US" b="1" i="1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829268"/>
                  </a:ext>
                </a:extLst>
              </a:tr>
              <a:tr h="5112562">
                <a:tc>
                  <a:txBody>
                    <a:bodyPr/>
                    <a:lstStyle/>
                    <a:p>
                      <a:pPr algn="ctr"/>
                      <a:endParaRPr lang="ar-AE" sz="2800" b="1" i="1" dirty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ar-AE" sz="2800" b="1" i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AE" dirty="0"/>
                    </a:p>
                    <a:p>
                      <a:pPr algn="ctr"/>
                      <a:endParaRPr lang="ar-AE" dirty="0"/>
                    </a:p>
                    <a:p>
                      <a:pPr algn="ctr"/>
                      <a:endParaRPr lang="ar-AE" dirty="0"/>
                    </a:p>
                    <a:p>
                      <a:pPr algn="ctr"/>
                      <a:endParaRPr lang="ar-AE" dirty="0"/>
                    </a:p>
                    <a:p>
                      <a:pPr algn="ctr"/>
                      <a:endParaRPr lang="ar-AE" dirty="0"/>
                    </a:p>
                    <a:p>
                      <a:pPr algn="ctr"/>
                      <a:endParaRPr lang="ar-AE" dirty="0"/>
                    </a:p>
                    <a:p>
                      <a:pPr algn="ctr"/>
                      <a:r>
                        <a:rPr lang="ar-AE" sz="2800" b="1" i="1" dirty="0"/>
                        <a:t>المقدمة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300202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A1051DFC-2D81-4B4E-9D3A-6513981A5ED0}"/>
              </a:ext>
            </a:extLst>
          </p:cNvPr>
          <p:cNvSpPr txBox="1"/>
          <p:nvPr/>
        </p:nvSpPr>
        <p:spPr>
          <a:xfrm>
            <a:off x="6678295" y="0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9</a:t>
            </a: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F45873-CAF5-4224-B435-35397B603E17}"/>
              </a:ext>
            </a:extLst>
          </p:cNvPr>
          <p:cNvSpPr txBox="1"/>
          <p:nvPr/>
        </p:nvSpPr>
        <p:spPr>
          <a:xfrm>
            <a:off x="5570806" y="1814732"/>
            <a:ext cx="268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076" name="Picture 4" descr="طرق الحصول على العدد 9 worksheet">
            <a:extLst>
              <a:ext uri="{FF2B5EF4-FFF2-40B4-BE49-F238E27FC236}">
                <a16:creationId xmlns:a16="http://schemas.microsoft.com/office/drawing/2014/main" id="{F17E429A-6898-4974-AEE6-E65E2621C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006" y="1253931"/>
            <a:ext cx="5634109" cy="537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مكونات العدد روعة وسائل تعليمية بفكرة جميلة محببة للاطفال">
            <a:extLst>
              <a:ext uri="{FF2B5EF4-FFF2-40B4-BE49-F238E27FC236}">
                <a16:creationId xmlns:a16="http://schemas.microsoft.com/office/drawing/2014/main" id="{1CBBF371-CBB6-4A4D-8FFC-7D1DB95863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139"/>
          <a:stretch/>
        </p:blipFill>
        <p:spPr bwMode="auto">
          <a:xfrm>
            <a:off x="796157" y="1505245"/>
            <a:ext cx="2678563" cy="439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07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D59A953B-0BE4-4A41-948E-229345AB3B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297877"/>
              </p:ext>
            </p:extLst>
          </p:nvPr>
        </p:nvGraphicFramePr>
        <p:xfrm>
          <a:off x="1" y="14742"/>
          <a:ext cx="12191999" cy="72061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080000">
                  <a:extLst>
                    <a:ext uri="{9D8B030D-6E8A-4147-A177-3AD203B41FA5}">
                      <a16:colId xmlns:a16="http://schemas.microsoft.com/office/drawing/2014/main" val="2440575829"/>
                    </a:ext>
                  </a:extLst>
                </a:gridCol>
                <a:gridCol w="5080000">
                  <a:extLst>
                    <a:ext uri="{9D8B030D-6E8A-4147-A177-3AD203B41FA5}">
                      <a16:colId xmlns:a16="http://schemas.microsoft.com/office/drawing/2014/main" val="1248895149"/>
                    </a:ext>
                  </a:extLst>
                </a:gridCol>
                <a:gridCol w="2031999">
                  <a:extLst>
                    <a:ext uri="{9D8B030D-6E8A-4147-A177-3AD203B41FA5}">
                      <a16:colId xmlns:a16="http://schemas.microsoft.com/office/drawing/2014/main" val="2984782557"/>
                    </a:ext>
                  </a:extLst>
                </a:gridCol>
              </a:tblGrid>
              <a:tr h="625005">
                <a:tc gridSpan="2">
                  <a:txBody>
                    <a:bodyPr/>
                    <a:lstStyle/>
                    <a:p>
                      <a:pPr algn="ctr"/>
                      <a:r>
                        <a:rPr lang="ar-AE" dirty="0">
                          <a:solidFill>
                            <a:schemeClr val="tx1"/>
                          </a:solidFill>
                        </a:rPr>
                        <a:t>تكوين العدد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>
                          <a:solidFill>
                            <a:schemeClr val="tx1"/>
                          </a:solidFill>
                        </a:rPr>
                        <a:t>الهدف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987325"/>
                  </a:ext>
                </a:extLst>
              </a:tr>
              <a:tr h="2885118">
                <a:tc gridSpan="2">
                  <a:txBody>
                    <a:bodyPr/>
                    <a:lstStyle/>
                    <a:p>
                      <a:pPr algn="r"/>
                      <a:r>
                        <a:rPr lang="ar-AE" sz="1600" b="1" dirty="0">
                          <a:solidFill>
                            <a:srgbClr val="FF0000"/>
                          </a:solidFill>
                        </a:rPr>
                        <a:t>الحصة الدراسية</a:t>
                      </a:r>
                    </a:p>
                    <a:p>
                      <a:pPr algn="r"/>
                      <a:r>
                        <a:rPr lang="ar-AE" sz="1600" b="1" i="1" dirty="0"/>
                        <a:t>الهدف الرئيسي :تكوين       باستخدام النماذج</a:t>
                      </a:r>
                    </a:p>
                    <a:p>
                      <a:pPr algn="r"/>
                      <a:r>
                        <a:rPr lang="ar-AE" sz="1600" b="1" i="1" dirty="0"/>
                        <a:t>اهداف أخرى أن يستخدم تكوين مجموع      بسهولة وسرعة </a:t>
                      </a:r>
                    </a:p>
                    <a:p>
                      <a:pPr algn="r"/>
                      <a:endParaRPr lang="ar-AE" sz="1600" b="1" i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algn="r"/>
                      <a:r>
                        <a:rPr lang="ar-AE" sz="1600" b="1" i="1" dirty="0">
                          <a:solidFill>
                            <a:schemeClr val="tx1"/>
                          </a:solidFill>
                        </a:rPr>
                        <a:t> استخدام الاعداد في تكوين    </a:t>
                      </a:r>
                    </a:p>
                    <a:p>
                      <a:pPr algn="r"/>
                      <a:r>
                        <a:rPr lang="ar-AE" sz="1600" b="1" i="1" dirty="0">
                          <a:solidFill>
                            <a:schemeClr val="tx1"/>
                          </a:solidFill>
                        </a:rPr>
                        <a:t>ربط بين الاعداد بتكوين</a:t>
                      </a:r>
                    </a:p>
                    <a:p>
                      <a:pPr algn="r"/>
                      <a:r>
                        <a:rPr lang="ar-AE" sz="1600" b="1" i="1" dirty="0">
                          <a:solidFill>
                            <a:schemeClr val="tx1"/>
                          </a:solidFill>
                        </a:rPr>
                        <a:t>ايجاد  تكوين مجموع     بسرعة وسهولة</a:t>
                      </a:r>
                    </a:p>
                    <a:p>
                      <a:pPr algn="r"/>
                      <a:r>
                        <a:rPr lang="ar-AE" sz="1600" b="1" i="1" dirty="0">
                          <a:solidFill>
                            <a:schemeClr val="tx1"/>
                          </a:solidFill>
                        </a:rPr>
                        <a:t>اعطاء مسائل جمع باستخدام تكوين </a:t>
                      </a:r>
                    </a:p>
                    <a:p>
                      <a:pPr algn="r"/>
                      <a:r>
                        <a:rPr lang="ar-AE" sz="1600" b="1" i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ar-AE" sz="1600" b="1" dirty="0">
                        <a:solidFill>
                          <a:srgbClr val="FF0000"/>
                        </a:solidFill>
                      </a:endParaRPr>
                    </a:p>
                    <a:p>
                      <a:pPr algn="r"/>
                      <a:r>
                        <a:rPr lang="ar-AE" sz="1600" b="1" dirty="0">
                          <a:solidFill>
                            <a:srgbClr val="FF0000"/>
                          </a:solidFill>
                        </a:rPr>
                        <a:t>النشاط </a:t>
                      </a:r>
                    </a:p>
                    <a:p>
                      <a:pPr algn="r"/>
                      <a:r>
                        <a:rPr lang="ar-AE" sz="1600" b="1" dirty="0">
                          <a:solidFill>
                            <a:schemeClr val="tx1"/>
                          </a:solidFill>
                        </a:rPr>
                        <a:t>عمل مجموعة من الطلاب عددهم        وعليهم  الانقسام الى مجموعتين وكتابة الاعداد لتكوين المجموع</a:t>
                      </a:r>
                    </a:p>
                    <a:p>
                      <a:pPr algn="r"/>
                      <a:r>
                        <a:rPr lang="ar-AE" sz="1600" b="1" dirty="0">
                          <a:solidFill>
                            <a:schemeClr val="tx1"/>
                          </a:solidFill>
                        </a:rPr>
                        <a:t>رسم الطلاب اشكال من مجموعتين وكوين العدد     بطرق مختلفة</a:t>
                      </a: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b="1" dirty="0">
                          <a:solidFill>
                            <a:schemeClr val="tx1"/>
                          </a:solidFill>
                        </a:rPr>
                        <a:t>دليل المعلم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991168"/>
                  </a:ext>
                </a:extLst>
              </a:tr>
              <a:tr h="693507">
                <a:tc gridSpan="2">
                  <a:txBody>
                    <a:bodyPr/>
                    <a:lstStyle/>
                    <a:p>
                      <a:pPr algn="r"/>
                      <a:r>
                        <a:rPr lang="ar-AE" sz="2800" b="1" dirty="0">
                          <a:solidFill>
                            <a:schemeClr val="tx1"/>
                          </a:solidFill>
                        </a:rPr>
                        <a:t>اعطا الطالب أوراق عمل لادائها بالمنزل 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b="1" dirty="0">
                          <a:solidFill>
                            <a:schemeClr val="tx1"/>
                          </a:solidFill>
                        </a:rPr>
                        <a:t>واجب منزلي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5697379"/>
                  </a:ext>
                </a:extLst>
              </a:tr>
              <a:tr h="1224223">
                <a:tc gridSpan="2">
                  <a:txBody>
                    <a:bodyPr/>
                    <a:lstStyle/>
                    <a:p>
                      <a:pPr algn="r"/>
                      <a:endParaRPr lang="ar-AE" sz="2000" b="1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ar-AE" sz="2000" b="1" dirty="0">
                          <a:solidFill>
                            <a:schemeClr val="tx1"/>
                          </a:solidFill>
                        </a:rPr>
                        <a:t>عمل بوربوينت في تكوين العدد 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b="1" dirty="0">
                          <a:solidFill>
                            <a:schemeClr val="tx1"/>
                          </a:solidFill>
                        </a:rPr>
                        <a:t>تمارين الكترونية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031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endParaRPr lang="ar-AE" b="1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AE" b="1" dirty="0"/>
                        <a:t>متوسط : تكوين العدد  </a:t>
                      </a:r>
                    </a:p>
                    <a:p>
                      <a:pPr algn="r"/>
                      <a:r>
                        <a:rPr lang="ar-AE" b="1" dirty="0"/>
                        <a:t>جيد : استخدام النموذج لتكوين العدد </a:t>
                      </a:r>
                    </a:p>
                    <a:p>
                      <a:pPr algn="r"/>
                      <a:r>
                        <a:rPr lang="ar-AE" b="1" dirty="0"/>
                        <a:t>مرتفع تكوين العدد       باستخدام النموذج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AE" b="1" dirty="0"/>
                        <a:t>التقييم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5734191"/>
                  </a:ext>
                </a:extLst>
              </a:tr>
              <a:tr h="196863">
                <a:tc gridSpan="2">
                  <a:txBody>
                    <a:bodyPr/>
                    <a:lstStyle/>
                    <a:p>
                      <a:pPr algn="r"/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2625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90294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ACFDA15-2CC7-431E-9203-FD9D44538587}"/>
              </a:ext>
            </a:extLst>
          </p:cNvPr>
          <p:cNvSpPr txBox="1"/>
          <p:nvPr/>
        </p:nvSpPr>
        <p:spPr>
          <a:xfrm>
            <a:off x="7953463" y="1556985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9EEE89-CCE5-4902-BCCD-A07BECB6F9D4}"/>
              </a:ext>
            </a:extLst>
          </p:cNvPr>
          <p:cNvSpPr txBox="1"/>
          <p:nvPr/>
        </p:nvSpPr>
        <p:spPr>
          <a:xfrm>
            <a:off x="7206212" y="1082085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52198C-3FF9-4611-A943-982F132F6756}"/>
              </a:ext>
            </a:extLst>
          </p:cNvPr>
          <p:cNvSpPr txBox="1"/>
          <p:nvPr/>
        </p:nvSpPr>
        <p:spPr>
          <a:xfrm>
            <a:off x="8189438" y="844147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499E09-71C5-4819-A3E4-1AD4E90281C5}"/>
              </a:ext>
            </a:extLst>
          </p:cNvPr>
          <p:cNvSpPr txBox="1"/>
          <p:nvPr/>
        </p:nvSpPr>
        <p:spPr>
          <a:xfrm>
            <a:off x="8431909" y="2113587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CD2F15-08E1-4667-A2A5-6ED0FB80E996}"/>
              </a:ext>
            </a:extLst>
          </p:cNvPr>
          <p:cNvSpPr txBox="1"/>
          <p:nvPr/>
        </p:nvSpPr>
        <p:spPr>
          <a:xfrm>
            <a:off x="8159106" y="1858218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241EBB-EF5F-4F4F-9A1C-E5EBE551B3CB}"/>
              </a:ext>
            </a:extLst>
          </p:cNvPr>
          <p:cNvSpPr txBox="1"/>
          <p:nvPr/>
        </p:nvSpPr>
        <p:spPr>
          <a:xfrm>
            <a:off x="7397108" y="2334094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41A122-D79E-41C6-A29A-D62634BEDD79}"/>
              </a:ext>
            </a:extLst>
          </p:cNvPr>
          <p:cNvSpPr txBox="1"/>
          <p:nvPr/>
        </p:nvSpPr>
        <p:spPr>
          <a:xfrm>
            <a:off x="7611752" y="3064139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79E5CD-8528-424E-A6D1-E9FBC439C7F3}"/>
              </a:ext>
            </a:extLst>
          </p:cNvPr>
          <p:cNvSpPr txBox="1"/>
          <p:nvPr/>
        </p:nvSpPr>
        <p:spPr>
          <a:xfrm>
            <a:off x="6688352" y="3248497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07E8D6F-691A-4CF5-B9D8-68EBA97C2800}"/>
              </a:ext>
            </a:extLst>
          </p:cNvPr>
          <p:cNvSpPr txBox="1"/>
          <p:nvPr/>
        </p:nvSpPr>
        <p:spPr>
          <a:xfrm>
            <a:off x="7149176" y="4624111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19B624-B931-4EAB-B369-FAD7BDE19D22}"/>
              </a:ext>
            </a:extLst>
          </p:cNvPr>
          <p:cNvSpPr txBox="1"/>
          <p:nvPr/>
        </p:nvSpPr>
        <p:spPr>
          <a:xfrm>
            <a:off x="7065227" y="5849085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3ADA53-77AF-48DB-BEB7-9AAC0801AD9A}"/>
              </a:ext>
            </a:extLst>
          </p:cNvPr>
          <p:cNvSpPr txBox="1"/>
          <p:nvPr/>
        </p:nvSpPr>
        <p:spPr>
          <a:xfrm>
            <a:off x="8021457" y="5593854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4B99E0-439E-49FC-8D07-BA62F38A81BB}"/>
              </a:ext>
            </a:extLst>
          </p:cNvPr>
          <p:cNvSpPr txBox="1"/>
          <p:nvPr/>
        </p:nvSpPr>
        <p:spPr>
          <a:xfrm>
            <a:off x="8432742" y="6115181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68F695-E173-4A28-8DD7-A4A6080DBA37}"/>
              </a:ext>
            </a:extLst>
          </p:cNvPr>
          <p:cNvSpPr txBox="1"/>
          <p:nvPr/>
        </p:nvSpPr>
        <p:spPr>
          <a:xfrm>
            <a:off x="4275367" y="0"/>
            <a:ext cx="471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  </a:t>
            </a:r>
          </a:p>
        </p:txBody>
      </p:sp>
    </p:spTree>
    <p:extLst>
      <p:ext uri="{BB962C8B-B14F-4D97-AF65-F5344CB8AC3E}">
        <p14:creationId xmlns:p14="http://schemas.microsoft.com/office/powerpoint/2010/main" val="23884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CF038B36-600D-4035-81FC-2008D4BE3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083736"/>
              </p:ext>
            </p:extLst>
          </p:nvPr>
        </p:nvGraphicFramePr>
        <p:xfrm>
          <a:off x="0" y="154180"/>
          <a:ext cx="12192000" cy="7013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5633">
                  <a:extLst>
                    <a:ext uri="{9D8B030D-6E8A-4147-A177-3AD203B41FA5}">
                      <a16:colId xmlns:a16="http://schemas.microsoft.com/office/drawing/2014/main" val="2206657003"/>
                    </a:ext>
                  </a:extLst>
                </a:gridCol>
                <a:gridCol w="1936367">
                  <a:extLst>
                    <a:ext uri="{9D8B030D-6E8A-4147-A177-3AD203B41FA5}">
                      <a16:colId xmlns:a16="http://schemas.microsoft.com/office/drawing/2014/main" val="1158737694"/>
                    </a:ext>
                  </a:extLst>
                </a:gridCol>
              </a:tblGrid>
              <a:tr h="792742">
                <a:tc>
                  <a:txBody>
                    <a:bodyPr/>
                    <a:lstStyle/>
                    <a:p>
                      <a:pPr algn="r"/>
                      <a:r>
                        <a:rPr lang="ar-AE" dirty="0">
                          <a:solidFill>
                            <a:schemeClr val="tx1"/>
                          </a:solidFill>
                        </a:rPr>
                        <a:t>اسم الطالب:..............                                         ورقة عمل                                                       الصف...............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27305"/>
                  </a:ext>
                </a:extLst>
              </a:tr>
              <a:tr h="6221131">
                <a:tc>
                  <a:txBody>
                    <a:bodyPr/>
                    <a:lstStyle/>
                    <a:p>
                      <a:pPr algn="r"/>
                      <a:endParaRPr lang="ar-AE" dirty="0"/>
                    </a:p>
                    <a:p>
                      <a:pPr algn="ctr"/>
                      <a:endParaRPr lang="ar-AE" sz="2000" b="1" i="1" dirty="0">
                        <a:solidFill>
                          <a:srgbClr val="E77547"/>
                        </a:solidFill>
                      </a:endParaRPr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الواجب المنزلي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76062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5397AD4-A538-40F7-A19A-DCB0C741FCCE}"/>
              </a:ext>
            </a:extLst>
          </p:cNvPr>
          <p:cNvSpPr txBox="1"/>
          <p:nvPr/>
        </p:nvSpPr>
        <p:spPr>
          <a:xfrm>
            <a:off x="5634110" y="3172264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B6261B-76FF-4E35-BB8B-00998D9BEC52}"/>
              </a:ext>
            </a:extLst>
          </p:cNvPr>
          <p:cNvSpPr txBox="1"/>
          <p:nvPr/>
        </p:nvSpPr>
        <p:spPr>
          <a:xfrm>
            <a:off x="7673922" y="4486833"/>
            <a:ext cx="1800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E77547"/>
                </a:solidFill>
              </a:rPr>
              <a:t>7 + 1 =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291835-E3DD-4D90-92F2-845B79BE745D}"/>
              </a:ext>
            </a:extLst>
          </p:cNvPr>
          <p:cNvSpPr txBox="1"/>
          <p:nvPr/>
        </p:nvSpPr>
        <p:spPr>
          <a:xfrm>
            <a:off x="7673922" y="1786276"/>
            <a:ext cx="1800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E77547"/>
                </a:solidFill>
              </a:rPr>
              <a:t>2 + 7 =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5AA144-1E39-44F1-9CD1-28A5A06F266C}"/>
              </a:ext>
            </a:extLst>
          </p:cNvPr>
          <p:cNvSpPr txBox="1"/>
          <p:nvPr/>
        </p:nvSpPr>
        <p:spPr>
          <a:xfrm>
            <a:off x="2717414" y="1215336"/>
            <a:ext cx="1800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E77547"/>
                </a:solidFill>
              </a:rPr>
              <a:t>1 + 8 =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12DCDE8-4106-4A8D-B1AC-1EBF1FDE4FAA}"/>
              </a:ext>
            </a:extLst>
          </p:cNvPr>
          <p:cNvSpPr txBox="1"/>
          <p:nvPr/>
        </p:nvSpPr>
        <p:spPr>
          <a:xfrm>
            <a:off x="1353449" y="2682775"/>
            <a:ext cx="1800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E77547"/>
                </a:solidFill>
              </a:rPr>
              <a:t>6 </a:t>
            </a:r>
            <a:r>
              <a:rPr lang="en-US" sz="3200" b="1">
                <a:solidFill>
                  <a:srgbClr val="E77547"/>
                </a:solidFill>
              </a:rPr>
              <a:t>+ 3 </a:t>
            </a:r>
            <a:r>
              <a:rPr lang="en-US" sz="3200" b="1" dirty="0">
                <a:solidFill>
                  <a:srgbClr val="E77547"/>
                </a:solidFill>
              </a:rPr>
              <a:t>=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956B42-3B6A-4EBD-B364-3726B28ECDD7}"/>
              </a:ext>
            </a:extLst>
          </p:cNvPr>
          <p:cNvSpPr txBox="1"/>
          <p:nvPr/>
        </p:nvSpPr>
        <p:spPr>
          <a:xfrm>
            <a:off x="7673922" y="2975163"/>
            <a:ext cx="1800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E77547"/>
                </a:solidFill>
              </a:rPr>
              <a:t>4 + 4 = 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4EB325D7-B5D5-4D66-9CA4-DD65E3E9B005}"/>
              </a:ext>
            </a:extLst>
          </p:cNvPr>
          <p:cNvSpPr/>
          <p:nvPr/>
        </p:nvSpPr>
        <p:spPr>
          <a:xfrm>
            <a:off x="4174020" y="2905637"/>
            <a:ext cx="1460090" cy="1308602"/>
          </a:xfrm>
          <a:prstGeom prst="cloud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3667B4-B37D-4C62-B2B4-ADD3370D78C0}"/>
              </a:ext>
            </a:extLst>
          </p:cNvPr>
          <p:cNvSpPr/>
          <p:nvPr/>
        </p:nvSpPr>
        <p:spPr>
          <a:xfrm>
            <a:off x="4636203" y="309827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80A169-D068-4677-99E6-C2326ABB1211}"/>
              </a:ext>
            </a:extLst>
          </p:cNvPr>
          <p:cNvSpPr txBox="1"/>
          <p:nvPr/>
        </p:nvSpPr>
        <p:spPr>
          <a:xfrm>
            <a:off x="5220443" y="1164209"/>
            <a:ext cx="1800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E77547"/>
                </a:solidFill>
              </a:rPr>
              <a:t>6 + 1 =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A61BA7-83FA-4068-A7A0-CDF10DE589F7}"/>
              </a:ext>
            </a:extLst>
          </p:cNvPr>
          <p:cNvSpPr txBox="1"/>
          <p:nvPr/>
        </p:nvSpPr>
        <p:spPr>
          <a:xfrm>
            <a:off x="1353448" y="4565883"/>
            <a:ext cx="1800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E77547"/>
                </a:solidFill>
              </a:rPr>
              <a:t>4 + 3 =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9C802BA-1B92-4F88-B175-12C66FE36195}"/>
              </a:ext>
            </a:extLst>
          </p:cNvPr>
          <p:cNvSpPr txBox="1"/>
          <p:nvPr/>
        </p:nvSpPr>
        <p:spPr>
          <a:xfrm>
            <a:off x="4636203" y="5152495"/>
            <a:ext cx="1800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E77547"/>
                </a:solidFill>
              </a:rPr>
              <a:t>4 + 5 = </a:t>
            </a:r>
          </a:p>
        </p:txBody>
      </p:sp>
    </p:spTree>
    <p:extLst>
      <p:ext uri="{BB962C8B-B14F-4D97-AF65-F5344CB8AC3E}">
        <p14:creationId xmlns:p14="http://schemas.microsoft.com/office/powerpoint/2010/main" val="740409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CF038B36-600D-4035-81FC-2008D4BE3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99538"/>
              </p:ext>
            </p:extLst>
          </p:nvPr>
        </p:nvGraphicFramePr>
        <p:xfrm>
          <a:off x="0" y="154180"/>
          <a:ext cx="12192000" cy="6745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55633">
                  <a:extLst>
                    <a:ext uri="{9D8B030D-6E8A-4147-A177-3AD203B41FA5}">
                      <a16:colId xmlns:a16="http://schemas.microsoft.com/office/drawing/2014/main" val="2206657003"/>
                    </a:ext>
                  </a:extLst>
                </a:gridCol>
                <a:gridCol w="1936367">
                  <a:extLst>
                    <a:ext uri="{9D8B030D-6E8A-4147-A177-3AD203B41FA5}">
                      <a16:colId xmlns:a16="http://schemas.microsoft.com/office/drawing/2014/main" val="1158737694"/>
                    </a:ext>
                  </a:extLst>
                </a:gridCol>
              </a:tblGrid>
              <a:tr h="524246">
                <a:tc>
                  <a:txBody>
                    <a:bodyPr/>
                    <a:lstStyle/>
                    <a:p>
                      <a:pPr algn="r"/>
                      <a:r>
                        <a:rPr lang="ar-AE" dirty="0">
                          <a:solidFill>
                            <a:schemeClr val="tx1"/>
                          </a:solidFill>
                        </a:rPr>
                        <a:t>اسم الطالب:..............                                         ورقة عمل                                                       الصف...............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27305"/>
                  </a:ext>
                </a:extLst>
              </a:tr>
              <a:tr h="6221131">
                <a:tc>
                  <a:txBody>
                    <a:bodyPr/>
                    <a:lstStyle/>
                    <a:p>
                      <a:pPr algn="r"/>
                      <a:endParaRPr lang="ar-AE" dirty="0"/>
                    </a:p>
                    <a:p>
                      <a:pPr algn="ctr"/>
                      <a:endParaRPr lang="ar-AE" sz="2000" b="1" i="1" dirty="0">
                        <a:solidFill>
                          <a:srgbClr val="E77547"/>
                        </a:solidFill>
                      </a:endParaRPr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ar-AE" dirty="0"/>
                    </a:p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الواجب المنزلي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76062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5397AD4-A538-40F7-A19A-DCB0C741FCCE}"/>
              </a:ext>
            </a:extLst>
          </p:cNvPr>
          <p:cNvSpPr txBox="1"/>
          <p:nvPr/>
        </p:nvSpPr>
        <p:spPr>
          <a:xfrm>
            <a:off x="5634110" y="3172264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B83881-33ED-447A-848F-60E11F19BA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t="63027" r="12246" b="17122"/>
          <a:stretch/>
        </p:blipFill>
        <p:spPr>
          <a:xfrm>
            <a:off x="5958348" y="2047338"/>
            <a:ext cx="3967316" cy="43239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54E451-11BC-48D1-8CA0-B21D41F678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28" t="57205" r="15400" b="36774"/>
          <a:stretch/>
        </p:blipFill>
        <p:spPr>
          <a:xfrm>
            <a:off x="5958348" y="1477528"/>
            <a:ext cx="3701845" cy="412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461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16793</TotalTime>
  <Words>294</Words>
  <Application>Microsoft Office PowerPoint</Application>
  <PresentationFormat>Widescreen</PresentationFormat>
  <Paragraphs>153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أوقات الصلاة المفروضة وعدد ركاتها</dc:title>
  <dc:creator>بينه بنت محمد بن على  المري</dc:creator>
  <cp:lastModifiedBy>MADHIYA KHALID TAWIEM AL MANSOORI</cp:lastModifiedBy>
  <cp:revision>245</cp:revision>
  <dcterms:created xsi:type="dcterms:W3CDTF">2020-11-30T03:55:10Z</dcterms:created>
  <dcterms:modified xsi:type="dcterms:W3CDTF">2021-01-19T05:07:00Z</dcterms:modified>
</cp:coreProperties>
</file>