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67" r:id="rId6"/>
    <p:sldId id="297" r:id="rId7"/>
    <p:sldId id="303" r:id="rId8"/>
    <p:sldId id="299" r:id="rId9"/>
    <p:sldId id="306" r:id="rId10"/>
    <p:sldId id="313" r:id="rId11"/>
    <p:sldId id="308" r:id="rId12"/>
    <p:sldId id="307" r:id="rId13"/>
    <p:sldId id="309" r:id="rId14"/>
    <p:sldId id="310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32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16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79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13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13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13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8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13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13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13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cyHSd6mkhCM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SdFpDq_5do&amp;t=19s" TargetMode="External"/><Relationship Id="rId13" Type="http://schemas.openxmlformats.org/officeDocument/2006/relationships/hyperlink" Target="https://wordwall.net/resource/8796596/%D8%A7%D9%84%D8%B7%D8%B1%D8%AD" TargetMode="External"/><Relationship Id="rId3" Type="http://schemas.openxmlformats.org/officeDocument/2006/relationships/hyperlink" Target="https://www.youtube.com/watch?v=cPcCK7UGcPc" TargetMode="External"/><Relationship Id="rId7" Type="http://schemas.openxmlformats.org/officeDocument/2006/relationships/hyperlink" Target="https://www.youtube.com/watch?v=A443C8ulxjw" TargetMode="External"/><Relationship Id="rId12" Type="http://schemas.openxmlformats.org/officeDocument/2006/relationships/hyperlink" Target="https://wordwall.net/resource/4880871/%D8%A7%D9%84%D8%B7%D8%B1%D8%A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SYprwUxXjDk" TargetMode="External"/><Relationship Id="rId11" Type="http://schemas.openxmlformats.org/officeDocument/2006/relationships/hyperlink" Target="https://wordwall.net/resource/1402597/%D8%A7%D9%84%D8%B7%D8%B1%D8%AD" TargetMode="External"/><Relationship Id="rId5" Type="http://schemas.openxmlformats.org/officeDocument/2006/relationships/hyperlink" Target="https://www.youtube.com/watch?v=7SdFpDq_5do" TargetMode="External"/><Relationship Id="rId10" Type="http://schemas.openxmlformats.org/officeDocument/2006/relationships/hyperlink" Target="https://www.tinytap.it/activities/g17mu/play/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tinytap.it/activities/g17mv/play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099328" y="2707723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: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الرياضيات</a:t>
            </a:r>
            <a:b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2800" dirty="0">
                <a:latin typeface="Arial" panose="020B0604020202020204" pitchFamily="34" charset="0"/>
                <a:cs typeface="Sakkal Majalla" panose="02000000000000000000" pitchFamily="2" charset="-78"/>
              </a:rPr>
              <a:t>- </a:t>
            </a: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طرح عدد من عددين عمودياً وأفقياً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711372" y="5266975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علياء المنصوري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1966" y="2752667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أوجد ناتج الطرح ولون </a:t>
            </a:r>
            <a:endParaRPr lang="en-US" dirty="0"/>
          </a:p>
        </p:txBody>
      </p:sp>
      <p:pic>
        <p:nvPicPr>
          <p:cNvPr id="9220" name="Picture 4" descr="worksheets : Subtraction Worksheets 1st Grade Mathematics Addition Math  And. 1st Grade Math Worksheets Addition And Subtraction. Grade 5 Maths. K  Learning Worksheets. Easy Worksheet Answers.">
            <a:extLst>
              <a:ext uri="{FF2B5EF4-FFF2-40B4-BE49-F238E27FC236}">
                <a16:creationId xmlns:a16="http://schemas.microsoft.com/office/drawing/2014/main" id="{DC741C08-30C0-47E3-9CC9-22BBF5BF8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t="14369" r="10122" b="11500"/>
          <a:stretch/>
        </p:blipFill>
        <p:spPr bwMode="auto">
          <a:xfrm>
            <a:off x="1686757" y="492710"/>
            <a:ext cx="5104660" cy="61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4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للجميع</a:t>
            </a:r>
            <a:endParaRPr lang="ru-RU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687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68875"/>
              </p:ext>
            </p:extLst>
          </p:nvPr>
        </p:nvGraphicFramePr>
        <p:xfrm>
          <a:off x="154004" y="220749"/>
          <a:ext cx="11906451" cy="6486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</a:t>
                      </a:r>
                      <a:r>
                        <a:rPr lang="ar-AE" sz="12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علياء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محمد المنصوري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طرح عدد من عددين عمودياً وأفقياً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:(1764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-1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بسيط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جمع عدد مع عددين عمودياً وأفقياً </a:t>
                      </a:r>
                      <a:endParaRPr lang="ar-EG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قصة: </a:t>
                      </a: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الذهاب إلى السوبرماركت</a:t>
                      </a:r>
                    </a:p>
                    <a:p>
                      <a:pPr algn="r" rtl="1"/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ذهبت هند مع أمها إلى السوبرماركت لشراء احتياجات المنزل ، وفي الطريق سألت هند أمها</a:t>
                      </a:r>
                    </a:p>
                    <a:p>
                      <a:pPr algn="r" rtl="1"/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هند: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أمي هل يمكنني شراء ما يحلو لي من السوبرماركت، فقد أحرز اليوم علامة رائعة في اختبار القراءة</a:t>
                      </a:r>
                    </a:p>
                    <a:p>
                      <a:pPr algn="r" rtl="1"/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الأم: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أحسنت يا هند، تستحقين المكافأة، لكن كم الدرجة التي حصلتي عليها؟</a:t>
                      </a:r>
                    </a:p>
                    <a:p>
                      <a:pPr algn="r" rtl="1"/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هند: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20 درجة</a:t>
                      </a:r>
                    </a:p>
                    <a:p>
                      <a:pPr algn="r" rtl="1"/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الأم: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إذاً يا هند سأعطيك عشرون درهماً لتشتري ما يحلو لك</a:t>
                      </a:r>
                    </a:p>
                    <a:p>
                      <a:pPr algn="r" rtl="1"/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فرحت هند بالعشرون درهماً، وأخذت تفكر ماذا ستشتري، وعندما وصلوا وبدأوا بالشراء قامت هند بأخذ الكثير من السلع على الأرفف دون حسبان</a:t>
                      </a:r>
                    </a:p>
                    <a:p>
                      <a:pPr algn="r" rtl="1"/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الأم: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على مهلك يا هند، هل هذه السلع تكفيها عشرين درهم</a:t>
                      </a:r>
                    </a:p>
                    <a:p>
                      <a:pPr algn="r" rtl="1"/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هند: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 أعلم يا أمي، ربما</a:t>
                      </a:r>
                    </a:p>
                    <a:p>
                      <a:pPr algn="r" rtl="1"/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الأم: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يجب أن تنظري إلى سعر السلع لتتأكدي من أن مجموعها لا يعلو عن المبلغ الذي لديك</a:t>
                      </a:r>
                    </a:p>
                    <a:p>
                      <a:pPr algn="r" rtl="1"/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هند: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هذه ب 13 درهماً، وهذه بـ 5 دراهم، أما هذه فهي بـ 10 دراهم، كم المجموع يا أمي</a:t>
                      </a:r>
                    </a:p>
                    <a:p>
                      <a:pPr algn="r" rtl="1"/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الأم: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مجموعها تجاوز المبلغ الذي لديك، ما رأيك بأن نعيد أحدها ونستبدله بسلعة بمبلغ أقل حتى تتمكني من شراء ما تحبين بالمبلغ المحدد</a:t>
                      </a:r>
                    </a:p>
                    <a:p>
                      <a:pPr algn="r" rtl="1"/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ساعدت الأم هند في تبديل بعض السلع لتحصبل على ما مجموعه 20 درهماً</a:t>
                      </a:r>
                    </a:p>
                    <a:p>
                      <a:pPr algn="r" rtl="1"/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شكرت هند أمها كثيراً في طريق العودة للمنزل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0" i="0" kern="12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</a:t>
                      </a: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نشطه الصفية </a:t>
                      </a:r>
                      <a:endParaRPr lang="ar-AE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بطاقات الأرقام( تهيئة):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تقسم المعلمة الطلاب إلى مجموعتين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توزع بطاقات أرقام من 1 – 4 لكل مجموعة 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تطلب من المجموعة الأولى اختيار بطاقتين لتكوين عدد مكون من خانتين وتسجل الرقم على السبورة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تكون الرقم باستخدام عصي ومكعبات العد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تطلب من المجموعة الأخرى اختيار بطاقة واحدة وقراءة العدد ثم كتابته على السبورة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تضع بين العددين إشارة – 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تشرح مفهوم الطرح بأنه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إيجاد الفرق بين عددين أي الأخذ من المجموعة الأولى وليس الزيادة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تطلب من الطلاب أخذ قيمة العدد الثاني من العصي والمكعبات ثم حساب العدد المتبقي فيكون الناتج وتسجله على السبورة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endParaRPr lang="ar-AE" sz="1200" b="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AE" sz="1600" b="1" u="none" baseline="0" dirty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AE" sz="1100" b="1" u="none" baseline="0" dirty="0">
                          <a:latin typeface="Arial" panose="020B0604020202020204" pitchFamily="34" charset="0"/>
                          <a:cs typeface="+mn-cs"/>
                        </a:rPr>
                        <a:t>2.   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تشغيل فيديو عن الطرح</a:t>
                      </a:r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958520" y="6412595"/>
            <a:ext cx="2395279" cy="308880"/>
          </a:xfrm>
        </p:spPr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0E2BF18D-9DE9-4E8B-8593-DDBF0D1B2946}"/>
              </a:ext>
            </a:extLst>
          </p:cNvPr>
          <p:cNvSpPr/>
          <p:nvPr/>
        </p:nvSpPr>
        <p:spPr>
          <a:xfrm>
            <a:off x="4503096" y="6034934"/>
            <a:ext cx="3826141" cy="4627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10 خطوات للتسوق مع طفلك بسهولة | سوبر ماما">
            <a:extLst>
              <a:ext uri="{FF2B5EF4-FFF2-40B4-BE49-F238E27FC236}">
                <a16:creationId xmlns:a16="http://schemas.microsoft.com/office/drawing/2014/main" id="{71A19A8B-B7BA-43A1-BF37-301726773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6" y="1562470"/>
            <a:ext cx="3706956" cy="194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stic Learning Resources Base Ten Set Decimal Group Early Educational  Montessori Math Materials for Toddlers Preschool Kids|Math Toys| -  AliExpress">
            <a:extLst>
              <a:ext uri="{FF2B5EF4-FFF2-40B4-BE49-F238E27FC236}">
                <a16:creationId xmlns:a16="http://schemas.microsoft.com/office/drawing/2014/main" id="{337D7A0B-9517-407D-8518-78CAD94E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68" y="3950563"/>
            <a:ext cx="2547151" cy="25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B388D2-A626-43A5-92A6-05D56432E3B2}"/>
              </a:ext>
            </a:extLst>
          </p:cNvPr>
          <p:cNvSpPr txBox="1"/>
          <p:nvPr/>
        </p:nvSpPr>
        <p:spPr>
          <a:xfrm>
            <a:off x="4503096" y="6101899"/>
            <a:ext cx="38261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5"/>
              </a:rPr>
              <a:t>https://www.youtube.com/watch?v=cyHSd6mkhCM</a:t>
            </a:r>
            <a:endParaRPr lang="ar-AE" sz="1200" dirty="0"/>
          </a:p>
        </p:txBody>
      </p:sp>
    </p:spTree>
    <p:extLst>
      <p:ext uri="{BB962C8B-B14F-4D97-AF65-F5344CB8AC3E}">
        <p14:creationId xmlns:p14="http://schemas.microsoft.com/office/powerpoint/2010/main" val="123710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85820"/>
              </p:ext>
            </p:extLst>
          </p:nvPr>
        </p:nvGraphicFramePr>
        <p:xfrm>
          <a:off x="212035" y="201390"/>
          <a:ext cx="1176919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طرح عدد من عديين عمودياً وأفقياً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lvl="0" algn="r" rtl="1">
                        <a:defRPr/>
                      </a:pPr>
                      <a:r>
                        <a:rPr lang="ar-EG" sz="1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الدرس:</a:t>
                      </a:r>
                      <a:endParaRPr lang="ar-AE" sz="1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نشاط 1</a:t>
                      </a:r>
                      <a:r>
                        <a:rPr lang="ar-EG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defRPr/>
                      </a:pPr>
                      <a:endParaRPr lang="ar-AE" sz="1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أوراق اللعب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تحضر المعلمة أوراق اللعب وتطلب من كل طالب سحب ورقتين وقراءة الرقم الموجود، ثم تطلب منه طرح العددين بالاستعانة بالرسم على كل ورقة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تعيد المسألة بالطلب من كل طالب سحب ثلاث ورقات ،يضع ورقتين بجانب بعضها والورقة الثالثة بالأسفل كما في المثال 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تشرح المعلمة أنه الورقة الأولى تمثل الآحاد والثانية العشرات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تطلب من الطالب جمع الورقتين فوق بعضمها وتحديد الناتج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AE" sz="1600" b="1" u="none" baseline="0" dirty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endParaRPr lang="ar-AE" sz="1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defRPr/>
                      </a:pPr>
                      <a:endParaRPr lang="ar-SA" sz="1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نشاط 2 </a:t>
                      </a:r>
                      <a:r>
                        <a:rPr lang="ar-EG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إيجاد الفرق باستخدام الكور الزجاجية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algn="r"/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نحتاج في هذا النشاط إلى 20 كرة زجاجية موضوعة في علبة أو صندوق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تطلب المعلمة من الطلاب عد الكور الزجاجية وكتابة العدد على السبورة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تطلب من أحدهم أخذ مجموعة في يده وعدها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تكتب المسألة على السبورة بطريقة أفقية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تسأل الطلاب كم بقي في علبة الكور؟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توجههم أن الناتج هو الفرق بين عدد الكور بعد الأخذ منه ( انقاصه )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تعيد كتابة المسألة على السبورة بطريقة عمودية</a:t>
                      </a:r>
                    </a:p>
                    <a:p>
                      <a:pPr marL="457200" lvl="1" indent="0" algn="r" rtl="1">
                        <a:buFont typeface="+mj-lt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3078" name="Picture 6" descr="Playing card - Wikipedia">
            <a:extLst>
              <a:ext uri="{FF2B5EF4-FFF2-40B4-BE49-F238E27FC236}">
                <a16:creationId xmlns:a16="http://schemas.microsoft.com/office/drawing/2014/main" id="{6C789894-9E3C-4435-9BC8-9DA070BD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5" y="1752579"/>
            <a:ext cx="1929413" cy="1447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52 Playing Cards - ACBL - Resource Center">
            <a:extLst>
              <a:ext uri="{FF2B5EF4-FFF2-40B4-BE49-F238E27FC236}">
                <a16:creationId xmlns:a16="http://schemas.microsoft.com/office/drawing/2014/main" id="{F76A487C-08E6-4909-BC9F-21BE9707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33" y="1473692"/>
            <a:ext cx="601287" cy="9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laying Card PNG Image | PNG All">
            <a:extLst>
              <a:ext uri="{FF2B5EF4-FFF2-40B4-BE49-F238E27FC236}">
                <a16:creationId xmlns:a16="http://schemas.microsoft.com/office/drawing/2014/main" id="{6F87B5A5-1D83-45B7-9FD2-9820D0989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33" y="2496197"/>
            <a:ext cx="601287" cy="9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oker playing card 5 diamond Greeting Card for Sale by Miroslav Nemecek">
            <a:extLst>
              <a:ext uri="{FF2B5EF4-FFF2-40B4-BE49-F238E27FC236}">
                <a16:creationId xmlns:a16="http://schemas.microsoft.com/office/drawing/2014/main" id="{30E60482-6869-4775-8DE5-EF3F06C19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94" y="1473691"/>
            <a:ext cx="611446" cy="9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496842-A2F9-42D6-8482-DB5B77CFE8B1}"/>
              </a:ext>
            </a:extLst>
          </p:cNvPr>
          <p:cNvCxnSpPr/>
          <p:nvPr/>
        </p:nvCxnSpPr>
        <p:spPr>
          <a:xfrm>
            <a:off x="2569730" y="3440291"/>
            <a:ext cx="19845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7D7F3AA-156B-48B6-AD13-89AD2D7B1BED}"/>
              </a:ext>
            </a:extLst>
          </p:cNvPr>
          <p:cNvSpPr/>
          <p:nvPr/>
        </p:nvSpPr>
        <p:spPr>
          <a:xfrm>
            <a:off x="3782300" y="3415180"/>
            <a:ext cx="2678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7EF24D-1763-4865-87DF-466AFB137795}"/>
              </a:ext>
            </a:extLst>
          </p:cNvPr>
          <p:cNvSpPr/>
          <p:nvPr/>
        </p:nvSpPr>
        <p:spPr>
          <a:xfrm>
            <a:off x="3018922" y="3415180"/>
            <a:ext cx="2678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E5C22B-6C96-4147-8F44-FA5DF60A1B14}"/>
              </a:ext>
            </a:extLst>
          </p:cNvPr>
          <p:cNvSpPr/>
          <p:nvPr/>
        </p:nvSpPr>
        <p:spPr>
          <a:xfrm>
            <a:off x="3439540" y="1242874"/>
            <a:ext cx="999295" cy="2301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59DAC9-71A7-43D2-AD8A-C9D7AFFFCFBE}"/>
              </a:ext>
            </a:extLst>
          </p:cNvPr>
          <p:cNvCxnSpPr/>
          <p:nvPr/>
        </p:nvCxnSpPr>
        <p:spPr>
          <a:xfrm>
            <a:off x="3133817" y="2392531"/>
            <a:ext cx="0" cy="1151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BA3601A-F6D5-4AAD-8A34-2F514B5F2950}"/>
              </a:ext>
            </a:extLst>
          </p:cNvPr>
          <p:cNvSpPr/>
          <p:nvPr/>
        </p:nvSpPr>
        <p:spPr>
          <a:xfrm>
            <a:off x="4458249" y="1933111"/>
            <a:ext cx="2678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86" name="Picture 14" descr="منتدى سيدات الإمارات">
            <a:extLst>
              <a:ext uri="{FF2B5EF4-FFF2-40B4-BE49-F238E27FC236}">
                <a16:creationId xmlns:a16="http://schemas.microsoft.com/office/drawing/2014/main" id="{2205D870-AB28-412F-92D0-8C5EC7EEF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3562"/>
            <a:ext cx="3140476" cy="20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9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5459720" y="2931080"/>
            <a:ext cx="3826141" cy="4627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07397"/>
              </p:ext>
            </p:extLst>
          </p:nvPr>
        </p:nvGraphicFramePr>
        <p:xfrm>
          <a:off x="193963" y="329218"/>
          <a:ext cx="11804073" cy="6175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808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الرئيسي:طرح عدد من عددين عمودياً وأفقياً</a:t>
                      </a:r>
                      <a:endParaRPr lang="en-US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</a:t>
                      </a:r>
                      <a:r>
                        <a:rPr lang="en-US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قراءة الأرقام</a:t>
                      </a: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 الفنى :-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صنع الخنفساء الحمراء للعد</a:t>
                      </a:r>
                    </a:p>
                    <a:p>
                      <a:pPr algn="r" rtl="1"/>
                      <a:endParaRPr lang="ar-EG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يقسم الطلاب إلى </a:t>
                      </a:r>
                      <a:r>
                        <a:rPr lang="en-US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فرق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يوزع بطاقات أعداد كبيرة على الأرض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يأخذ طالب من المجموعة الأولى بطاقة عدد وطالب من المجموعة الثانية بطاقة عدد أخرى وعلى المجموعة الثالثة إيجاد الفرق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يكرر التمرين بدءاً من المجموعة الثالثة</a:t>
                      </a: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يستمع إلى أغنية الطرح</a:t>
                      </a: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2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تنفيذ الأنشطة في الشرائح التالية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898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الكترونية وفيديوات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حول طرح الأعداد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667">
                <a:tc>
                  <a:txBody>
                    <a:bodyPr/>
                    <a:lstStyle/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يطرح عدد من عددين أفقياً وعمودياً                               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يطرح عدد من عددين أفقياً وعمودياً بمساعدة لفظية                            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ضعيف :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يطرح عدد من عددين عمودياً أو أفقياً فقط بمساعدة 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60" name="Rounded Rectangle 59"/>
          <p:cNvSpPr/>
          <p:nvPr/>
        </p:nvSpPr>
        <p:spPr>
          <a:xfrm>
            <a:off x="4706407" y="4562006"/>
            <a:ext cx="5699465" cy="1045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6530" y="3023970"/>
            <a:ext cx="3352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https://www.youtube.com/watch?v=cPcCK7UGcPc</a:t>
            </a:r>
            <a:endParaRPr lang="ar-AE" sz="1200" dirty="0"/>
          </a:p>
        </p:txBody>
      </p:sp>
      <p:sp>
        <p:nvSpPr>
          <p:cNvPr id="22" name="Rounded Rectangle 59">
            <a:extLst>
              <a:ext uri="{FF2B5EF4-FFF2-40B4-BE49-F238E27FC236}">
                <a16:creationId xmlns:a16="http://schemas.microsoft.com/office/drawing/2014/main" id="{C995D4D1-301E-4597-91EA-A5C8274E4350}"/>
              </a:ext>
            </a:extLst>
          </p:cNvPr>
          <p:cNvSpPr/>
          <p:nvPr/>
        </p:nvSpPr>
        <p:spPr>
          <a:xfrm>
            <a:off x="375753" y="4427479"/>
            <a:ext cx="4239213" cy="86082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ar-AE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098" name="Picture 2" descr="Count Ladybug Spots With Your Child | Crafts… | PBS KIDS for Parents">
            <a:extLst>
              <a:ext uri="{FF2B5EF4-FFF2-40B4-BE49-F238E27FC236}">
                <a16:creationId xmlns:a16="http://schemas.microsoft.com/office/drawing/2014/main" id="{BF77FF3A-BA22-463D-9B02-007C62EE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6" y="993461"/>
            <a:ext cx="3963880" cy="22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2A1AEA-7F27-431B-B0EE-481013B3EE5D}"/>
              </a:ext>
            </a:extLst>
          </p:cNvPr>
          <p:cNvSpPr txBox="1"/>
          <p:nvPr/>
        </p:nvSpPr>
        <p:spPr>
          <a:xfrm>
            <a:off x="541401" y="4457306"/>
            <a:ext cx="3884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https://www.youtube.com/watch?v=7SdFpDq_5do</a:t>
            </a:r>
            <a:endParaRPr lang="ar-AE" sz="1200" dirty="0"/>
          </a:p>
          <a:p>
            <a:r>
              <a:rPr lang="en-US" sz="1200" dirty="0">
                <a:hlinkClick r:id="rId6"/>
              </a:rPr>
              <a:t>https://www.youtube.com/watch?v=SYprwUxXjDk</a:t>
            </a:r>
            <a:endParaRPr lang="ar-AE" sz="1200" dirty="0"/>
          </a:p>
          <a:p>
            <a:r>
              <a:rPr lang="en-US" sz="1200" dirty="0">
                <a:hlinkClick r:id="rId7"/>
              </a:rPr>
              <a:t>https://www.youtube.com/watch?v=A443C8ulxjw</a:t>
            </a:r>
            <a:endParaRPr lang="ar-AE" sz="1200" dirty="0"/>
          </a:p>
          <a:p>
            <a:r>
              <a:rPr lang="en-US" sz="1200" dirty="0">
                <a:hlinkClick r:id="rId8"/>
              </a:rPr>
              <a:t>https://www.youtube.com/watch?v=7SdFpDq_5do&amp;t=19s</a:t>
            </a:r>
            <a:endParaRPr lang="ar-AE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10858A-3B99-401F-8596-45CE5BD36EAE}"/>
              </a:ext>
            </a:extLst>
          </p:cNvPr>
          <p:cNvSpPr txBox="1"/>
          <p:nvPr/>
        </p:nvSpPr>
        <p:spPr>
          <a:xfrm>
            <a:off x="4834498" y="4568738"/>
            <a:ext cx="5662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9"/>
              </a:rPr>
              <a:t>https://www.tinytap.it/activities/g17mv/play/</a:t>
            </a:r>
            <a:endParaRPr lang="en-US" sz="1200" dirty="0"/>
          </a:p>
          <a:p>
            <a:r>
              <a:rPr lang="en-US" sz="1200" dirty="0">
                <a:hlinkClick r:id="rId10"/>
              </a:rPr>
              <a:t>https://www.tinytap.it/activities/g17mu/play/</a:t>
            </a:r>
            <a:endParaRPr lang="en-US" sz="1200" dirty="0"/>
          </a:p>
          <a:p>
            <a:r>
              <a:rPr lang="en-US" sz="1200" dirty="0">
                <a:hlinkClick r:id="rId11"/>
              </a:rPr>
              <a:t>https://wordwall.net/resource/1402597/%D8%A7%D9%84%D8%B7%D8%B1%D8%AD</a:t>
            </a:r>
            <a:endParaRPr lang="ar-AE" sz="1200" dirty="0"/>
          </a:p>
          <a:p>
            <a:r>
              <a:rPr lang="en-US" sz="1200" dirty="0">
                <a:hlinkClick r:id="rId12"/>
              </a:rPr>
              <a:t>https://wordwall.net/resource/4880871/%D8%A7%D9%84%D8%B7%D8%B1%D8%AD</a:t>
            </a:r>
            <a:endParaRPr lang="ar-AE" sz="1200" dirty="0"/>
          </a:p>
          <a:p>
            <a:r>
              <a:rPr lang="en-US" sz="1200" dirty="0">
                <a:hlinkClick r:id="rId13"/>
              </a:rPr>
              <a:t>https://wordwall.net/resource/8796596/%D8%A7%D9%84%D8%B7%D8%B1%D8%AD</a:t>
            </a:r>
            <a:endParaRPr lang="ar-AE" sz="1200" dirty="0"/>
          </a:p>
          <a:p>
            <a:endParaRPr lang="ar-AE" sz="1200" dirty="0"/>
          </a:p>
        </p:txBody>
      </p:sp>
    </p:spTree>
    <p:extLst>
      <p:ext uri="{BB962C8B-B14F-4D97-AF65-F5344CB8AC3E}">
        <p14:creationId xmlns:p14="http://schemas.microsoft.com/office/powerpoint/2010/main" val="373770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322" y="287325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لعبة السلم والثعبان لإيجاد الطرح</a:t>
            </a:r>
            <a:endParaRPr lang="en-US" dirty="0"/>
          </a:p>
        </p:txBody>
      </p:sp>
      <p:pic>
        <p:nvPicPr>
          <p:cNvPr id="6148" name="Picture 4" descr="Slides and Ladders--Addition Subtraction 28.pdf - Google Drive | Math  classroom, Go math, Math addition">
            <a:extLst>
              <a:ext uri="{FF2B5EF4-FFF2-40B4-BE49-F238E27FC236}">
                <a16:creationId xmlns:a16="http://schemas.microsoft.com/office/drawing/2014/main" id="{AFC53820-DEE0-40AC-BC82-932453A55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4" b="2934"/>
          <a:stretch/>
        </p:blipFill>
        <p:spPr bwMode="auto">
          <a:xfrm>
            <a:off x="948563" y="612648"/>
            <a:ext cx="5909437" cy="600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7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B091-5BA1-48E4-804B-D24024F2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أوجد حل المسألة الكلامية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01FE1-FFFB-4297-852C-D8BF5D18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11D16-33F1-4BA1-B300-A284164CCC47}"/>
              </a:ext>
            </a:extLst>
          </p:cNvPr>
          <p:cNvSpPr txBox="1"/>
          <p:nvPr/>
        </p:nvSpPr>
        <p:spPr>
          <a:xfrm>
            <a:off x="1732624" y="1100831"/>
            <a:ext cx="8726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dirty="0"/>
              <a:t>لدى خليفة 24 كرة زجاجية، أضاع منها 4 كرات، كم عدد الكرات الزجاجية المتبقية؟</a:t>
            </a:r>
            <a:endParaRPr lang="en-US" sz="4400" dirty="0"/>
          </a:p>
        </p:txBody>
      </p:sp>
      <p:pic>
        <p:nvPicPr>
          <p:cNvPr id="12290" name="Picture 2" descr="وفاة طفل ابتلع كرة زجاجية قلول بالكرك">
            <a:extLst>
              <a:ext uri="{FF2B5EF4-FFF2-40B4-BE49-F238E27FC236}">
                <a16:creationId xmlns:a16="http://schemas.microsoft.com/office/drawing/2014/main" id="{DA1A2135-263A-42CA-929D-6001178EC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77" y="2547381"/>
            <a:ext cx="2878445" cy="25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0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322" y="287325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صل الإجابة الصحيحة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876A62-8A05-4CA4-8BBE-E932644098E0}"/>
              </a:ext>
            </a:extLst>
          </p:cNvPr>
          <p:cNvSpPr txBox="1"/>
          <p:nvPr/>
        </p:nvSpPr>
        <p:spPr>
          <a:xfrm>
            <a:off x="7578521" y="1564288"/>
            <a:ext cx="22220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/>
              <a:t>14-5=</a:t>
            </a:r>
          </a:p>
          <a:p>
            <a:endParaRPr lang="ar-AE" sz="2800" dirty="0"/>
          </a:p>
          <a:p>
            <a:endParaRPr lang="ar-AE" sz="2800" dirty="0"/>
          </a:p>
          <a:p>
            <a:r>
              <a:rPr lang="ar-AE" sz="2800" dirty="0"/>
              <a:t>22-2=</a:t>
            </a:r>
          </a:p>
          <a:p>
            <a:endParaRPr lang="ar-AE" sz="2800" dirty="0"/>
          </a:p>
          <a:p>
            <a:endParaRPr lang="ar-AE" sz="2800" dirty="0"/>
          </a:p>
          <a:p>
            <a:r>
              <a:rPr lang="ar-AE" sz="2800" dirty="0"/>
              <a:t>71-1=</a:t>
            </a:r>
          </a:p>
          <a:p>
            <a:endParaRPr lang="ar-AE" sz="2800" dirty="0"/>
          </a:p>
          <a:p>
            <a:endParaRPr lang="ar-AE" sz="2800" dirty="0"/>
          </a:p>
          <a:p>
            <a:r>
              <a:rPr lang="ar-AE" sz="2800" dirty="0"/>
              <a:t>15-5=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98163-9A53-4823-BEED-E1B88F9C2468}"/>
              </a:ext>
            </a:extLst>
          </p:cNvPr>
          <p:cNvSpPr/>
          <p:nvPr/>
        </p:nvSpPr>
        <p:spPr>
          <a:xfrm>
            <a:off x="2814221" y="1447060"/>
            <a:ext cx="905523" cy="825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dirty="0"/>
              <a:t>22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56806C-14DC-48CA-8944-2E2613CF4A49}"/>
              </a:ext>
            </a:extLst>
          </p:cNvPr>
          <p:cNvSpPr/>
          <p:nvPr/>
        </p:nvSpPr>
        <p:spPr>
          <a:xfrm>
            <a:off x="2814218" y="5261046"/>
            <a:ext cx="905523" cy="825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dirty="0"/>
              <a:t>10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7A3CA0-6A05-4144-B9B0-A2C277ADAFA6}"/>
              </a:ext>
            </a:extLst>
          </p:cNvPr>
          <p:cNvSpPr/>
          <p:nvPr/>
        </p:nvSpPr>
        <p:spPr>
          <a:xfrm>
            <a:off x="2814219" y="3986758"/>
            <a:ext cx="905523" cy="825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dirty="0"/>
              <a:t>9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D8AA9B-EDF7-4313-9C3F-626D6D24215B}"/>
              </a:ext>
            </a:extLst>
          </p:cNvPr>
          <p:cNvSpPr/>
          <p:nvPr/>
        </p:nvSpPr>
        <p:spPr>
          <a:xfrm>
            <a:off x="2814219" y="2716909"/>
            <a:ext cx="905523" cy="825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dirty="0"/>
              <a:t>70</a:t>
            </a:r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E0F343-86CB-4541-8CF7-428092459DB4}"/>
              </a:ext>
            </a:extLst>
          </p:cNvPr>
          <p:cNvCxnSpPr>
            <a:endCxn id="8" idx="3"/>
          </p:cNvCxnSpPr>
          <p:nvPr/>
        </p:nvCxnSpPr>
        <p:spPr>
          <a:xfrm flipH="1">
            <a:off x="3719742" y="1859871"/>
            <a:ext cx="3858779" cy="2539699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0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19" y="2981698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أوجد ناتج الطرح عمودياً</a:t>
            </a:r>
            <a:endParaRPr lang="en-US" dirty="0"/>
          </a:p>
        </p:txBody>
      </p:sp>
      <p:pic>
        <p:nvPicPr>
          <p:cNvPr id="5124" name="Picture 4" descr="Subtraction Worksheets | Dynamically Created Subtraction Worksheets">
            <a:extLst>
              <a:ext uri="{FF2B5EF4-FFF2-40B4-BE49-F238E27FC236}">
                <a16:creationId xmlns:a16="http://schemas.microsoft.com/office/drawing/2014/main" id="{87255275-1ADC-431D-8D66-192EC37C5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6" b="8609"/>
          <a:stretch/>
        </p:blipFill>
        <p:spPr bwMode="auto">
          <a:xfrm>
            <a:off x="1592678" y="622279"/>
            <a:ext cx="5795852" cy="58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4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322" y="287325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أوجد ناتج الجمع </a:t>
            </a:r>
            <a:endParaRPr lang="en-US" dirty="0"/>
          </a:p>
        </p:txBody>
      </p:sp>
      <p:pic>
        <p:nvPicPr>
          <p:cNvPr id="7172" name="Picture 4" descr="Subtracting in Space | Worksheet | Education.com">
            <a:extLst>
              <a:ext uri="{FF2B5EF4-FFF2-40B4-BE49-F238E27FC236}">
                <a16:creationId xmlns:a16="http://schemas.microsoft.com/office/drawing/2014/main" id="{013EB7B6-9CFC-4AF2-A06F-F14041DF1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9569" r="4805" b="6464"/>
          <a:stretch/>
        </p:blipFill>
        <p:spPr bwMode="auto">
          <a:xfrm>
            <a:off x="1518182" y="539317"/>
            <a:ext cx="4816136" cy="57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1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ED42B-3B47-45C2-9F50-0B4533C0F1E3}">
  <ds:schemaRefs>
    <ds:schemaRef ds:uri="c1803469-1359-4921-b8b2-4aa11e6de6e4"/>
    <ds:schemaRef ds:uri="http://purl.org/dc/dcmitype/"/>
    <ds:schemaRef ds:uri="http://purl.org/dc/elements/1.1/"/>
    <ds:schemaRef ds:uri="http://www.w3.org/XML/1998/namespace"/>
    <ds:schemaRef ds:uri="http://purl.org/dc/terms/"/>
    <ds:schemaRef ds:uri="0860e916-1933-4f54-bf75-902e7a9d18b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26418</TotalTime>
  <Words>751</Words>
  <Application>Microsoft Office PowerPoint</Application>
  <PresentationFormat>Widescreen</PresentationFormat>
  <Paragraphs>143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المجال : الرياضيات - طرح عدد من عددين عمودياً وأفقياً</vt:lpstr>
      <vt:lpstr>PowerPoint Presentation</vt:lpstr>
      <vt:lpstr>PowerPoint Presentation</vt:lpstr>
      <vt:lpstr>PowerPoint Presentation</vt:lpstr>
      <vt:lpstr>لعبة السلم والثعبان لإيجاد الطرح</vt:lpstr>
      <vt:lpstr>أوجد حل المسألة الكلامية</vt:lpstr>
      <vt:lpstr>صل الإجابة الصحيحة</vt:lpstr>
      <vt:lpstr>أوجد ناتج الطرح عمودياً</vt:lpstr>
      <vt:lpstr>أوجد ناتج الجمع </vt:lpstr>
      <vt:lpstr>أوجد ناتج الطرح ولون </vt:lpstr>
      <vt:lpstr>شكراً للجميع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491</cp:revision>
  <dcterms:created xsi:type="dcterms:W3CDTF">2020-07-26T19:33:45Z</dcterms:created>
  <dcterms:modified xsi:type="dcterms:W3CDTF">2021-01-13T08:36:37Z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