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Lst>
  <p:notesMasterIdLst>
    <p:notesMasterId r:id="rId12"/>
  </p:notesMasterIdLst>
  <p:sldIdLst>
    <p:sldId id="267" r:id="rId6"/>
    <p:sldId id="257" r:id="rId7"/>
    <p:sldId id="258" r:id="rId8"/>
    <p:sldId id="268" r:id="rId9"/>
    <p:sldId id="269"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56" autoAdjust="0"/>
    <p:restoredTop sz="94660"/>
  </p:normalViewPr>
  <p:slideViewPr>
    <p:cSldViewPr snapToGrid="0">
      <p:cViewPr varScale="1">
        <p:scale>
          <a:sx n="115" d="100"/>
          <a:sy n="115" d="100"/>
        </p:scale>
        <p:origin x="378" y="10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0" d="100"/>
          <a:sy n="50" d="100"/>
        </p:scale>
        <p:origin x="2640"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284D9-1D4B-468A-A010-F649C632A758}" type="datetimeFigureOut">
              <a:rPr lang="en-US" smtClean="0"/>
              <a:t>12/8/2020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DD44-B744-42AC-B498-54EF3C6033B8}" type="slidenum">
              <a:rPr lang="en-US" smtClean="0"/>
              <a:t>‹#›</a:t>
            </a:fld>
            <a:endParaRPr lang="en-US"/>
          </a:p>
        </p:txBody>
      </p:sp>
    </p:spTree>
    <p:extLst>
      <p:ext uri="{BB962C8B-B14F-4D97-AF65-F5344CB8AC3E}">
        <p14:creationId xmlns:p14="http://schemas.microsoft.com/office/powerpoint/2010/main" val="3138303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0817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7237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186739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562597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25696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20F5DDA-372B-43CF-86FE-C9B6645BBCC7}" type="datetime3">
              <a:rPr lang="en-US" smtClean="0"/>
              <a:t>8 December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853342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52F16D-244F-47C2-842A-9317BC736D29}" type="datetime3">
              <a:rPr lang="en-US" smtClean="0"/>
              <a:t>8 December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203488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1A787B-4AB8-4174-BC68-AD1479FF75F2}" type="datetime3">
              <a:rPr lang="en-US" smtClean="0"/>
              <a:t>8 December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27966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796671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68C1685-7933-4893-93CD-584791D7F10F}" type="datetime3">
              <a:rPr lang="en-US" smtClean="0"/>
              <a:t>8 December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6710078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C1780D-DAAC-4CAC-AE62-1A67156FB528}" type="datetime3">
              <a:rPr lang="en-US" smtClean="0"/>
              <a:t>8 December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4542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6D25B4-CC4C-4EFB-A44E-87BF4A4DC3F4}" type="datetime3">
              <a:rPr lang="en-US" smtClean="0"/>
              <a:t>8 December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1327975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2CDA938-F1B5-4E67-A02C-9BCC4C2F9DA0}" type="datetime3">
              <a:rPr lang="en-US" smtClean="0"/>
              <a:t>8 December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7397916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242AD15-594A-4FB9-B2B8-10786D4C4BC0}" type="datetime3">
              <a:rPr lang="en-US" smtClean="0"/>
              <a:t>8 December 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3824879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C75B283-5B98-4FE8-8FC6-B76E00DC4565}" type="datetime3">
              <a:rPr lang="en-US" smtClean="0"/>
              <a:t>8 December 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8983630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294A2-9656-4745-B2D6-CACA84C83854}" type="datetime3">
              <a:rPr lang="en-US" smtClean="0"/>
              <a:t>8 December 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2571605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2998D2-4126-411A-8949-6F4D826F56A2}" type="datetime3">
              <a:rPr lang="en-US" smtClean="0"/>
              <a:t>8 December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7159487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7ED719-B36A-46AD-9CFF-82BE8320A41F}" type="datetime3">
              <a:rPr lang="en-US" smtClean="0"/>
              <a:t>8 December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2173784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F704C3-F6CC-498F-BC59-5F55BF57AFC9}" type="datetime3">
              <a:rPr lang="en-US" smtClean="0"/>
              <a:t>8 December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2308978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BFEE24-E4A7-4E9A-95AD-6574493E8F41}" type="datetime3">
              <a:rPr lang="en-US" smtClean="0"/>
              <a:t>8 December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0231189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9050551-4CE6-4950-8D1F-8A1EE9D6E42D}" type="datetime3">
              <a:rPr lang="en-US" smtClean="0"/>
              <a:t>8 December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669805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B665BA1-66C5-4C23-B9BA-F1EDD450FA3F}" type="datetime3">
              <a:rPr lang="en-US" smtClean="0"/>
              <a:t>8 December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5319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4F4428-25CE-497A-9941-367C16ECCEA0}" type="datetime3">
              <a:rPr lang="en-US" smtClean="0"/>
              <a:t>8 December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6557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A53F8D-8F5F-4D98-B67F-54B571C7FB47}" type="datetime3">
              <a:rPr lang="en-US" smtClean="0"/>
              <a:t>8 December 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522863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6C29FF-CCF6-46F0-B460-CA0EFD3579DE}" type="datetime3">
              <a:rPr lang="en-US" smtClean="0"/>
              <a:t>8 December 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305190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AE4715-3104-467E-A5F5-3DDF7E4FA2A3}" type="datetime3">
              <a:rPr lang="en-US" smtClean="0"/>
              <a:t>8 December 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085898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573F583-97E1-40F8-841A-DA31DC16C36F}" type="datetime3">
              <a:rPr lang="en-US" smtClean="0"/>
              <a:t>8 December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813189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96A5538-93A8-4427-B2D0-69F246BC64D3}" type="datetime3">
              <a:rPr lang="en-US" smtClean="0"/>
              <a:t>8 December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432530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487B0-7C3C-4749-A2B6-DB540BDFBDD3}" type="datetime3">
              <a:rPr lang="en-US" smtClean="0"/>
              <a:t>8 December 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F8585A-9C13-4586-A4AB-6DF698F2DFD9}" type="slidenum">
              <a:rPr lang="en-US" smtClean="0"/>
              <a:t>‹#›</a:t>
            </a:fld>
            <a:endParaRPr lang="en-US"/>
          </a:p>
        </p:txBody>
      </p:sp>
    </p:spTree>
    <p:extLst>
      <p:ext uri="{BB962C8B-B14F-4D97-AF65-F5344CB8AC3E}">
        <p14:creationId xmlns:p14="http://schemas.microsoft.com/office/powerpoint/2010/main" val="4197963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3"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AC4949-77A1-40BB-B52A-9D549E788AAB}" type="datetime3">
              <a:rPr lang="en-US" smtClean="0"/>
              <a:t>8 December 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9F505-338F-4A63-8E60-F3E66EC2060F}" type="slidenum">
              <a:rPr lang="en-GB" smtClean="0"/>
              <a:t>‹#›</a:t>
            </a:fld>
            <a:endParaRPr lang="en-GB"/>
          </a:p>
        </p:txBody>
      </p:sp>
    </p:spTree>
    <p:extLst>
      <p:ext uri="{BB962C8B-B14F-4D97-AF65-F5344CB8AC3E}">
        <p14:creationId xmlns:p14="http://schemas.microsoft.com/office/powerpoint/2010/main" val="1511128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4.xml"/><Relationship Id="rId1" Type="http://schemas.openxmlformats.org/officeDocument/2006/relationships/slideLayout" Target="../slideLayouts/slideLayout19.xml"/><Relationship Id="rId4" Type="http://schemas.openxmlformats.org/officeDocument/2006/relationships/image" Target="../media/image9.jp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19.xml"/><Relationship Id="rId4" Type="http://schemas.openxmlformats.org/officeDocument/2006/relationships/image" Target="../media/image1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descr="Kids on Desk Looking at Notebook">
            <a:extLst>
              <a:ext uri="{FF2B5EF4-FFF2-40B4-BE49-F238E27FC236}">
                <a16:creationId xmlns:a16="http://schemas.microsoft.com/office/drawing/2014/main" id="{F1EACC03-9DC7-4C77-9BAE-11CBF767B58D}"/>
              </a:ext>
            </a:extLst>
          </p:cNvPr>
          <p:cNvPicPr>
            <a:picLocks noGrp="1" noChangeAspect="1"/>
          </p:cNvPicPr>
          <p:nvPr>
            <p:ph type="pic" sz="quarter" idx="15"/>
          </p:nvPr>
        </p:nvPicPr>
        <p:blipFill rotWithShape="1">
          <a:blip r:embed="rId2">
            <a:extLst>
              <a:ext uri="{28A0092B-C50C-407E-A947-70E740481C1C}">
                <a14:useLocalDpi xmlns:a14="http://schemas.microsoft.com/office/drawing/2010/main" val="0"/>
              </a:ext>
            </a:extLst>
          </a:blip>
          <a:srcRect/>
          <a:stretch/>
        </p:blipFill>
        <p:spPr/>
      </p:pic>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a:xfrm rot="840000">
            <a:off x="7315459" y="2608024"/>
            <a:ext cx="4851352" cy="1827069"/>
          </a:xfrm>
        </p:spPr>
        <p:txBody>
          <a:bodyPr>
            <a:normAutofit/>
          </a:bodyPr>
          <a:lstStyle/>
          <a:p>
            <a:pPr algn="ctr" rtl="1"/>
            <a:r>
              <a:rPr lang="ar-AE" sz="2800" dirty="0">
                <a:latin typeface="Arial" panose="020B0604020202020204" pitchFamily="34" charset="0"/>
                <a:cs typeface="Sakkal Majalla" panose="02000000000000000000" pitchFamily="2" charset="-78"/>
              </a:rPr>
              <a:t>جمع عددين  مع عددين بدون حمل</a:t>
            </a:r>
            <a:endParaRPr lang="ru-RU" sz="2800" dirty="0">
              <a:latin typeface="Arial" panose="020B0604020202020204" pitchFamily="34" charset="0"/>
              <a:cs typeface="Sakkal Majalla" panose="02000000000000000000" pitchFamily="2" charset="-78"/>
            </a:endParaRPr>
          </a:p>
        </p:txBody>
      </p:sp>
      <p:pic>
        <p:nvPicPr>
          <p:cNvPr id="4" name="Picture 3"/>
          <p:cNvPicPr>
            <a:picLocks noChangeAspect="1"/>
          </p:cNvPicPr>
          <p:nvPr/>
        </p:nvPicPr>
        <p:blipFill>
          <a:blip r:embed="rId3">
            <a:clrChange>
              <a:clrFrom>
                <a:srgbClr val="FFFCFF"/>
              </a:clrFrom>
              <a:clrTo>
                <a:srgbClr val="FFFCFF">
                  <a:alpha val="0"/>
                </a:srgbClr>
              </a:clrTo>
            </a:clrChange>
            <a:extLst>
              <a:ext uri="{28A0092B-C50C-407E-A947-70E740481C1C}">
                <a14:useLocalDpi xmlns:a14="http://schemas.microsoft.com/office/drawing/2010/main" val="0"/>
              </a:ext>
            </a:extLst>
          </a:blip>
          <a:stretch>
            <a:fillRect/>
          </a:stretch>
        </p:blipFill>
        <p:spPr>
          <a:xfrm rot="798864">
            <a:off x="9695101" y="503793"/>
            <a:ext cx="1124804" cy="971217"/>
          </a:xfrm>
          <a:prstGeom prst="rect">
            <a:avLst/>
          </a:prstGeom>
        </p:spPr>
      </p:pic>
      <p:sp>
        <p:nvSpPr>
          <p:cNvPr id="5" name="Rectangle 4"/>
          <p:cNvSpPr/>
          <p:nvPr/>
        </p:nvSpPr>
        <p:spPr>
          <a:xfrm rot="557694">
            <a:off x="8723393" y="5266975"/>
            <a:ext cx="2141933" cy="369332"/>
          </a:xfrm>
          <a:prstGeom prst="rect">
            <a:avLst/>
          </a:prstGeom>
        </p:spPr>
        <p:txBody>
          <a:bodyPr wrap="none">
            <a:spAutoFit/>
          </a:bodyPr>
          <a:lstStyle/>
          <a:p>
            <a:r>
              <a:rPr lang="ar-AE" b="1" dirty="0">
                <a:solidFill>
                  <a:schemeClr val="bg1"/>
                </a:solidFill>
                <a:latin typeface="Sakkal Majalla" panose="02000000000000000000" pitchFamily="2" charset="-78"/>
                <a:cs typeface="Sakkal Majalla" panose="02000000000000000000" pitchFamily="2" charset="-78"/>
              </a:rPr>
              <a:t>مقدم الهدف:</a:t>
            </a:r>
            <a:r>
              <a:rPr lang="ar-EG" b="1" dirty="0">
                <a:solidFill>
                  <a:schemeClr val="bg1"/>
                </a:solidFill>
                <a:latin typeface="Sakkal Majalla" panose="02000000000000000000" pitchFamily="2" charset="-78"/>
                <a:cs typeface="Sakkal Majalla" panose="02000000000000000000" pitchFamily="2" charset="-78"/>
              </a:rPr>
              <a:t> </a:t>
            </a:r>
            <a:r>
              <a:rPr lang="ar-AE" b="1" dirty="0" smtClean="0">
                <a:solidFill>
                  <a:schemeClr val="bg1"/>
                </a:solidFill>
                <a:latin typeface="Sakkal Majalla" panose="02000000000000000000" pitchFamily="2" charset="-78"/>
                <a:cs typeface="Sakkal Majalla" panose="02000000000000000000" pitchFamily="2" charset="-78"/>
              </a:rPr>
              <a:t>أحمد علي عواد</a:t>
            </a:r>
            <a:endParaRPr lang="en-US" dirty="0">
              <a:solidFill>
                <a:schemeClr val="bg1"/>
              </a:solidFill>
            </a:endParaRPr>
          </a:p>
        </p:txBody>
      </p:sp>
    </p:spTree>
    <p:extLst>
      <p:ext uri="{BB962C8B-B14F-4D97-AF65-F5344CB8AC3E}">
        <p14:creationId xmlns:p14="http://schemas.microsoft.com/office/powerpoint/2010/main" val="2243528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281026151"/>
              </p:ext>
            </p:extLst>
          </p:nvPr>
        </p:nvGraphicFramePr>
        <p:xfrm>
          <a:off x="154004" y="220749"/>
          <a:ext cx="11906451" cy="6484729"/>
        </p:xfrm>
        <a:graphic>
          <a:graphicData uri="http://schemas.openxmlformats.org/drawingml/2006/table">
            <a:tbl>
              <a:tblPr firstRow="1" bandRow="1">
                <a:tableStyleId>{5940675A-B579-460E-94D1-54222C63F5DA}</a:tableStyleId>
              </a:tblPr>
              <a:tblGrid>
                <a:gridCol w="4298430">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894627">
                  <a:extLst>
                    <a:ext uri="{9D8B030D-6E8A-4147-A177-3AD203B41FA5}">
                      <a16:colId xmlns:a16="http://schemas.microsoft.com/office/drawing/2014/main" val="4078435238"/>
                    </a:ext>
                  </a:extLst>
                </a:gridCol>
                <a:gridCol w="1299690">
                  <a:extLst>
                    <a:ext uri="{9D8B030D-6E8A-4147-A177-3AD203B41FA5}">
                      <a16:colId xmlns:a16="http://schemas.microsoft.com/office/drawing/2014/main" val="20001"/>
                    </a:ext>
                  </a:extLst>
                </a:gridCol>
              </a:tblGrid>
              <a:tr h="59389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المراجعة: أ. جمعه شعيب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a:t>
                      </a:r>
                      <a:r>
                        <a:rPr lang="ar-EG" sz="1200" b="1" dirty="0">
                          <a:latin typeface="Sakkal Majalla" panose="02000000000000000000" pitchFamily="2" charset="-78"/>
                          <a:cs typeface="Sakkal Majalla" panose="02000000000000000000" pitchFamily="2" charset="-78"/>
                        </a:rPr>
                        <a:t> </a:t>
                      </a:r>
                      <a:r>
                        <a:rPr lang="ar-AE" sz="1200" b="1" dirty="0" smtClean="0">
                          <a:latin typeface="Sakkal Majalla" panose="02000000000000000000" pitchFamily="2" charset="-78"/>
                          <a:cs typeface="Sakkal Majalla" panose="02000000000000000000" pitchFamily="2" charset="-78"/>
                        </a:rPr>
                        <a:t>احمد علي عواد</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marR="0" lvl="0" indent="-171450" algn="ctr" defTabSz="914400" rtl="1" eaLnBrk="1" fontAlgn="ctr" latinLnBrk="0" hangingPunct="1">
                        <a:lnSpc>
                          <a:spcPct val="100000"/>
                        </a:lnSpc>
                        <a:spcBef>
                          <a:spcPts val="0"/>
                        </a:spcBef>
                        <a:spcAft>
                          <a:spcPts val="0"/>
                        </a:spcAft>
                        <a:buClrTx/>
                        <a:buSzTx/>
                        <a:buFontTx/>
                        <a:buChar char="-"/>
                        <a:tabLst/>
                        <a:defRPr/>
                      </a:pPr>
                      <a:r>
                        <a:rPr lang="ar-EG" sz="1200" dirty="0" smtClean="0">
                          <a:latin typeface="Arial" panose="020B0604020202020204" pitchFamily="34" charset="0"/>
                          <a:cs typeface="Sakkal Majalla" panose="02000000000000000000" pitchFamily="2" charset="-78"/>
                        </a:rPr>
                        <a:t>جمع عددين  مع عددين بدون حمل</a:t>
                      </a:r>
                      <a:r>
                        <a:rPr lang="ar-AE" sz="1200" dirty="0" smtClean="0">
                          <a:latin typeface="Arial" panose="020B0604020202020204" pitchFamily="34" charset="0"/>
                          <a:cs typeface="Sakkal Majalla" panose="02000000000000000000" pitchFamily="2" charset="-78"/>
                        </a:rPr>
                        <a:t/>
                      </a:r>
                      <a:br>
                        <a:rPr lang="ar-AE" sz="1200" dirty="0" smtClean="0">
                          <a:latin typeface="Arial" panose="020B0604020202020204" pitchFamily="34" charset="0"/>
                          <a:cs typeface="Sakkal Majalla" panose="02000000000000000000" pitchFamily="2" charset="-78"/>
                        </a:rPr>
                      </a:br>
                      <a:r>
                        <a:rPr lang="ar-AE" sz="1200" b="1" i="0" u="none" strike="noStrike" dirty="0" smtClean="0">
                          <a:solidFill>
                            <a:srgbClr val="FF0000"/>
                          </a:solidFill>
                          <a:effectLst/>
                          <a:latin typeface="Sakkal Majalla" panose="02000000000000000000" pitchFamily="2" charset="-78"/>
                          <a:cs typeface="Sakkal Majalla" panose="02000000000000000000" pitchFamily="2" charset="-78"/>
                        </a:rPr>
                        <a:t>رقم </a:t>
                      </a:r>
                      <a:r>
                        <a:rPr lang="ar-AE" sz="1200" b="1" i="0" u="none" strike="noStrike" dirty="0">
                          <a:solidFill>
                            <a:srgbClr val="FF0000"/>
                          </a:solidFill>
                          <a:effectLst/>
                          <a:latin typeface="Sakkal Majalla" panose="02000000000000000000" pitchFamily="2" charset="-78"/>
                          <a:cs typeface="Sakkal Majalla" panose="02000000000000000000" pitchFamily="2" charset="-78"/>
                        </a:rPr>
                        <a:t>الهدف </a:t>
                      </a:r>
                      <a:r>
                        <a:rPr lang="ar-AE" sz="1200" b="1" i="0" u="none" strike="noStrike" dirty="0" smtClean="0">
                          <a:solidFill>
                            <a:srgbClr val="FF0000"/>
                          </a:solidFill>
                          <a:effectLst/>
                          <a:latin typeface="Sakkal Majalla" panose="02000000000000000000" pitchFamily="2" charset="-78"/>
                          <a:cs typeface="Sakkal Majalla" panose="02000000000000000000" pitchFamily="2" charset="-78"/>
                        </a:rPr>
                        <a:t>:(</a:t>
                      </a:r>
                      <a:r>
                        <a:rPr lang="ar-AE" sz="1200" b="1" i="0" u="none" strike="noStrike" dirty="0" smtClean="0">
                          <a:solidFill>
                            <a:srgbClr val="FF0000"/>
                          </a:solidFill>
                          <a:effectLst/>
                          <a:latin typeface="Sakkal Majalla" panose="02000000000000000000" pitchFamily="2" charset="-78"/>
                          <a:cs typeface="Sakkal Majalla" panose="02000000000000000000" pitchFamily="2" charset="-78"/>
                        </a:rPr>
                        <a:t>1771</a:t>
                      </a:r>
                      <a:r>
                        <a:rPr lang="ar-AE" sz="1200" b="1" i="0" u="none" strike="noStrike" baseline="0" dirty="0" smtClean="0">
                          <a:solidFill>
                            <a:srgbClr val="FF0000"/>
                          </a:solidFill>
                          <a:effectLst/>
                          <a:latin typeface="Sakkal Majalla" panose="02000000000000000000" pitchFamily="2" charset="-78"/>
                          <a:cs typeface="Sakkal Majalla" panose="02000000000000000000" pitchFamily="2" charset="-78"/>
                        </a:rPr>
                        <a:t>)</a:t>
                      </a:r>
                      <a:r>
                        <a:rPr lang="ar-AE" sz="1200" b="1" i="0" u="none" strike="noStrike" dirty="0" smtClean="0">
                          <a:solidFill>
                            <a:srgbClr val="FF0000"/>
                          </a:solidFill>
                          <a:effectLst/>
                          <a:latin typeface="Sakkal Majalla" panose="02000000000000000000" pitchFamily="2" charset="-78"/>
                          <a:cs typeface="Sakkal Majalla" panose="02000000000000000000" pitchFamily="2" charset="-78"/>
                        </a:rPr>
                        <a:t>  </a:t>
                      </a:r>
                      <a:endParaRPr lang="ar-AE" sz="1200" b="1" i="0" u="none" strike="noStrike" dirty="0">
                        <a:solidFill>
                          <a:srgbClr val="FF0000"/>
                        </a:solidFill>
                        <a:effectLst/>
                        <a:latin typeface="Sakkal Majalla" panose="02000000000000000000" pitchFamily="2" charset="-78"/>
                        <a:cs typeface="Sakkal Majalla" panose="02000000000000000000" pitchFamily="2" charset="-78"/>
                      </a:endParaRPr>
                    </a:p>
                    <a:p>
                      <a:pPr marL="171450" marR="0" lvl="0" indent="-171450" algn="ctr" defTabSz="914400" rtl="1" eaLnBrk="1" fontAlgn="ctr" latinLnBrk="0" hangingPunct="1">
                        <a:lnSpc>
                          <a:spcPct val="100000"/>
                        </a:lnSpc>
                        <a:spcBef>
                          <a:spcPts val="0"/>
                        </a:spcBef>
                        <a:spcAft>
                          <a:spcPts val="0"/>
                        </a:spcAft>
                        <a:buClrTx/>
                        <a:buSzTx/>
                        <a:buFontTx/>
                        <a:buChar char="-"/>
                        <a:tabLst/>
                        <a:defRPr/>
                      </a:pP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5361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الفئة العمرية:</a:t>
                      </a:r>
                      <a:r>
                        <a:rPr lang="ar-EG" sz="1200" b="1" dirty="0">
                          <a:latin typeface="Sakkal Majalla" panose="02000000000000000000" pitchFamily="2" charset="-78"/>
                          <a:cs typeface="Sakkal Majalla" panose="02000000000000000000" pitchFamily="2" charset="-78"/>
                        </a:rPr>
                        <a:t> </a:t>
                      </a:r>
                      <a:r>
                        <a:rPr lang="ar-AE" sz="1200" b="1" dirty="0" smtClean="0">
                          <a:latin typeface="Sakkal Majalla" panose="02000000000000000000" pitchFamily="2" charset="-78"/>
                          <a:cs typeface="Sakkal Majalla" panose="02000000000000000000" pitchFamily="2" charset="-78"/>
                        </a:rPr>
                        <a:t>12-13</a:t>
                      </a:r>
                      <a:r>
                        <a:rPr lang="ar-EG" sz="1200" b="1" dirty="0" smtClean="0">
                          <a:latin typeface="Sakkal Majalla" panose="02000000000000000000" pitchFamily="2" charset="-78"/>
                          <a:cs typeface="Sakkal Majalla" panose="02000000000000000000" pitchFamily="2" charset="-78"/>
                        </a:rPr>
                        <a:t> </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 </a:t>
                      </a:r>
                      <a:r>
                        <a:rPr lang="ar-AE" sz="1200" b="1" dirty="0" smtClean="0">
                          <a:latin typeface="Sakkal Majalla" panose="02000000000000000000" pitchFamily="2" charset="-78"/>
                          <a:cs typeface="Sakkal Majalla" panose="02000000000000000000" pitchFamily="2" charset="-78"/>
                        </a:rPr>
                        <a:t>بسيطة</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الاعاقة الذهنية</a:t>
                      </a:r>
                      <a:r>
                        <a:rPr lang="en-US" sz="1200" b="1" baseline="0" dirty="0">
                          <a:latin typeface="Sakkal Majalla" panose="02000000000000000000" pitchFamily="2" charset="-78"/>
                          <a:cs typeface="Sakkal Majalla" panose="02000000000000000000" pitchFamily="2" charset="-78"/>
                        </a:rPr>
                        <a:t> </a:t>
                      </a:r>
                      <a:r>
                        <a:rPr lang="ar-EG" sz="1200" b="1" baseline="0" dirty="0">
                          <a:latin typeface="Sakkal Majalla" panose="02000000000000000000" pitchFamily="2" charset="-78"/>
                          <a:cs typeface="Sakkal Majalla" panose="02000000000000000000" pitchFamily="2" charset="-78"/>
                        </a:rPr>
                        <a:t>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537217">
                <a:tc gridSpan="3">
                  <a:txBody>
                    <a:bodyPr/>
                    <a:lstStyle/>
                    <a:p>
                      <a:pPr algn="r" rtl="1"/>
                      <a:r>
                        <a:rPr lang="ar-AE" sz="1400" b="1" dirty="0" smtClean="0">
                          <a:solidFill>
                            <a:srgbClr val="FF0000"/>
                          </a:solidFill>
                          <a:latin typeface="Sakkal Majalla" panose="02000000000000000000" pitchFamily="2" charset="-78"/>
                          <a:cs typeface="Sakkal Majalla" panose="02000000000000000000" pitchFamily="2" charset="-78"/>
                        </a:rPr>
                        <a:t/>
                      </a:r>
                      <a:br>
                        <a:rPr lang="ar-AE" sz="1400" b="1" dirty="0" smtClean="0">
                          <a:solidFill>
                            <a:srgbClr val="FF0000"/>
                          </a:solidFill>
                          <a:latin typeface="Sakkal Majalla" panose="02000000000000000000" pitchFamily="2" charset="-78"/>
                          <a:cs typeface="Sakkal Majalla" panose="02000000000000000000" pitchFamily="2" charset="-78"/>
                        </a:rPr>
                      </a:br>
                      <a:r>
                        <a:rPr lang="ar-AE" sz="1400" b="1" dirty="0" smtClean="0">
                          <a:solidFill>
                            <a:srgbClr val="FF0000"/>
                          </a:solidFill>
                          <a:latin typeface="Sakkal Majalla" panose="02000000000000000000" pitchFamily="2" charset="-78"/>
                          <a:cs typeface="Sakkal Majalla" panose="02000000000000000000" pitchFamily="2" charset="-78"/>
                        </a:rPr>
                        <a:t>درس </a:t>
                      </a:r>
                      <a:r>
                        <a:rPr lang="ar-EG" sz="1400" b="1" dirty="0" smtClean="0">
                          <a:solidFill>
                            <a:srgbClr val="FF0000"/>
                          </a:solidFill>
                          <a:latin typeface="Sakkal Majalla" panose="02000000000000000000" pitchFamily="2" charset="-78"/>
                          <a:cs typeface="Sakkal Majalla" panose="02000000000000000000" pitchFamily="2" charset="-78"/>
                        </a:rPr>
                        <a:t>:</a:t>
                      </a:r>
                      <a:r>
                        <a:rPr lang="ar-AE" sz="1400" b="1" baseline="0" dirty="0" smtClean="0">
                          <a:solidFill>
                            <a:srgbClr val="FF0000"/>
                          </a:solidFill>
                          <a:latin typeface="Sakkal Majalla" panose="02000000000000000000" pitchFamily="2" charset="-78"/>
                          <a:cs typeface="Sakkal Majalla" panose="02000000000000000000" pitchFamily="2" charset="-78"/>
                        </a:rPr>
                        <a:t> </a:t>
                      </a:r>
                      <a:r>
                        <a:rPr lang="ar-AE" sz="1400" kern="1200" dirty="0" smtClean="0">
                          <a:solidFill>
                            <a:schemeClr val="tx1"/>
                          </a:solidFill>
                          <a:latin typeface="Arial" panose="020B0604020202020204" pitchFamily="34" charset="0"/>
                          <a:ea typeface="+mn-ea"/>
                          <a:cs typeface="Sakkal Majalla" panose="02000000000000000000" pitchFamily="2" charset="-78"/>
                        </a:rPr>
                        <a:t>جمع عددين  مع عددين بدون حمل</a:t>
                      </a:r>
                      <a:r>
                        <a:rPr lang="ar-AE" sz="1400" dirty="0" smtClean="0">
                          <a:latin typeface="Arial" panose="020B0604020202020204" pitchFamily="34" charset="0"/>
                          <a:cs typeface="Sakkal Majalla" panose="02000000000000000000" pitchFamily="2" charset="-78"/>
                        </a:rPr>
                        <a:t/>
                      </a:r>
                      <a:br>
                        <a:rPr lang="ar-AE" sz="1400" dirty="0" smtClean="0">
                          <a:latin typeface="Arial" panose="020B0604020202020204" pitchFamily="34" charset="0"/>
                          <a:cs typeface="Sakkal Majalla" panose="02000000000000000000" pitchFamily="2" charset="-78"/>
                        </a:rPr>
                      </a:br>
                      <a:endParaRPr lang="ar-EG" sz="1400" b="1" dirty="0">
                        <a:solidFill>
                          <a:srgbClr val="FF0000"/>
                        </a:solidFill>
                        <a:latin typeface="Sakkal Majalla" panose="02000000000000000000" pitchFamily="2" charset="-78"/>
                        <a:cs typeface="Sakkal Majalla" panose="02000000000000000000" pitchFamily="2" charset="-78"/>
                      </a:endParaRPr>
                    </a:p>
                    <a:p>
                      <a:pPr algn="r" rtl="1"/>
                      <a:r>
                        <a:rPr lang="ar-EG" sz="1400" b="1" dirty="0">
                          <a:solidFill>
                            <a:srgbClr val="FF0000"/>
                          </a:solidFill>
                          <a:latin typeface="Sakkal Majalla" panose="02000000000000000000" pitchFamily="2" charset="-78"/>
                          <a:cs typeface="Sakkal Majalla" panose="02000000000000000000" pitchFamily="2" charset="-78"/>
                        </a:rPr>
                        <a:t>قصة: </a:t>
                      </a:r>
                      <a:r>
                        <a:rPr lang="ar-AE" sz="1400" kern="1200" dirty="0" smtClean="0">
                          <a:solidFill>
                            <a:schemeClr val="tx1"/>
                          </a:solidFill>
                          <a:latin typeface="Arial" panose="020B0604020202020204" pitchFamily="34" charset="0"/>
                          <a:ea typeface="+mn-ea"/>
                          <a:cs typeface="Sakkal Majalla" panose="02000000000000000000" pitchFamily="2" charset="-78"/>
                        </a:rPr>
                        <a:t/>
                      </a:r>
                      <a:br>
                        <a:rPr lang="ar-AE" sz="1400" kern="1200" dirty="0" smtClean="0">
                          <a:solidFill>
                            <a:schemeClr val="tx1"/>
                          </a:solidFill>
                          <a:latin typeface="Arial" panose="020B0604020202020204" pitchFamily="34" charset="0"/>
                          <a:ea typeface="+mn-ea"/>
                          <a:cs typeface="Sakkal Majalla" panose="02000000000000000000" pitchFamily="2" charset="-78"/>
                        </a:rPr>
                      </a:br>
                      <a:r>
                        <a:rPr lang="ar-AE" sz="1400" kern="1200" dirty="0" smtClean="0">
                          <a:solidFill>
                            <a:schemeClr val="tx1"/>
                          </a:solidFill>
                          <a:latin typeface="Arial" panose="020B0604020202020204" pitchFamily="34" charset="0"/>
                          <a:ea typeface="+mn-ea"/>
                          <a:cs typeface="Sakkal Majalla" panose="02000000000000000000" pitchFamily="2" charset="-78"/>
                        </a:rPr>
                        <a:t>ذهب خليفة الى </a:t>
                      </a:r>
                      <a:r>
                        <a:rPr lang="ar-AE" sz="1400" kern="1200" dirty="0" smtClean="0">
                          <a:solidFill>
                            <a:schemeClr val="tx1"/>
                          </a:solidFill>
                          <a:latin typeface="Arial" panose="020B0604020202020204" pitchFamily="34" charset="0"/>
                          <a:ea typeface="+mn-ea"/>
                          <a:cs typeface="Sakkal Majalla" panose="02000000000000000000" pitchFamily="2" charset="-78"/>
                        </a:rPr>
                        <a:t>المول بصحبة</a:t>
                      </a:r>
                      <a:r>
                        <a:rPr lang="ar-AE" sz="1400" kern="1200" baseline="0" dirty="0" smtClean="0">
                          <a:solidFill>
                            <a:schemeClr val="tx1"/>
                          </a:solidFill>
                          <a:latin typeface="Arial" panose="020B0604020202020204" pitchFamily="34" charset="0"/>
                          <a:ea typeface="+mn-ea"/>
                          <a:cs typeface="Sakkal Majalla" panose="02000000000000000000" pitchFamily="2" charset="-78"/>
                        </a:rPr>
                        <a:t> أخته هند </a:t>
                      </a:r>
                      <a:r>
                        <a:rPr lang="ar-AE" sz="1400" kern="1200" dirty="0" smtClean="0">
                          <a:solidFill>
                            <a:schemeClr val="tx1"/>
                          </a:solidFill>
                          <a:latin typeface="Arial" panose="020B0604020202020204" pitchFamily="34" charset="0"/>
                          <a:ea typeface="+mn-ea"/>
                          <a:cs typeface="Sakkal Majalla" panose="02000000000000000000" pitchFamily="2" charset="-78"/>
                        </a:rPr>
                        <a:t>ثم دخل إلى محل الألعاب،</a:t>
                      </a:r>
                      <a:r>
                        <a:rPr lang="ar-AE" sz="1400" kern="1200" baseline="0" dirty="0" smtClean="0">
                          <a:solidFill>
                            <a:schemeClr val="tx1"/>
                          </a:solidFill>
                          <a:latin typeface="Arial" panose="020B0604020202020204" pitchFamily="34" charset="0"/>
                          <a:ea typeface="+mn-ea"/>
                          <a:cs typeface="Sakkal Majalla" panose="02000000000000000000" pitchFamily="2" charset="-78"/>
                        </a:rPr>
                        <a:t> </a:t>
                      </a:r>
                      <a:r>
                        <a:rPr lang="ar-AE" sz="1400" kern="1200" baseline="0" dirty="0" smtClean="0">
                          <a:solidFill>
                            <a:schemeClr val="tx1"/>
                          </a:solidFill>
                          <a:latin typeface="Arial" panose="020B0604020202020204" pitchFamily="34" charset="0"/>
                          <a:ea typeface="+mn-ea"/>
                          <a:cs typeface="Sakkal Majalla" panose="02000000000000000000" pitchFamily="2" charset="-78"/>
                        </a:rPr>
                        <a:t>اشترى من </a:t>
                      </a:r>
                      <a:r>
                        <a:rPr lang="ar-AE" sz="1400" kern="1200" baseline="0" dirty="0" smtClean="0">
                          <a:solidFill>
                            <a:schemeClr val="tx1"/>
                          </a:solidFill>
                          <a:latin typeface="Arial" panose="020B0604020202020204" pitchFamily="34" charset="0"/>
                          <a:ea typeface="+mn-ea"/>
                          <a:cs typeface="Sakkal Majalla" panose="02000000000000000000" pitchFamily="2" charset="-78"/>
                        </a:rPr>
                        <a:t>البائع  لعبة سيارة ب 24 </a:t>
                      </a:r>
                      <a:r>
                        <a:rPr lang="ar-AE" sz="1400" kern="1200" baseline="0" dirty="0" smtClean="0">
                          <a:solidFill>
                            <a:schemeClr val="tx1"/>
                          </a:solidFill>
                          <a:latin typeface="Arial" panose="020B0604020202020204" pitchFamily="34" charset="0"/>
                          <a:ea typeface="+mn-ea"/>
                          <a:cs typeface="Sakkal Majalla" panose="02000000000000000000" pitchFamily="2" charset="-78"/>
                        </a:rPr>
                        <a:t>درهم و </a:t>
                      </a:r>
                      <a:r>
                        <a:rPr lang="ar-AE" sz="1400" kern="1200" baseline="0" dirty="0" smtClean="0">
                          <a:solidFill>
                            <a:schemeClr val="tx1"/>
                          </a:solidFill>
                          <a:latin typeface="Arial" panose="020B0604020202020204" pitchFamily="34" charset="0"/>
                          <a:ea typeface="+mn-ea"/>
                          <a:cs typeface="Sakkal Majalla" panose="02000000000000000000" pitchFamily="2" charset="-78"/>
                        </a:rPr>
                        <a:t>هدية لأخيه حمد ب 31 درهم ،دفع خليفة للبائع 60 درهمًا ثم انصرف مسرعًا نحو اخته هند ليخبرها انه اشترى لعبة له وهدية لأخيه حمد، فرحت هند باللعبة التي اشتراها له وبهدية حمد ثم سألته كم ثمنهم اخبرها ان هذه السيارة ب 24 درهم والهدية ب 31 درهم وقد دفع للبائع 60 درهم قالت له هند ان ثمن هم ليس كذلك ان ثمنهم 55 درهم فقط فذهبوا الى المحل واخبروا البائع بالحساب الصحيح ثم أعطاهم المبلغ المتبقي لهم </a:t>
                      </a:r>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dirty="0">
                          <a:latin typeface="Sakkal Majalla" panose="02000000000000000000" pitchFamily="2" charset="-78"/>
                          <a:cs typeface="Sakkal Majalla" panose="02000000000000000000" pitchFamily="2" charset="-78"/>
                        </a:rPr>
                        <a:t>كتاب</a:t>
                      </a:r>
                      <a:r>
                        <a:rPr lang="ar-AE" sz="14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15" name="Slide Number Placeholder 14"/>
          <p:cNvSpPr>
            <a:spLocks noGrp="1"/>
          </p:cNvSpPr>
          <p:nvPr>
            <p:ph type="sldNum" sz="quarter" idx="12"/>
          </p:nvPr>
        </p:nvSpPr>
        <p:spPr/>
        <p:txBody>
          <a:bodyPr/>
          <a:lstStyle/>
          <a:p>
            <a:fld id="{60F9F505-338F-4A63-8E60-F3E66EC2060F}" type="slidenum">
              <a:rPr lang="en-GB" smtClean="0"/>
              <a:t>2</a:t>
            </a:fld>
            <a:endParaRPr lang="en-GB"/>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7687" y="3219969"/>
            <a:ext cx="6774873" cy="3120384"/>
          </a:xfrm>
          <a:prstGeom prst="rect">
            <a:avLst/>
          </a:prstGeom>
          <a:ln>
            <a:noFill/>
          </a:ln>
          <a:effectLst>
            <a:softEdge rad="112500"/>
          </a:effectLst>
        </p:spPr>
      </p:pic>
    </p:spTree>
    <p:extLst>
      <p:ext uri="{BB962C8B-B14F-4D97-AF65-F5344CB8AC3E}">
        <p14:creationId xmlns:p14="http://schemas.microsoft.com/office/powerpoint/2010/main" val="873815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072735995"/>
              </p:ext>
            </p:extLst>
          </p:nvPr>
        </p:nvGraphicFramePr>
        <p:xfrm>
          <a:off x="371061" y="245889"/>
          <a:ext cx="11589108" cy="6477802"/>
        </p:xfrm>
        <a:graphic>
          <a:graphicData uri="http://schemas.openxmlformats.org/drawingml/2006/table">
            <a:tbl>
              <a:tblPr firstRow="1" bandRow="1">
                <a:tableStyleId>{5940675A-B579-460E-94D1-54222C63F5DA}</a:tableStyleId>
              </a:tblPr>
              <a:tblGrid>
                <a:gridCol w="10429461">
                  <a:extLst>
                    <a:ext uri="{9D8B030D-6E8A-4147-A177-3AD203B41FA5}">
                      <a16:colId xmlns:a16="http://schemas.microsoft.com/office/drawing/2014/main" val="20000"/>
                    </a:ext>
                  </a:extLst>
                </a:gridCol>
                <a:gridCol w="1159647">
                  <a:extLst>
                    <a:ext uri="{9D8B030D-6E8A-4147-A177-3AD203B41FA5}">
                      <a16:colId xmlns:a16="http://schemas.microsoft.com/office/drawing/2014/main" val="20001"/>
                    </a:ext>
                  </a:extLst>
                </a:gridCol>
              </a:tblGrid>
              <a:tr h="52876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EG" sz="1100" dirty="0" smtClean="0">
                          <a:latin typeface="Arial" panose="020B0604020202020204" pitchFamily="34" charset="0"/>
                          <a:cs typeface="Sakkal Majalla" panose="02000000000000000000" pitchFamily="2" charset="-78"/>
                        </a:rPr>
                        <a:t>جمع </a:t>
                      </a:r>
                      <a:r>
                        <a:rPr lang="ar-EG" sz="1100" dirty="0" smtClean="0">
                          <a:latin typeface="Arial" panose="020B0604020202020204" pitchFamily="34" charset="0"/>
                          <a:cs typeface="Sakkal Majalla" panose="02000000000000000000" pitchFamily="2" charset="-78"/>
                        </a:rPr>
                        <a:t>عددين  مع عددين بدون حمل</a:t>
                      </a:r>
                      <a:r>
                        <a:rPr lang="ar-AE" sz="1100" dirty="0" smtClean="0">
                          <a:latin typeface="Arial" panose="020B0604020202020204" pitchFamily="34" charset="0"/>
                          <a:cs typeface="Sakkal Majalla" panose="02000000000000000000" pitchFamily="2" charset="-78"/>
                        </a:rPr>
                        <a:t/>
                      </a:r>
                      <a:br>
                        <a:rPr lang="ar-AE" sz="1100" dirty="0" smtClean="0">
                          <a:latin typeface="Arial" panose="020B0604020202020204" pitchFamily="34" charset="0"/>
                          <a:cs typeface="Sakkal Majalla" panose="02000000000000000000" pitchFamily="2" charset="-78"/>
                        </a:rPr>
                      </a:br>
                      <a:endParaRPr lang="ar-AE" sz="1100" b="1" i="0" u="none" strike="noStrike" dirty="0">
                        <a:solidFill>
                          <a:srgbClr val="000000"/>
                        </a:solidFill>
                        <a:effectLst/>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الهدف</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78810">
                <a:tc>
                  <a:txBody>
                    <a:bodyPr/>
                    <a:lstStyle/>
                    <a:p>
                      <a:pPr algn="r" rtl="1"/>
                      <a:r>
                        <a:rPr lang="ar-SA" sz="1100" b="1" dirty="0">
                          <a:latin typeface="Sakkal Majalla" panose="02000000000000000000" pitchFamily="2" charset="-78"/>
                          <a:cs typeface="Sakkal Majalla" panose="02000000000000000000" pitchFamily="2" charset="-78"/>
                        </a:rPr>
                        <a:t>انشطه</a:t>
                      </a:r>
                      <a:r>
                        <a:rPr lang="ar-SA" sz="1100" b="1" baseline="0" dirty="0">
                          <a:latin typeface="Sakkal Majalla" panose="02000000000000000000" pitchFamily="2" charset="-78"/>
                          <a:cs typeface="Sakkal Majalla" panose="02000000000000000000" pitchFamily="2" charset="-78"/>
                        </a:rPr>
                        <a:t> مهارية</a:t>
                      </a:r>
                      <a:endParaRPr lang="ar-AE" sz="11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200" b="1" dirty="0">
                          <a:latin typeface="Sakkal Majalla" panose="02000000000000000000" pitchFamily="2" charset="-78"/>
                          <a:cs typeface="Sakkal Majalla" panose="02000000000000000000" pitchFamily="2" charset="-78"/>
                        </a:rPr>
                        <a:t>المكونات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470228">
                <a:tc>
                  <a:txBody>
                    <a:bodyPr/>
                    <a:lstStyle/>
                    <a:p>
                      <a:pPr algn="r" rtl="1"/>
                      <a:endParaRPr lang="ar-EG" sz="1400" b="1" u="none" baseline="0" dirty="0">
                        <a:latin typeface="Sakkal Majalla" panose="02000000000000000000" pitchFamily="2" charset="-78"/>
                        <a:cs typeface="Sakkal Majalla" panose="02000000000000000000" pitchFamily="2" charset="-78"/>
                      </a:endParaRPr>
                    </a:p>
                    <a:p>
                      <a:pPr algn="r" rtl="1"/>
                      <a:r>
                        <a:rPr lang="ar-AE" sz="1400" b="1" u="none" baseline="0" dirty="0" smtClean="0">
                          <a:latin typeface="Sakkal Majalla" panose="02000000000000000000" pitchFamily="2" charset="-78"/>
                          <a:cs typeface="Sakkal Majalla" panose="02000000000000000000" pitchFamily="2" charset="-78"/>
                        </a:rPr>
                        <a:t>ان يقوم المعلم بالتالي:</a:t>
                      </a:r>
                      <a:br>
                        <a:rPr lang="ar-AE" sz="1400" b="1" u="none" baseline="0" dirty="0" smtClean="0">
                          <a:latin typeface="Sakkal Majalla" panose="02000000000000000000" pitchFamily="2" charset="-78"/>
                          <a:cs typeface="Sakkal Majalla" panose="02000000000000000000" pitchFamily="2" charset="-78"/>
                        </a:rPr>
                      </a:br>
                      <a:r>
                        <a:rPr lang="ar-AE" sz="1400" b="1" u="none" baseline="0" dirty="0" smtClean="0">
                          <a:latin typeface="Sakkal Majalla" panose="02000000000000000000" pitchFamily="2" charset="-78"/>
                          <a:cs typeface="Sakkal Majalla" panose="02000000000000000000" pitchFamily="2" charset="-78"/>
                        </a:rPr>
                        <a:t>1- ان يوجه المعلم للطلاب أسئلة حول القصة </a:t>
                      </a:r>
                      <a:br>
                        <a:rPr lang="ar-AE" sz="1400" b="1" u="none" baseline="0" dirty="0" smtClean="0">
                          <a:latin typeface="Sakkal Majalla" panose="02000000000000000000" pitchFamily="2" charset="-78"/>
                          <a:cs typeface="Sakkal Majalla" panose="02000000000000000000" pitchFamily="2" charset="-78"/>
                        </a:rPr>
                      </a:br>
                      <a:r>
                        <a:rPr lang="ar-AE" sz="1400" b="1" u="none" baseline="0" dirty="0" smtClean="0">
                          <a:latin typeface="Sakkal Majalla" panose="02000000000000000000" pitchFamily="2" charset="-78"/>
                          <a:cs typeface="Sakkal Majalla" panose="02000000000000000000" pitchFamily="2" charset="-78"/>
                        </a:rPr>
                        <a:t>2- ان يراجع المعلم للطلاب ما هو مفهوم الجمع </a:t>
                      </a:r>
                      <a:r>
                        <a:rPr lang="ar-AE" sz="1400" b="1" u="none" baseline="0" dirty="0" smtClean="0">
                          <a:latin typeface="Sakkal Majalla" panose="02000000000000000000" pitchFamily="2" charset="-78"/>
                          <a:cs typeface="Sakkal Majalla" panose="02000000000000000000" pitchFamily="2" charset="-78"/>
                        </a:rPr>
                        <a:t/>
                      </a:r>
                      <a:br>
                        <a:rPr lang="ar-AE" sz="1400" b="1" u="none" baseline="0" dirty="0" smtClean="0">
                          <a:latin typeface="Sakkal Majalla" panose="02000000000000000000" pitchFamily="2" charset="-78"/>
                          <a:cs typeface="Sakkal Majalla" panose="02000000000000000000" pitchFamily="2" charset="-78"/>
                        </a:rPr>
                      </a:br>
                      <a:r>
                        <a:rPr lang="ar-AE" sz="1400" b="1" u="none" baseline="0" dirty="0" smtClean="0">
                          <a:latin typeface="Sakkal Majalla" panose="02000000000000000000" pitchFamily="2" charset="-78"/>
                          <a:cs typeface="Sakkal Majalla" panose="02000000000000000000" pitchFamily="2" charset="-78"/>
                        </a:rPr>
                        <a:t>3- أن يراجع معهم درس الآحاد والعشرات وعمل تمارين لذلك  </a:t>
                      </a:r>
                      <a:br>
                        <a:rPr lang="ar-AE" sz="1400" b="1" u="none" baseline="0" dirty="0" smtClean="0">
                          <a:latin typeface="Sakkal Majalla" panose="02000000000000000000" pitchFamily="2" charset="-78"/>
                          <a:cs typeface="Sakkal Majalla" panose="02000000000000000000" pitchFamily="2" charset="-78"/>
                        </a:rPr>
                      </a:br>
                      <a:r>
                        <a:rPr lang="ar-AE" sz="1400" b="1" u="none" baseline="0" dirty="0" smtClean="0">
                          <a:latin typeface="Sakkal Majalla" panose="02000000000000000000" pitchFamily="2" charset="-78"/>
                          <a:cs typeface="Sakkal Majalla" panose="02000000000000000000" pitchFamily="2" charset="-78"/>
                        </a:rPr>
                        <a:t>4- ان يراجع مع الطلاب الأعداد من 1 : 99 وعمل تمارين لذلك </a:t>
                      </a:r>
                      <a:r>
                        <a:rPr lang="ar-AE" sz="1400" b="1" u="none" baseline="0" dirty="0" smtClean="0">
                          <a:latin typeface="Sakkal Majalla" panose="02000000000000000000" pitchFamily="2" charset="-78"/>
                          <a:cs typeface="Sakkal Majalla" panose="02000000000000000000" pitchFamily="2" charset="-78"/>
                        </a:rPr>
                        <a:t/>
                      </a:r>
                      <a:br>
                        <a:rPr lang="ar-AE" sz="1400" b="1" u="none" baseline="0" dirty="0" smtClean="0">
                          <a:latin typeface="Sakkal Majalla" panose="02000000000000000000" pitchFamily="2" charset="-78"/>
                          <a:cs typeface="Sakkal Majalla" panose="02000000000000000000" pitchFamily="2" charset="-78"/>
                        </a:rPr>
                      </a:br>
                      <a:r>
                        <a:rPr lang="ar-AE" sz="1400" b="1" u="none" baseline="0" dirty="0" smtClean="0">
                          <a:latin typeface="Sakkal Majalla" panose="02000000000000000000" pitchFamily="2" charset="-78"/>
                          <a:cs typeface="Sakkal Majalla" panose="02000000000000000000" pitchFamily="2" charset="-78"/>
                        </a:rPr>
                        <a:t>5- </a:t>
                      </a:r>
                      <a:r>
                        <a:rPr lang="ar-AE" sz="1400" b="1" u="none" baseline="0" dirty="0" smtClean="0">
                          <a:latin typeface="Sakkal Majalla" panose="02000000000000000000" pitchFamily="2" charset="-78"/>
                          <a:cs typeface="Sakkal Majalla" panose="02000000000000000000" pitchFamily="2" charset="-78"/>
                        </a:rPr>
                        <a:t>ان يعطي المعلم للطلاب مسائل حسابية لعملية الجمع من </a:t>
                      </a:r>
                      <a:r>
                        <a:rPr lang="ar-AE" sz="1400" b="1" u="none" baseline="0" dirty="0" smtClean="0">
                          <a:latin typeface="Sakkal Majalla" panose="02000000000000000000" pitchFamily="2" charset="-78"/>
                          <a:cs typeface="Sakkal Majalla" panose="02000000000000000000" pitchFamily="2" charset="-78"/>
                        </a:rPr>
                        <a:t>عددين  </a:t>
                      </a:r>
                      <a:r>
                        <a:rPr lang="ar-AE" sz="1400" b="1" u="none" baseline="0" dirty="0" smtClean="0">
                          <a:latin typeface="Sakkal Majalla" panose="02000000000000000000" pitchFamily="2" charset="-78"/>
                          <a:cs typeface="Sakkal Majalla" panose="02000000000000000000" pitchFamily="2" charset="-78"/>
                        </a:rPr>
                        <a:t>للطلاب </a:t>
                      </a:r>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SA" sz="1400" b="1" u="none" baseline="0"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solidFill>
                      <a:schemeClr val="bg1"/>
                    </a:solidFill>
                  </a:tcPr>
                </a:tc>
                <a:tc>
                  <a:txBody>
                    <a:bodyPr/>
                    <a:lstStyle/>
                    <a:p>
                      <a:pPr algn="ctr" rtl="1"/>
                      <a:r>
                        <a:rPr lang="ar-EG" sz="1200" b="1" dirty="0" smtClean="0">
                          <a:latin typeface="Sakkal Majalla" panose="02000000000000000000" pitchFamily="2" charset="-78"/>
                          <a:cs typeface="Sakkal Majalla" panose="02000000000000000000" pitchFamily="2" charset="-78"/>
                        </a:rPr>
                        <a:t> </a:t>
                      </a:r>
                      <a:endParaRPr lang="ar-AE" sz="1200" b="1" dirty="0">
                        <a:latin typeface="Sakkal Majalla" panose="02000000000000000000" pitchFamily="2" charset="-78"/>
                        <a:cs typeface="Sakkal Majalla" panose="02000000000000000000" pitchFamily="2" charset="-78"/>
                      </a:endParaRPr>
                    </a:p>
                    <a:p>
                      <a:pPr algn="ctr" rtl="1"/>
                      <a:endParaRPr lang="ar-EG" sz="1200" b="1" baseline="0" dirty="0">
                        <a:latin typeface="Sakkal Majalla" panose="02000000000000000000" pitchFamily="2" charset="-78"/>
                        <a:cs typeface="Sakkal Majalla" panose="02000000000000000000" pitchFamily="2" charset="-78"/>
                      </a:endParaRPr>
                    </a:p>
                    <a:p>
                      <a:pPr algn="ctr" rtl="1"/>
                      <a:r>
                        <a:rPr lang="ar-AE" sz="1200" b="1" baseline="0" dirty="0">
                          <a:latin typeface="Sakkal Majalla" panose="02000000000000000000" pitchFamily="2" charset="-78"/>
                          <a:cs typeface="Sakkal Majalla" panose="02000000000000000000" pitchFamily="2" charset="-78"/>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9" name="Slide Number Placeholder 18"/>
          <p:cNvSpPr>
            <a:spLocks noGrp="1"/>
          </p:cNvSpPr>
          <p:nvPr>
            <p:ph type="sldNum" sz="quarter" idx="12"/>
          </p:nvPr>
        </p:nvSpPr>
        <p:spPr/>
        <p:txBody>
          <a:bodyPr/>
          <a:lstStyle/>
          <a:p>
            <a:fld id="{60F9F505-338F-4A63-8E60-F3E66EC2060F}" type="slidenum">
              <a:rPr lang="en-GB" smtClean="0"/>
              <a:t>3</a:t>
            </a:fld>
            <a:endParaRPr lang="en-GB"/>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93473" y="3124120"/>
            <a:ext cx="5417127" cy="3047134"/>
          </a:xfrm>
          <a:prstGeom prst="rect">
            <a:avLst/>
          </a:prstGeom>
          <a:ln>
            <a:noFill/>
          </a:ln>
          <a:effectLst>
            <a:softEdge rad="112500"/>
          </a:effectLst>
        </p:spPr>
      </p:pic>
    </p:spTree>
    <p:extLst>
      <p:ext uri="{BB962C8B-B14F-4D97-AF65-F5344CB8AC3E}">
        <p14:creationId xmlns:p14="http://schemas.microsoft.com/office/powerpoint/2010/main" val="202964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525448283"/>
              </p:ext>
            </p:extLst>
          </p:nvPr>
        </p:nvGraphicFramePr>
        <p:xfrm>
          <a:off x="180107" y="98386"/>
          <a:ext cx="11804073" cy="5737149"/>
        </p:xfrm>
        <a:graphic>
          <a:graphicData uri="http://schemas.openxmlformats.org/drawingml/2006/table">
            <a:tbl>
              <a:tblPr firstRow="1" bandRow="1">
                <a:tableStyleId>{5940675A-B579-460E-94D1-54222C63F5DA}</a:tableStyleId>
              </a:tblPr>
              <a:tblGrid>
                <a:gridCol w="10833455">
                  <a:extLst>
                    <a:ext uri="{9D8B030D-6E8A-4147-A177-3AD203B41FA5}">
                      <a16:colId xmlns:a16="http://schemas.microsoft.com/office/drawing/2014/main" val="20000"/>
                    </a:ext>
                  </a:extLst>
                </a:gridCol>
                <a:gridCol w="970618">
                  <a:extLst>
                    <a:ext uri="{9D8B030D-6E8A-4147-A177-3AD203B41FA5}">
                      <a16:colId xmlns:a16="http://schemas.microsoft.com/office/drawing/2014/main" val="20001"/>
                    </a:ext>
                  </a:extLst>
                </a:gridCol>
              </a:tblGrid>
              <a:tr h="253419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ar-EG" sz="1200" b="1" u="none" kern="1200" dirty="0">
                          <a:solidFill>
                            <a:srgbClr val="FF0000"/>
                          </a:solidFill>
                          <a:effectLst/>
                          <a:latin typeface="Sakkal Majalla" panose="02000000000000000000" pitchFamily="2" charset="-78"/>
                          <a:ea typeface="+mn-ea"/>
                          <a:cs typeface="Sakkal Majalla" panose="02000000000000000000" pitchFamily="2" charset="-78"/>
                        </a:rPr>
                        <a:t>التدرج في تنفيذ النشاط</a:t>
                      </a:r>
                      <a:r>
                        <a:rPr lang="ar-EG" sz="1200" b="1" u="none" kern="1200" dirty="0" smtClean="0">
                          <a:solidFill>
                            <a:srgbClr val="FF0000"/>
                          </a:solidFill>
                          <a:effectLst/>
                          <a:latin typeface="Sakkal Majalla" panose="02000000000000000000" pitchFamily="2" charset="-78"/>
                          <a:ea typeface="+mn-ea"/>
                          <a:cs typeface="Sakkal Majalla" panose="02000000000000000000" pitchFamily="2" charset="-78"/>
                        </a:rPr>
                        <a:t>:</a:t>
                      </a:r>
                      <a:r>
                        <a:rPr lang="ar-AE" sz="1200" b="1" u="none" kern="1200" dirty="0" smtClean="0">
                          <a:solidFill>
                            <a:srgbClr val="FF0000"/>
                          </a:solidFill>
                          <a:effectLst/>
                          <a:latin typeface="Sakkal Majalla" panose="02000000000000000000" pitchFamily="2" charset="-78"/>
                          <a:ea typeface="+mn-ea"/>
                          <a:cs typeface="Sakkal Majalla" panose="02000000000000000000" pitchFamily="2" charset="-78"/>
                        </a:rPr>
                        <a:t/>
                      </a:r>
                      <a:br>
                        <a:rPr lang="ar-AE" sz="1200" b="1" u="none" kern="1200" dirty="0" smtClean="0">
                          <a:solidFill>
                            <a:srgbClr val="FF0000"/>
                          </a:solidFill>
                          <a:effectLst/>
                          <a:latin typeface="Sakkal Majalla" panose="02000000000000000000" pitchFamily="2" charset="-78"/>
                          <a:ea typeface="+mn-ea"/>
                          <a:cs typeface="Sakkal Majalla" panose="02000000000000000000" pitchFamily="2" charset="-78"/>
                        </a:rPr>
                      </a:br>
                      <a:r>
                        <a:rPr lang="ar-AE" sz="1200" b="1" u="none" kern="1200" baseline="0" dirty="0" smtClean="0">
                          <a:solidFill>
                            <a:schemeClr val="tx1">
                              <a:lumMod val="95000"/>
                              <a:lumOff val="5000"/>
                            </a:schemeClr>
                          </a:solidFill>
                          <a:latin typeface="Sakkal Majalla" panose="02000000000000000000" pitchFamily="2" charset="-78"/>
                          <a:ea typeface="+mn-ea"/>
                          <a:cs typeface="Sakkal Majalla" panose="02000000000000000000" pitchFamily="2" charset="-78"/>
                        </a:rPr>
                        <a:t>1- ان يحكي المعلم القصة اكثر من مرة للطلاب </a:t>
                      </a:r>
                      <a:br>
                        <a:rPr lang="ar-AE" sz="1200" b="1" u="none" kern="1200" baseline="0" dirty="0" smtClean="0">
                          <a:solidFill>
                            <a:schemeClr val="tx1">
                              <a:lumMod val="95000"/>
                              <a:lumOff val="5000"/>
                            </a:schemeClr>
                          </a:solidFill>
                          <a:latin typeface="Sakkal Majalla" panose="02000000000000000000" pitchFamily="2" charset="-78"/>
                          <a:ea typeface="+mn-ea"/>
                          <a:cs typeface="Sakkal Majalla" panose="02000000000000000000" pitchFamily="2" charset="-78"/>
                        </a:rPr>
                      </a:br>
                      <a:r>
                        <a:rPr lang="ar-AE" sz="1200" b="1" u="none" kern="1200" baseline="0" dirty="0" smtClean="0">
                          <a:solidFill>
                            <a:schemeClr val="tx1">
                              <a:lumMod val="95000"/>
                              <a:lumOff val="5000"/>
                            </a:schemeClr>
                          </a:solidFill>
                          <a:latin typeface="Sakkal Majalla" panose="02000000000000000000" pitchFamily="2" charset="-78"/>
                          <a:ea typeface="+mn-ea"/>
                          <a:cs typeface="Sakkal Majalla" panose="02000000000000000000" pitchFamily="2" charset="-78"/>
                        </a:rPr>
                        <a:t>2- ان يشاركهم في الحكي بعد ذلك </a:t>
                      </a:r>
                      <a:br>
                        <a:rPr lang="ar-AE" sz="1200" b="1" u="none" kern="1200" baseline="0" dirty="0" smtClean="0">
                          <a:solidFill>
                            <a:schemeClr val="tx1">
                              <a:lumMod val="95000"/>
                              <a:lumOff val="5000"/>
                            </a:schemeClr>
                          </a:solidFill>
                          <a:latin typeface="Sakkal Majalla" panose="02000000000000000000" pitchFamily="2" charset="-78"/>
                          <a:ea typeface="+mn-ea"/>
                          <a:cs typeface="Sakkal Majalla" panose="02000000000000000000" pitchFamily="2" charset="-78"/>
                        </a:rPr>
                      </a:br>
                      <a:r>
                        <a:rPr lang="ar-AE" sz="1200" b="1" u="none" kern="1200" baseline="0" dirty="0" smtClean="0">
                          <a:solidFill>
                            <a:schemeClr val="tx1">
                              <a:lumMod val="95000"/>
                              <a:lumOff val="5000"/>
                            </a:schemeClr>
                          </a:solidFill>
                          <a:latin typeface="Sakkal Majalla" panose="02000000000000000000" pitchFamily="2" charset="-78"/>
                          <a:ea typeface="+mn-ea"/>
                          <a:cs typeface="Sakkal Majalla" panose="02000000000000000000" pitchFamily="2" charset="-78"/>
                        </a:rPr>
                        <a:t>3- ان يطرح عليهم أسئلة بأحداث القصة</a:t>
                      </a:r>
                      <a:br>
                        <a:rPr lang="ar-AE" sz="1200" b="1" u="none" kern="1200" baseline="0" dirty="0" smtClean="0">
                          <a:solidFill>
                            <a:schemeClr val="tx1">
                              <a:lumMod val="95000"/>
                              <a:lumOff val="5000"/>
                            </a:schemeClr>
                          </a:solidFill>
                          <a:latin typeface="Sakkal Majalla" panose="02000000000000000000" pitchFamily="2" charset="-78"/>
                          <a:ea typeface="+mn-ea"/>
                          <a:cs typeface="Sakkal Majalla" panose="02000000000000000000" pitchFamily="2" charset="-78"/>
                        </a:rPr>
                      </a:br>
                      <a:r>
                        <a:rPr lang="ar-AE" sz="1200" b="1" u="none" baseline="0" dirty="0" smtClean="0">
                          <a:latin typeface="Sakkal Majalla" panose="02000000000000000000" pitchFamily="2" charset="-78"/>
                          <a:cs typeface="Sakkal Majalla" panose="02000000000000000000" pitchFamily="2" charset="-78"/>
                        </a:rPr>
                        <a:t>4- ان يقوم بعمل مراجعة عن عملية الجمع لعددين </a:t>
                      </a:r>
                      <a:r>
                        <a:rPr lang="ar-AE" sz="1200" b="1" u="none" baseline="0" dirty="0" smtClean="0">
                          <a:latin typeface="Sakkal Majalla" panose="02000000000000000000" pitchFamily="2" charset="-78"/>
                          <a:cs typeface="Sakkal Majalla" panose="02000000000000000000" pitchFamily="2" charset="-78"/>
                        </a:rPr>
                        <a:t>(آحاد) مع </a:t>
                      </a:r>
                      <a:r>
                        <a:rPr lang="ar-AE" sz="1200" b="1" u="none" baseline="0" dirty="0" smtClean="0">
                          <a:latin typeface="Sakkal Majalla" panose="02000000000000000000" pitchFamily="2" charset="-78"/>
                          <a:cs typeface="Sakkal Majalla" panose="02000000000000000000" pitchFamily="2" charset="-78"/>
                        </a:rPr>
                        <a:t>توضيح ذلك </a:t>
                      </a:r>
                      <a:r>
                        <a:rPr lang="ar-AE" sz="1200" b="1" u="none" baseline="0" dirty="0" smtClean="0">
                          <a:latin typeface="Sakkal Majalla" panose="02000000000000000000" pitchFamily="2" charset="-78"/>
                          <a:cs typeface="Sakkal Majalla" panose="02000000000000000000" pitchFamily="2" charset="-78"/>
                        </a:rPr>
                        <a:t>بأمثلة</a:t>
                      </a:r>
                      <a:br>
                        <a:rPr lang="ar-AE" sz="1200" b="1" u="none" baseline="0" dirty="0" smtClean="0">
                          <a:latin typeface="Sakkal Majalla" panose="02000000000000000000" pitchFamily="2" charset="-78"/>
                          <a:cs typeface="Sakkal Majalla" panose="02000000000000000000" pitchFamily="2" charset="-78"/>
                        </a:rPr>
                      </a:br>
                      <a:r>
                        <a:rPr lang="ar-AE" sz="1200" b="1" u="none" baseline="0" dirty="0" smtClean="0">
                          <a:latin typeface="Sakkal Majalla" panose="02000000000000000000" pitchFamily="2" charset="-78"/>
                          <a:cs typeface="Sakkal Majalla" panose="02000000000000000000" pitchFamily="2" charset="-78"/>
                        </a:rPr>
                        <a:t>5- المراجعة على درس الآحاد والعشرات والأرقام من 1 : 99 </a:t>
                      </a:r>
                      <a:r>
                        <a:rPr lang="ar-AE" sz="1200" b="1" u="none" baseline="0" dirty="0" smtClean="0">
                          <a:latin typeface="Sakkal Majalla" panose="02000000000000000000" pitchFamily="2" charset="-78"/>
                          <a:cs typeface="Sakkal Majalla" panose="02000000000000000000" pitchFamily="2" charset="-78"/>
                        </a:rPr>
                        <a:t/>
                      </a:r>
                      <a:br>
                        <a:rPr lang="ar-AE" sz="1200" b="1" u="none" baseline="0" dirty="0" smtClean="0">
                          <a:latin typeface="Sakkal Majalla" panose="02000000000000000000" pitchFamily="2" charset="-78"/>
                          <a:cs typeface="Sakkal Majalla" panose="02000000000000000000" pitchFamily="2" charset="-78"/>
                        </a:rPr>
                      </a:br>
                      <a:r>
                        <a:rPr lang="ar-AE" sz="1200" b="1" u="none" baseline="0" dirty="0" smtClean="0">
                          <a:latin typeface="Sakkal Majalla" panose="02000000000000000000" pitchFamily="2" charset="-78"/>
                          <a:cs typeface="Sakkal Majalla" panose="02000000000000000000" pitchFamily="2" charset="-78"/>
                        </a:rPr>
                        <a:t>5-يعرض المعلم مسائل حسابية لعملية جمع </a:t>
                      </a:r>
                      <a:r>
                        <a:rPr lang="ar-AE" sz="1200" b="1" u="none" baseline="0" dirty="0" smtClean="0">
                          <a:latin typeface="Sakkal Majalla" panose="02000000000000000000" pitchFamily="2" charset="-78"/>
                          <a:cs typeface="Sakkal Majalla" panose="02000000000000000000" pitchFamily="2" charset="-78"/>
                        </a:rPr>
                        <a:t>عددين مع عددين ويحلها </a:t>
                      </a:r>
                      <a:r>
                        <a:rPr lang="ar-AE" sz="1200" b="1" u="none" baseline="0" dirty="0" smtClean="0">
                          <a:latin typeface="Sakkal Majalla" panose="02000000000000000000" pitchFamily="2" charset="-78"/>
                          <a:cs typeface="Sakkal Majalla" panose="02000000000000000000" pitchFamily="2" charset="-78"/>
                        </a:rPr>
                        <a:t>مع الطلاب (</a:t>
                      </a:r>
                      <a:r>
                        <a:rPr lang="ar-AE" sz="1200" b="1" u="none" baseline="0" dirty="0" err="1" smtClean="0">
                          <a:latin typeface="Sakkal Majalla" panose="02000000000000000000" pitchFamily="2" charset="-78"/>
                          <a:cs typeface="Sakkal Majalla" panose="02000000000000000000" pitchFamily="2" charset="-78"/>
                        </a:rPr>
                        <a:t>نمذجة</a:t>
                      </a:r>
                      <a:r>
                        <a:rPr lang="ar-AE" sz="1200" b="1" u="none" baseline="0" dirty="0" smtClean="0">
                          <a:latin typeface="Sakkal Majalla" panose="02000000000000000000" pitchFamily="2" charset="-78"/>
                          <a:cs typeface="Sakkal Majalla" panose="02000000000000000000" pitchFamily="2" charset="-78"/>
                        </a:rPr>
                        <a:t>) </a:t>
                      </a:r>
                      <a:r>
                        <a:rPr lang="en-US" sz="1200" b="1" u="none" baseline="0" dirty="0" smtClean="0">
                          <a:latin typeface="Sakkal Majalla" panose="02000000000000000000" pitchFamily="2" charset="-78"/>
                          <a:cs typeface="Sakkal Majalla" panose="02000000000000000000" pitchFamily="2" charset="-78"/>
                        </a:rPr>
                        <a:t/>
                      </a:r>
                      <a:br>
                        <a:rPr lang="en-US" sz="1200" b="1" u="none" baseline="0" dirty="0" smtClean="0">
                          <a:latin typeface="Sakkal Majalla" panose="02000000000000000000" pitchFamily="2" charset="-78"/>
                          <a:cs typeface="Sakkal Majalla" panose="02000000000000000000" pitchFamily="2" charset="-78"/>
                        </a:rPr>
                      </a:br>
                      <a:r>
                        <a:rPr lang="ar-AE" sz="1200" b="1" u="none" baseline="0" dirty="0" smtClean="0">
                          <a:latin typeface="Sakkal Majalla" panose="02000000000000000000" pitchFamily="2" charset="-78"/>
                          <a:cs typeface="Sakkal Majalla" panose="02000000000000000000" pitchFamily="2" charset="-78"/>
                        </a:rPr>
                        <a:t>6- يعطي كل طالب مسألة يقوم بحلها  مع تقديم المساعدة لكل طالب لكي يتحقق الهدف بصورة صحيحة </a:t>
                      </a:r>
                      <a:r>
                        <a:rPr lang="ar-AE" sz="1200" b="1" u="none" kern="1200" baseline="0" dirty="0" smtClean="0">
                          <a:solidFill>
                            <a:schemeClr val="tx1">
                              <a:lumMod val="95000"/>
                              <a:lumOff val="5000"/>
                            </a:schemeClr>
                          </a:solidFill>
                          <a:latin typeface="Sakkal Majalla" panose="02000000000000000000" pitchFamily="2" charset="-78"/>
                          <a:ea typeface="+mn-ea"/>
                          <a:cs typeface="Sakkal Majalla" panose="02000000000000000000" pitchFamily="2" charset="-78"/>
                        </a:rPr>
                        <a:t/>
                      </a:r>
                      <a:br>
                        <a:rPr lang="ar-AE" sz="1200" b="1" u="none" kern="1200" baseline="0" dirty="0" smtClean="0">
                          <a:solidFill>
                            <a:schemeClr val="tx1">
                              <a:lumMod val="95000"/>
                              <a:lumOff val="5000"/>
                            </a:schemeClr>
                          </a:solidFill>
                          <a:latin typeface="Sakkal Majalla" panose="02000000000000000000" pitchFamily="2" charset="-78"/>
                          <a:ea typeface="+mn-ea"/>
                          <a:cs typeface="Sakkal Majalla" panose="02000000000000000000" pitchFamily="2" charset="-78"/>
                        </a:rPr>
                      </a:br>
                      <a:endParaRPr lang="ar-EG" sz="1200" b="1" u="none" kern="1200" baseline="0" dirty="0">
                        <a:solidFill>
                          <a:schemeClr val="tx1">
                            <a:lumMod val="95000"/>
                            <a:lumOff val="5000"/>
                          </a:schemeClr>
                        </a:solidFill>
                        <a:latin typeface="Sakkal Majalla" panose="02000000000000000000" pitchFamily="2" charset="-78"/>
                        <a:ea typeface="+mn-ea"/>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600" b="1" baseline="0" dirty="0">
                        <a:latin typeface="Sakkal Majalla" panose="02000000000000000000" pitchFamily="2" charset="-78"/>
                        <a:cs typeface="Sakkal Majalla" panose="02000000000000000000" pitchFamily="2" charset="-78"/>
                      </a:endParaRPr>
                    </a:p>
                    <a:p>
                      <a:pPr algn="ctr" rtl="1"/>
                      <a:r>
                        <a:rPr lang="ar-AE" sz="1600" b="1" baseline="0" dirty="0">
                          <a:latin typeface="Sakkal Majalla" panose="02000000000000000000" pitchFamily="2" charset="-78"/>
                          <a:cs typeface="Sakkal Majalla" panose="02000000000000000000" pitchFamily="2" charset="-78"/>
                        </a:rPr>
                        <a:t>دليل للمعلم</a:t>
                      </a:r>
                    </a:p>
                    <a:p>
                      <a:pPr algn="ctr" rtl="1"/>
                      <a:endParaRPr lang="ar-AE" sz="1600" b="1" baseline="0"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77431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smtClean="0">
                          <a:latin typeface="Sakkal Majalla" panose="02000000000000000000" pitchFamily="2" charset="-78"/>
                          <a:cs typeface="Sakkal Majalla" panose="02000000000000000000" pitchFamily="2" charset="-78"/>
                        </a:rPr>
                        <a:t>ان يعطي المعلم الطالب ورقة عمل مسائل </a:t>
                      </a:r>
                      <a:r>
                        <a:rPr lang="ar-AE" sz="1200" b="1" baseline="0" dirty="0" smtClean="0">
                          <a:latin typeface="Sakkal Majalla" panose="02000000000000000000" pitchFamily="2" charset="-78"/>
                          <a:cs typeface="Sakkal Majalla" panose="02000000000000000000" pitchFamily="2" charset="-78"/>
                        </a:rPr>
                        <a:t>حسابية </a:t>
                      </a:r>
                      <a:r>
                        <a:rPr lang="ar-AE" sz="1200" b="1" baseline="0" dirty="0" smtClean="0">
                          <a:latin typeface="Sakkal Majalla" panose="02000000000000000000" pitchFamily="2" charset="-78"/>
                          <a:cs typeface="Sakkal Majalla" panose="02000000000000000000" pitchFamily="2" charset="-78"/>
                        </a:rPr>
                        <a:t>لعملية الجمع مكونة </a:t>
                      </a:r>
                      <a:r>
                        <a:rPr lang="ar-AE" sz="1200" b="1" baseline="0" dirty="0" smtClean="0">
                          <a:latin typeface="Sakkal Majalla" panose="02000000000000000000" pitchFamily="2" charset="-78"/>
                          <a:cs typeface="Sakkal Majalla" panose="02000000000000000000" pitchFamily="2" charset="-78"/>
                        </a:rPr>
                        <a:t>من ع</a:t>
                      </a: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ددين مع عددين </a:t>
                      </a:r>
                      <a:endParaRPr lang="ar-AE" sz="1200" b="1" baseline="0" dirty="0" smtClean="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600" b="1" baseline="0" dirty="0">
                          <a:latin typeface="Sakkal Majalla" panose="02000000000000000000" pitchFamily="2" charset="-78"/>
                          <a:cs typeface="Sakkal Majalla" panose="02000000000000000000" pitchFamily="2" charset="-78"/>
                        </a:rPr>
                        <a:t>الواجب المنزلي </a:t>
                      </a:r>
                      <a:endParaRPr lang="en-US" sz="16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2428646">
                <a:tc>
                  <a:txBody>
                    <a:bodyPr/>
                    <a:lstStyle/>
                    <a:p>
                      <a:pPr algn="r" rtl="1"/>
                      <a:r>
                        <a:rPr lang="ar-AE" sz="1200" b="1" dirty="0" smtClean="0">
                          <a:latin typeface="Sakkal Majalla" panose="02000000000000000000" pitchFamily="2" charset="-78"/>
                          <a:cs typeface="Sakkal Majalla" panose="02000000000000000000" pitchFamily="2" charset="-78"/>
                        </a:rPr>
                        <a:t/>
                      </a:r>
                      <a:br>
                        <a:rPr lang="ar-AE" sz="1200" b="1" dirty="0" smtClean="0">
                          <a:latin typeface="Sakkal Majalla" panose="02000000000000000000" pitchFamily="2" charset="-78"/>
                          <a:cs typeface="Sakkal Majalla" panose="02000000000000000000" pitchFamily="2" charset="-78"/>
                        </a:rPr>
                      </a:br>
                      <a:r>
                        <a:rPr lang="ar-AE" sz="1200" b="1" dirty="0" smtClean="0">
                          <a:latin typeface="Sakkal Majalla" panose="02000000000000000000" pitchFamily="2" charset="-78"/>
                          <a:cs typeface="Sakkal Majalla" panose="02000000000000000000" pitchFamily="2" charset="-78"/>
                        </a:rPr>
                        <a:t>استخدام</a:t>
                      </a:r>
                      <a:r>
                        <a:rPr lang="ar-AE" sz="1200" b="1" baseline="0" dirty="0" smtClean="0">
                          <a:latin typeface="Sakkal Majalla" panose="02000000000000000000" pitchFamily="2" charset="-78"/>
                          <a:cs typeface="Sakkal Majalla" panose="02000000000000000000" pitchFamily="2" charset="-78"/>
                        </a:rPr>
                        <a:t> </a:t>
                      </a:r>
                      <a:r>
                        <a:rPr lang="en-US" sz="1200" b="1" baseline="0" dirty="0" smtClean="0">
                          <a:latin typeface="Sakkal Majalla" panose="02000000000000000000" pitchFamily="2" charset="-78"/>
                          <a:cs typeface="Sakkal Majalla" panose="02000000000000000000" pitchFamily="2" charset="-78"/>
                        </a:rPr>
                        <a:t>smart board </a:t>
                      </a:r>
                      <a:r>
                        <a:rPr lang="ar-AE" sz="1200" b="1" baseline="0" dirty="0" smtClean="0">
                          <a:latin typeface="Sakkal Majalla" panose="02000000000000000000" pitchFamily="2" charset="-78"/>
                          <a:cs typeface="Sakkal Majalla" panose="02000000000000000000" pitchFamily="2" charset="-78"/>
                        </a:rPr>
                        <a:t>  في حل مسائل حسابية لجمع </a:t>
                      </a:r>
                      <a:r>
                        <a:rPr lang="ar-AE" sz="1200" b="1" baseline="0" dirty="0" smtClean="0">
                          <a:latin typeface="Sakkal Majalla" panose="02000000000000000000" pitchFamily="2" charset="-78"/>
                          <a:cs typeface="Sakkal Majalla" panose="02000000000000000000" pitchFamily="2" charset="-78"/>
                        </a:rPr>
                        <a:t>عددين مع عددين عن </a:t>
                      </a:r>
                      <a:r>
                        <a:rPr lang="ar-AE" sz="1200" b="1" baseline="0" dirty="0" smtClean="0">
                          <a:latin typeface="Sakkal Majalla" panose="02000000000000000000" pitchFamily="2" charset="-78"/>
                          <a:cs typeface="Sakkal Majalla" panose="02000000000000000000" pitchFamily="2" charset="-78"/>
                        </a:rPr>
                        <a:t>طريق أوراق العمل او البرامج الالكترونية </a:t>
                      </a:r>
                      <a:r>
                        <a:rPr lang="ar-AE" sz="1200" b="1" dirty="0" smtClean="0">
                          <a:latin typeface="Sakkal Majalla" panose="02000000000000000000" pitchFamily="2" charset="-78"/>
                          <a:cs typeface="Sakkal Majalla" panose="02000000000000000000" pitchFamily="2" charset="-78"/>
                        </a:rPr>
                        <a:t/>
                      </a:r>
                      <a:br>
                        <a:rPr lang="ar-AE" sz="1200" b="1" dirty="0" smtClean="0">
                          <a:latin typeface="Sakkal Majalla" panose="02000000000000000000" pitchFamily="2" charset="-78"/>
                          <a:cs typeface="Sakkal Majalla" panose="02000000000000000000" pitchFamily="2" charset="-78"/>
                        </a:rPr>
                      </a:br>
                      <a:r>
                        <a:rPr lang="ar-AE" sz="1200" b="1" dirty="0" smtClean="0">
                          <a:latin typeface="Sakkal Majalla" panose="02000000000000000000" pitchFamily="2" charset="-78"/>
                          <a:cs typeface="Sakkal Majalla" panose="02000000000000000000" pitchFamily="2" charset="-78"/>
                        </a:rPr>
                        <a:t/>
                      </a:r>
                      <a:br>
                        <a:rPr lang="ar-AE" sz="1200" b="1" dirty="0" smtClean="0">
                          <a:latin typeface="Sakkal Majalla" panose="02000000000000000000" pitchFamily="2" charset="-78"/>
                          <a:cs typeface="Sakkal Majalla" panose="02000000000000000000" pitchFamily="2" charset="-78"/>
                        </a:rPr>
                      </a:br>
                      <a:r>
                        <a:rPr lang="ar-AE" sz="1200" b="1" dirty="0" smtClean="0">
                          <a:latin typeface="Sakkal Majalla" panose="02000000000000000000" pitchFamily="2" charset="-78"/>
                          <a:cs typeface="Sakkal Majalla" panose="02000000000000000000" pitchFamily="2" charset="-78"/>
                        </a:rPr>
                        <a:t>موقع تعليمي لتقديم مسائل حسابية من الروضة حتي المرحلة</a:t>
                      </a:r>
                      <a:r>
                        <a:rPr lang="ar-AE" sz="1200" b="1" baseline="0" dirty="0" smtClean="0">
                          <a:latin typeface="Sakkal Majalla" panose="02000000000000000000" pitchFamily="2" charset="-78"/>
                          <a:cs typeface="Sakkal Majalla" panose="02000000000000000000" pitchFamily="2" charset="-78"/>
                        </a:rPr>
                        <a:t> الابتدائية </a:t>
                      </a:r>
                      <a:r>
                        <a:rPr lang="ar-AE" sz="1200" b="1" dirty="0" smtClean="0">
                          <a:latin typeface="Sakkal Majalla" panose="02000000000000000000" pitchFamily="2" charset="-78"/>
                          <a:cs typeface="Sakkal Majalla" panose="02000000000000000000" pitchFamily="2" charset="-78"/>
                        </a:rPr>
                        <a:t/>
                      </a:r>
                      <a:br>
                        <a:rPr lang="ar-AE" sz="1200" b="1" dirty="0" smtClean="0">
                          <a:latin typeface="Sakkal Majalla" panose="02000000000000000000" pitchFamily="2" charset="-78"/>
                          <a:cs typeface="Sakkal Majalla" panose="02000000000000000000" pitchFamily="2" charset="-78"/>
                        </a:rPr>
                      </a:br>
                      <a:r>
                        <a:rPr lang="en-US" sz="1200" b="1" dirty="0" smtClean="0">
                          <a:latin typeface="Sakkal Majalla" panose="02000000000000000000" pitchFamily="2" charset="-78"/>
                          <a:cs typeface="Sakkal Majalla" panose="02000000000000000000" pitchFamily="2" charset="-78"/>
                        </a:rPr>
                        <a:t>https://www.matific.com/aue/ar-ae/home/maths-activities/</a:t>
                      </a:r>
                      <a:r>
                        <a:rPr lang="ar-AE" sz="1200" b="1" dirty="0" smtClean="0">
                          <a:latin typeface="Sakkal Majalla" panose="02000000000000000000" pitchFamily="2" charset="-78"/>
                          <a:cs typeface="Sakkal Majalla" panose="02000000000000000000" pitchFamily="2" charset="-78"/>
                        </a:rPr>
                        <a:t/>
                      </a:r>
                      <a:br>
                        <a:rPr lang="ar-AE" sz="1200" b="1" dirty="0" smtClean="0">
                          <a:latin typeface="Sakkal Majalla" panose="02000000000000000000" pitchFamily="2" charset="-78"/>
                          <a:cs typeface="Sakkal Majalla" panose="02000000000000000000" pitchFamily="2" charset="-78"/>
                        </a:rPr>
                      </a:br>
                      <a:endParaRPr lang="ar-SA" sz="1200" b="1"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600" b="1" baseline="0" dirty="0">
                          <a:latin typeface="Sakkal Majalla" panose="02000000000000000000" pitchFamily="2" charset="-78"/>
                          <a:cs typeface="Sakkal Majalla" panose="02000000000000000000" pitchFamily="2" charset="-78"/>
                        </a:rPr>
                        <a:t>تمارين الكترونية</a:t>
                      </a:r>
                      <a:endParaRPr lang="en-US" sz="16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8" name="Date Placeholder 7"/>
          <p:cNvSpPr>
            <a:spLocks noGrp="1"/>
          </p:cNvSpPr>
          <p:nvPr>
            <p:ph type="dt" sz="half" idx="10"/>
          </p:nvPr>
        </p:nvSpPr>
        <p:spPr/>
        <p:txBody>
          <a:bodyPr/>
          <a:lstStyle/>
          <a:p>
            <a:fld id="{13E19267-0502-414C-ADC8-E730C18BC296}" type="datetime3">
              <a:rPr lang="en-US" smtClean="0"/>
              <a:t>8 December 2020</a:t>
            </a:fld>
            <a:endParaRPr lang="en-GB"/>
          </a:p>
        </p:txBody>
      </p:sp>
    </p:spTree>
    <p:extLst>
      <p:ext uri="{BB962C8B-B14F-4D97-AF65-F5344CB8AC3E}">
        <p14:creationId xmlns:p14="http://schemas.microsoft.com/office/powerpoint/2010/main" val="2267173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776175034"/>
              </p:ext>
            </p:extLst>
          </p:nvPr>
        </p:nvGraphicFramePr>
        <p:xfrm>
          <a:off x="180107" y="98385"/>
          <a:ext cx="11804073" cy="6360603"/>
        </p:xfrm>
        <a:graphic>
          <a:graphicData uri="http://schemas.openxmlformats.org/drawingml/2006/table">
            <a:tbl>
              <a:tblPr firstRow="1" bandRow="1">
                <a:tableStyleId>{5940675A-B579-460E-94D1-54222C63F5DA}</a:tableStyleId>
              </a:tblPr>
              <a:tblGrid>
                <a:gridCol w="10833455">
                  <a:extLst>
                    <a:ext uri="{9D8B030D-6E8A-4147-A177-3AD203B41FA5}">
                      <a16:colId xmlns:a16="http://schemas.microsoft.com/office/drawing/2014/main" val="20000"/>
                    </a:ext>
                  </a:extLst>
                </a:gridCol>
                <a:gridCol w="970618">
                  <a:extLst>
                    <a:ext uri="{9D8B030D-6E8A-4147-A177-3AD203B41FA5}">
                      <a16:colId xmlns:a16="http://schemas.microsoft.com/office/drawing/2014/main" val="20001"/>
                    </a:ext>
                  </a:extLst>
                </a:gridCol>
              </a:tblGrid>
              <a:tr h="6360603">
                <a:tc>
                  <a:txBody>
                    <a:bodyPr/>
                    <a:lstStyle/>
                    <a:p>
                      <a:pPr algn="r" rtl="1"/>
                      <a:r>
                        <a:rPr lang="ar-AE" sz="1200" b="1" baseline="0" dirty="0" smtClean="0">
                          <a:latin typeface="Sakkal Majalla" panose="02000000000000000000" pitchFamily="2" charset="-78"/>
                          <a:cs typeface="Sakkal Majalla" panose="02000000000000000000" pitchFamily="2" charset="-78"/>
                        </a:rPr>
                        <a:t/>
                      </a:r>
                      <a:br>
                        <a:rPr lang="ar-AE" sz="1200" b="1" baseline="0" dirty="0" smtClean="0">
                          <a:latin typeface="Sakkal Majalla" panose="02000000000000000000" pitchFamily="2" charset="-78"/>
                          <a:cs typeface="Sakkal Majalla" panose="02000000000000000000" pitchFamily="2" charset="-78"/>
                        </a:rPr>
                      </a:br>
                      <a:r>
                        <a:rPr lang="ar-AE" sz="1200" b="1" baseline="0" dirty="0" smtClean="0">
                          <a:latin typeface="Sakkal Majalla" panose="02000000000000000000" pitchFamily="2" charset="-78"/>
                          <a:cs typeface="Sakkal Majalla" panose="02000000000000000000" pitchFamily="2" charset="-78"/>
                        </a:rPr>
                        <a:t/>
                      </a:r>
                      <a:br>
                        <a:rPr lang="ar-AE" sz="1200" b="1" baseline="0" dirty="0" smtClean="0">
                          <a:latin typeface="Sakkal Majalla" panose="02000000000000000000" pitchFamily="2" charset="-78"/>
                          <a:cs typeface="Sakkal Majalla" panose="02000000000000000000" pitchFamily="2" charset="-78"/>
                        </a:rPr>
                      </a:br>
                      <a:endParaRPr lang="ar-SA" sz="1200" b="1"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600" b="1" baseline="0" dirty="0">
                        <a:latin typeface="Sakkal Majalla" panose="02000000000000000000" pitchFamily="2" charset="-78"/>
                        <a:cs typeface="Sakkal Majalla" panose="02000000000000000000" pitchFamily="2" charset="-78"/>
                      </a:endParaRPr>
                    </a:p>
                    <a:p>
                      <a:pPr algn="ctr" rtl="1"/>
                      <a:r>
                        <a:rPr lang="ar-AE" sz="1600" b="1" baseline="0" dirty="0" smtClean="0">
                          <a:latin typeface="Sakkal Majalla" panose="02000000000000000000" pitchFamily="2" charset="-78"/>
                          <a:cs typeface="Sakkal Majalla" panose="02000000000000000000" pitchFamily="2" charset="-78"/>
                        </a:rPr>
                        <a:t>أوراق عمل</a:t>
                      </a:r>
                      <a:endParaRPr lang="en-US" sz="16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8" name="Date Placeholder 7"/>
          <p:cNvSpPr>
            <a:spLocks noGrp="1"/>
          </p:cNvSpPr>
          <p:nvPr>
            <p:ph type="dt" sz="half" idx="10"/>
          </p:nvPr>
        </p:nvSpPr>
        <p:spPr/>
        <p:txBody>
          <a:bodyPr/>
          <a:lstStyle/>
          <a:p>
            <a:fld id="{13E19267-0502-414C-ADC8-E730C18BC296}" type="datetime3">
              <a:rPr lang="en-US" smtClean="0"/>
              <a:t>8 December 2020</a:t>
            </a:fld>
            <a:endParaRPr lang="en-GB"/>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6408" t="15785" r="8187" b="20942"/>
          <a:stretch/>
        </p:blipFill>
        <p:spPr>
          <a:xfrm>
            <a:off x="5988161" y="1180408"/>
            <a:ext cx="4361184" cy="4347556"/>
          </a:xfrm>
          <a:prstGeom prst="rect">
            <a:avLst/>
          </a:prstGeom>
          <a:ln>
            <a:noFill/>
          </a:ln>
          <a:effectLst>
            <a:outerShdw blurRad="292100" dist="139700" dir="2700000" algn="tl" rotWithShape="0">
              <a:srgbClr val="333333">
                <a:alpha val="65000"/>
              </a:srgbClr>
            </a:outerShdw>
          </a:effectLst>
        </p:spPr>
      </p:pic>
      <p:pic>
        <p:nvPicPr>
          <p:cNvPr id="5" name="Picture 4"/>
          <p:cNvPicPr>
            <a:picLocks noChangeAspect="1"/>
          </p:cNvPicPr>
          <p:nvPr/>
        </p:nvPicPr>
        <p:blipFill rotWithShape="1">
          <a:blip r:embed="rId4">
            <a:extLst>
              <a:ext uri="{28A0092B-C50C-407E-A947-70E740481C1C}">
                <a14:useLocalDpi xmlns:a14="http://schemas.microsoft.com/office/drawing/2010/main" val="0"/>
              </a:ext>
            </a:extLst>
          </a:blip>
          <a:srcRect l="6694" t="8990" r="12988" b="6764"/>
          <a:stretch/>
        </p:blipFill>
        <p:spPr>
          <a:xfrm>
            <a:off x="1446413" y="1180408"/>
            <a:ext cx="2793077" cy="434755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54729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939128657"/>
              </p:ext>
            </p:extLst>
          </p:nvPr>
        </p:nvGraphicFramePr>
        <p:xfrm>
          <a:off x="180107" y="98386"/>
          <a:ext cx="11804073" cy="6480564"/>
        </p:xfrm>
        <a:graphic>
          <a:graphicData uri="http://schemas.openxmlformats.org/drawingml/2006/table">
            <a:tbl>
              <a:tblPr firstRow="1" bandRow="1">
                <a:tableStyleId>{5940675A-B579-460E-94D1-54222C63F5DA}</a:tableStyleId>
              </a:tblPr>
              <a:tblGrid>
                <a:gridCol w="10833455">
                  <a:extLst>
                    <a:ext uri="{9D8B030D-6E8A-4147-A177-3AD203B41FA5}">
                      <a16:colId xmlns:a16="http://schemas.microsoft.com/office/drawing/2014/main" val="20000"/>
                    </a:ext>
                  </a:extLst>
                </a:gridCol>
                <a:gridCol w="970618">
                  <a:extLst>
                    <a:ext uri="{9D8B030D-6E8A-4147-A177-3AD203B41FA5}">
                      <a16:colId xmlns:a16="http://schemas.microsoft.com/office/drawing/2014/main" val="20001"/>
                    </a:ext>
                  </a:extLst>
                </a:gridCol>
              </a:tblGrid>
              <a:tr h="5702262">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baseline="0" dirty="0" smtClean="0">
                          <a:latin typeface="Sakkal Majalla" panose="02000000000000000000" pitchFamily="2" charset="-78"/>
                          <a:cs typeface="Sakkal Majalla" panose="02000000000000000000" pitchFamily="2" charset="-78"/>
                        </a:rPr>
                        <a:t/>
                      </a:r>
                      <a:br>
                        <a:rPr lang="ar-AE" sz="1200" b="1" baseline="0" dirty="0" smtClean="0">
                          <a:latin typeface="Sakkal Majalla" panose="02000000000000000000" pitchFamily="2" charset="-78"/>
                          <a:cs typeface="Sakkal Majalla" panose="02000000000000000000" pitchFamily="2" charset="-78"/>
                        </a:rPr>
                      </a:br>
                      <a:r>
                        <a:rPr lang="ar-AE" sz="1200" b="1" baseline="0" dirty="0" smtClean="0">
                          <a:latin typeface="Sakkal Majalla" panose="02000000000000000000" pitchFamily="2" charset="-78"/>
                          <a:cs typeface="Sakkal Majalla" panose="02000000000000000000" pitchFamily="2" charset="-78"/>
                        </a:rPr>
                        <a:t/>
                      </a:r>
                      <a:br>
                        <a:rPr lang="ar-AE" sz="1200" b="1" baseline="0" dirty="0" smtClean="0">
                          <a:latin typeface="Sakkal Majalla" panose="02000000000000000000" pitchFamily="2" charset="-78"/>
                          <a:cs typeface="Sakkal Majalla" panose="02000000000000000000" pitchFamily="2" charset="-78"/>
                        </a:rPr>
                      </a:br>
                      <a:r>
                        <a:rPr lang="ar-AE" sz="1200" b="1" baseline="0" dirty="0" smtClean="0">
                          <a:latin typeface="Sakkal Majalla" panose="02000000000000000000" pitchFamily="2" charset="-78"/>
                          <a:cs typeface="Sakkal Majalla" panose="02000000000000000000" pitchFamily="2" charset="-78"/>
                        </a:rPr>
                        <a:t/>
                      </a:r>
                      <a:br>
                        <a:rPr lang="ar-AE" sz="1200" b="1" baseline="0" dirty="0" smtClean="0">
                          <a:latin typeface="Sakkal Majalla" panose="02000000000000000000" pitchFamily="2" charset="-78"/>
                          <a:cs typeface="Sakkal Majalla" panose="02000000000000000000" pitchFamily="2" charset="-78"/>
                        </a:rPr>
                      </a:br>
                      <a:endParaRPr lang="ar-SA" sz="2400" b="1"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600" b="1" baseline="0" dirty="0">
                        <a:latin typeface="Sakkal Majalla" panose="02000000000000000000" pitchFamily="2" charset="-78"/>
                        <a:cs typeface="Sakkal Majalla" panose="02000000000000000000" pitchFamily="2" charset="-78"/>
                      </a:endParaRPr>
                    </a:p>
                    <a:p>
                      <a:pPr algn="ctr" rtl="1"/>
                      <a:r>
                        <a:rPr lang="ar-AE" sz="1600" b="1" baseline="0" dirty="0" smtClean="0">
                          <a:latin typeface="Sakkal Majalla" panose="02000000000000000000" pitchFamily="2" charset="-78"/>
                          <a:cs typeface="Sakkal Majalla" panose="02000000000000000000" pitchFamily="2" charset="-78"/>
                        </a:rPr>
                        <a:t>أوراق عمل</a:t>
                      </a:r>
                      <a:endParaRPr lang="en-US" sz="16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77830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smtClean="0">
                          <a:latin typeface="Sakkal Majalla" panose="02000000000000000000" pitchFamily="2" charset="-78"/>
                          <a:cs typeface="Sakkal Majalla" panose="02000000000000000000" pitchFamily="2" charset="-78"/>
                        </a:rPr>
                        <a:t>جيد </a:t>
                      </a:r>
                      <a:r>
                        <a:rPr lang="ar-AE" sz="1200" b="1" baseline="0" dirty="0">
                          <a:latin typeface="Sakkal Majalla" panose="02000000000000000000" pitchFamily="2" charset="-78"/>
                          <a:cs typeface="Sakkal Majalla" panose="02000000000000000000" pitchFamily="2" charset="-78"/>
                        </a:rPr>
                        <a:t>: </a:t>
                      </a:r>
                      <a:r>
                        <a:rPr lang="ar-AE" sz="1200" b="1" baseline="0" dirty="0" smtClean="0">
                          <a:latin typeface="Sakkal Majalla" panose="02000000000000000000" pitchFamily="2" charset="-78"/>
                          <a:cs typeface="Sakkal Majalla" panose="02000000000000000000" pitchFamily="2" charset="-78"/>
                        </a:rPr>
                        <a:t>ان يقوم الطالب بحل 4 مسائل من 5      متوسط: ان يقوم الطالب بحل 2 مسألة من 5 </a:t>
                      </a:r>
                      <a:endParaRPr lang="ar-AE" sz="1200" b="1" baseline="0" dirty="0">
                        <a:latin typeface="Sakkal Majalla" panose="02000000000000000000" pitchFamily="2" charset="-78"/>
                        <a:cs typeface="Sakkal Majalla" panose="02000000000000000000" pitchFamily="2" charset="-78"/>
                      </a:endParaRPr>
                    </a:p>
                    <a:p>
                      <a:pPr algn="r" rtl="1"/>
                      <a:r>
                        <a:rPr lang="ar-EG" sz="1200" b="1" baseline="0" dirty="0" smtClean="0">
                          <a:latin typeface="Sakkal Majalla" panose="02000000000000000000" pitchFamily="2" charset="-78"/>
                          <a:cs typeface="Sakkal Majalla" panose="02000000000000000000" pitchFamily="2" charset="-78"/>
                        </a:rPr>
                        <a:t>    </a:t>
                      </a:r>
                      <a:endParaRPr lang="ar-AE" sz="12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600" b="1" dirty="0">
                          <a:latin typeface="Sakkal Majalla" panose="02000000000000000000" pitchFamily="2" charset="-78"/>
                          <a:cs typeface="Sakkal Majalla" panose="02000000000000000000" pitchFamily="2" charset="-78"/>
                        </a:rPr>
                        <a:t>التقييم</a:t>
                      </a:r>
                      <a:endParaRPr lang="en-US" sz="16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Date Placeholder 7"/>
          <p:cNvSpPr>
            <a:spLocks noGrp="1"/>
          </p:cNvSpPr>
          <p:nvPr>
            <p:ph type="dt" sz="half" idx="10"/>
          </p:nvPr>
        </p:nvSpPr>
        <p:spPr/>
        <p:txBody>
          <a:bodyPr/>
          <a:lstStyle/>
          <a:p>
            <a:fld id="{13E19267-0502-414C-ADC8-E730C18BC296}" type="datetime3">
              <a:rPr lang="en-US" smtClean="0"/>
              <a:t>8 December 2020</a:t>
            </a:fld>
            <a:endParaRPr lang="en-GB"/>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7156" t="13837" r="9839" b="10283"/>
          <a:stretch/>
        </p:blipFill>
        <p:spPr>
          <a:xfrm>
            <a:off x="1188720" y="775689"/>
            <a:ext cx="4064923" cy="4527832"/>
          </a:xfrm>
          <a:prstGeom prst="rect">
            <a:avLst/>
          </a:prstGeom>
          <a:ln>
            <a:noFill/>
          </a:ln>
          <a:effectLst>
            <a:outerShdw blurRad="292100" dist="139700" dir="2700000" algn="tl" rotWithShape="0">
              <a:srgbClr val="333333">
                <a:alpha val="65000"/>
              </a:srgbClr>
            </a:outerShdw>
          </a:effectLst>
        </p:spPr>
      </p:pic>
      <p:pic>
        <p:nvPicPr>
          <p:cNvPr id="5" name="Picture 4"/>
          <p:cNvPicPr>
            <a:picLocks noChangeAspect="1"/>
          </p:cNvPicPr>
          <p:nvPr/>
        </p:nvPicPr>
        <p:blipFill rotWithShape="1">
          <a:blip r:embed="rId4">
            <a:extLst>
              <a:ext uri="{28A0092B-C50C-407E-A947-70E740481C1C}">
                <a14:useLocalDpi xmlns:a14="http://schemas.microsoft.com/office/drawing/2010/main" val="0"/>
              </a:ext>
            </a:extLst>
          </a:blip>
          <a:srcRect l="9489" t="7608" r="7222" b="13707"/>
          <a:stretch/>
        </p:blipFill>
        <p:spPr>
          <a:xfrm>
            <a:off x="6924501" y="775690"/>
            <a:ext cx="3765667" cy="452783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834239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0F0A00B7A297B40A126585C06040BF9" ma:contentTypeVersion="13" ma:contentTypeDescription="Create a new document." ma:contentTypeScope="" ma:versionID="e211a196983eb4ca7a51c67aa200c8b9">
  <xsd:schema xmlns:xsd="http://www.w3.org/2001/XMLSchema" xmlns:xs="http://www.w3.org/2001/XMLSchema" xmlns:p="http://schemas.microsoft.com/office/2006/metadata/properties" xmlns:ns3="0860e916-1933-4f54-bf75-902e7a9d18bb" xmlns:ns4="c1803469-1359-4921-b8b2-4aa11e6de6e4" targetNamespace="http://schemas.microsoft.com/office/2006/metadata/properties" ma:root="true" ma:fieldsID="fbe2735384649c69160ac846166d8c23" ns3:_="" ns4:_="">
    <xsd:import namespace="0860e916-1933-4f54-bf75-902e7a9d18bb"/>
    <xsd:import namespace="c1803469-1359-4921-b8b2-4aa11e6de6e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60e916-1933-4f54-bf75-902e7a9d18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1803469-1359-4921-b8b2-4aa11e6de6e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2EED42B-3B47-45C2-9F50-0B4533C0F1E3}">
  <ds:schemaRefs>
    <ds:schemaRef ds:uri="0860e916-1933-4f54-bf75-902e7a9d18bb"/>
    <ds:schemaRef ds:uri="http://schemas.microsoft.com/office/2006/documentManagement/types"/>
    <ds:schemaRef ds:uri="http://www.w3.org/XML/1998/namespace"/>
    <ds:schemaRef ds:uri="c1803469-1359-4921-b8b2-4aa11e6de6e4"/>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purl.org/dc/dcmitype/"/>
    <ds:schemaRef ds:uri="http://purl.org/dc/terms/"/>
  </ds:schemaRefs>
</ds:datastoreItem>
</file>

<file path=customXml/itemProps2.xml><?xml version="1.0" encoding="utf-8"?>
<ds:datastoreItem xmlns:ds="http://schemas.openxmlformats.org/officeDocument/2006/customXml" ds:itemID="{85E79A6E-C66F-474D-AEC3-AC8B4C5AC1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60e916-1933-4f54-bf75-902e7a9d18bb"/>
    <ds:schemaRef ds:uri="c1803469-1359-4921-b8b2-4aa11e6de6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1D1AD35-AF57-4B32-8A96-2853E34EF9C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5093</TotalTime>
  <Words>437</Words>
  <Application>Microsoft Office PowerPoint</Application>
  <PresentationFormat>Widescreen</PresentationFormat>
  <Paragraphs>53</Paragraphs>
  <Slides>6</Slides>
  <Notes>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Arial</vt:lpstr>
      <vt:lpstr>Calibri</vt:lpstr>
      <vt:lpstr>Calibri Light</vt:lpstr>
      <vt:lpstr>Sakkal Majalla</vt:lpstr>
      <vt:lpstr>Office Theme</vt:lpstr>
      <vt:lpstr>1_Office Theme</vt:lpstr>
      <vt:lpstr>جمع عددين  مع عددين بدون حمل</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العنوان الرئيسي للهدف</dc:title>
  <dc:creator>NADYAH NASSER ALKAABI</dc:creator>
  <cp:lastModifiedBy>AHMED ALI AWAD ABOHAMADA</cp:lastModifiedBy>
  <cp:revision>278</cp:revision>
  <dcterms:created xsi:type="dcterms:W3CDTF">2020-07-26T19:33:45Z</dcterms:created>
  <dcterms:modified xsi:type="dcterms:W3CDTF">2020-12-08T17:20:09Z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0x01010020F0A00B7A297B40A126585C06040BF9</vt:lpwstr>
  </property>
</Properties>
</file>