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2"/>
  </p:notesMasterIdLst>
  <p:sldIdLst>
    <p:sldId id="267" r:id="rId6"/>
    <p:sldId id="257" r:id="rId7"/>
    <p:sldId id="258" r:id="rId8"/>
    <p:sldId id="268" r:id="rId9"/>
    <p:sldId id="269"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115" d="100"/>
          <a:sy n="115" d="100"/>
        </p:scale>
        <p:origin x="378"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7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25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69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10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10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10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10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10 January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10 January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10 January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10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10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10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10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10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10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10 January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10 January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10 January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10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10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10 January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10 January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315459" y="2608024"/>
            <a:ext cx="4851352" cy="1827069"/>
          </a:xfrm>
        </p:spPr>
        <p:txBody>
          <a:bodyPr>
            <a:normAutofit/>
          </a:bodyPr>
          <a:lstStyle/>
          <a:p>
            <a:pPr algn="ctr" rtl="1"/>
            <a:r>
              <a:rPr lang="ar-AE" sz="2800" dirty="0">
                <a:latin typeface="Arial" panose="020B0604020202020204" pitchFamily="34" charset="0"/>
                <a:cs typeface="Sakkal Majalla" panose="02000000000000000000" pitchFamily="2" charset="-78"/>
              </a:rPr>
              <a:t>طرح عددين  من عددين  بدون استلاف</a:t>
            </a:r>
            <a:endParaRPr lang="ru-RU" sz="2800" dirty="0">
              <a:latin typeface="Arial" panose="020B0604020202020204" pitchFamily="34" charset="0"/>
              <a:cs typeface="Sakkal Majalla" panose="02000000000000000000" pitchFamily="2" charset="-78"/>
            </a:endParaRPr>
          </a:p>
        </p:txBody>
      </p:sp>
      <p:pic>
        <p:nvPicPr>
          <p:cNvPr id="4" name="Picture 3"/>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
        <p:nvSpPr>
          <p:cNvPr id="5" name="Rectangle 4"/>
          <p:cNvSpPr/>
          <p:nvPr/>
        </p:nvSpPr>
        <p:spPr>
          <a:xfrm rot="557694">
            <a:off x="8700952" y="5266975"/>
            <a:ext cx="2186817" cy="369332"/>
          </a:xfrm>
          <a:prstGeom prst="rect">
            <a:avLst/>
          </a:prstGeom>
        </p:spPr>
        <p:txBody>
          <a:bodyPr wrap="none">
            <a:spAutoFit/>
          </a:bodyPr>
          <a:lstStyle/>
          <a:p>
            <a:r>
              <a:rPr lang="ar-AE" b="1" dirty="0">
                <a:solidFill>
                  <a:schemeClr val="bg1"/>
                </a:solidFill>
                <a:latin typeface="Sakkal Majalla" panose="02000000000000000000" pitchFamily="2" charset="-78"/>
                <a:cs typeface="Sakkal Majalla" panose="02000000000000000000" pitchFamily="2" charset="-78"/>
              </a:rPr>
              <a:t>مقدم الهدف:</a:t>
            </a:r>
            <a:r>
              <a:rPr lang="ar-EG" b="1" dirty="0">
                <a:solidFill>
                  <a:schemeClr val="bg1"/>
                </a:solidFill>
                <a:latin typeface="Sakkal Majalla" panose="02000000000000000000" pitchFamily="2" charset="-78"/>
                <a:cs typeface="Sakkal Majalla" panose="02000000000000000000" pitchFamily="2" charset="-78"/>
              </a:rPr>
              <a:t> </a:t>
            </a:r>
            <a:r>
              <a:rPr lang="ar-DZ" b="1" dirty="0" smtClean="0">
                <a:solidFill>
                  <a:schemeClr val="bg1"/>
                </a:solidFill>
                <a:latin typeface="Sakkal Majalla" panose="02000000000000000000" pitchFamily="2" charset="-78"/>
                <a:cs typeface="Sakkal Majalla" panose="02000000000000000000" pitchFamily="2" charset="-78"/>
              </a:rPr>
              <a:t>محمود حوامدة </a:t>
            </a:r>
            <a:endParaRPr lang="en-US" dirty="0">
              <a:solidFill>
                <a:schemeClr val="bg1"/>
              </a:solidFill>
            </a:endParaRPr>
          </a:p>
        </p:txBody>
      </p:sp>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19344511"/>
              </p:ext>
            </p:extLst>
          </p:nvPr>
        </p:nvGraphicFramePr>
        <p:xfrm>
          <a:off x="154004" y="220749"/>
          <a:ext cx="11906451" cy="6484729"/>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894627">
                  <a:extLst>
                    <a:ext uri="{9D8B030D-6E8A-4147-A177-3AD203B41FA5}">
                      <a16:colId xmlns:a16="http://schemas.microsoft.com/office/drawing/2014/main" val="4078435238"/>
                    </a:ext>
                  </a:extLst>
                </a:gridCol>
                <a:gridCol w="1299690">
                  <a:extLst>
                    <a:ext uri="{9D8B030D-6E8A-4147-A177-3AD203B41FA5}">
                      <a16:colId xmlns:a16="http://schemas.microsoft.com/office/drawing/2014/main" val="20001"/>
                    </a:ext>
                  </a:extLst>
                </a:gridCol>
              </a:tblGrid>
              <a:tr h="59389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 أ.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ar-EG" sz="1200" b="1" dirty="0">
                          <a:latin typeface="Sakkal Majalla" panose="02000000000000000000" pitchFamily="2" charset="-78"/>
                          <a:cs typeface="Sakkal Majalla" panose="02000000000000000000" pitchFamily="2" charset="-78"/>
                        </a:rPr>
                        <a:t> </a:t>
                      </a:r>
                      <a:r>
                        <a:rPr lang="ar-DZ" sz="1200" b="1" dirty="0" smtClean="0">
                          <a:latin typeface="Sakkal Majalla" panose="02000000000000000000" pitchFamily="2" charset="-78"/>
                          <a:cs typeface="Sakkal Majalla" panose="02000000000000000000" pitchFamily="2" charset="-78"/>
                        </a:rPr>
                        <a:t>محمود حوامدة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ctr" defTabSz="914400" rtl="1" eaLnBrk="1" fontAlgn="ctr" latinLnBrk="0" hangingPunct="1">
                        <a:lnSpc>
                          <a:spcPct val="100000"/>
                        </a:lnSpc>
                        <a:spcBef>
                          <a:spcPts val="0"/>
                        </a:spcBef>
                        <a:spcAft>
                          <a:spcPts val="0"/>
                        </a:spcAft>
                        <a:buClrTx/>
                        <a:buSzTx/>
                        <a:buFontTx/>
                        <a:buChar char="-"/>
                        <a:tabLst/>
                        <a:defRPr/>
                      </a:pPr>
                      <a:r>
                        <a:rPr lang="ar-EG" sz="1200" dirty="0" smtClean="0">
                          <a:latin typeface="Arial" panose="020B0604020202020204" pitchFamily="34" charset="0"/>
                          <a:cs typeface="Sakkal Majalla" panose="02000000000000000000" pitchFamily="2" charset="-78"/>
                        </a:rPr>
                        <a:t>طرح عددين  من عددين  بدون استلاف</a:t>
                      </a:r>
                      <a:r>
                        <a:rPr lang="ar-AE" sz="1200" dirty="0" smtClean="0">
                          <a:latin typeface="Arial" panose="020B0604020202020204" pitchFamily="34" charset="0"/>
                          <a:cs typeface="Sakkal Majalla" panose="02000000000000000000" pitchFamily="2" charset="-78"/>
                        </a:rPr>
                        <a:t/>
                      </a:r>
                      <a:br>
                        <a:rPr lang="ar-AE" sz="1200" dirty="0" smtClean="0">
                          <a:latin typeface="Arial" panose="020B0604020202020204" pitchFamily="34" charset="0"/>
                          <a:cs typeface="Sakkal Majalla" panose="02000000000000000000" pitchFamily="2" charset="-78"/>
                        </a:rPr>
                      </a:b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رقم </a:t>
                      </a:r>
                      <a:r>
                        <a:rPr lang="ar-AE" sz="1200" b="1" i="0" u="none" strike="noStrike" dirty="0">
                          <a:solidFill>
                            <a:srgbClr val="FF0000"/>
                          </a:solidFill>
                          <a:effectLst/>
                          <a:latin typeface="Sakkal Majalla" panose="02000000000000000000" pitchFamily="2" charset="-78"/>
                          <a:cs typeface="Sakkal Majalla" panose="02000000000000000000" pitchFamily="2" charset="-78"/>
                        </a:rPr>
                        <a:t>الهدف </a:t>
                      </a: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a:t>
                      </a: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177</a:t>
                      </a:r>
                      <a:r>
                        <a:rPr lang="ar-DZ" sz="1200" b="1" i="0" u="none" strike="noStrike" smtClean="0">
                          <a:solidFill>
                            <a:srgbClr val="FF0000"/>
                          </a:solidFill>
                          <a:effectLst/>
                          <a:latin typeface="Sakkal Majalla" panose="02000000000000000000" pitchFamily="2" charset="-78"/>
                          <a:cs typeface="Sakkal Majalla" panose="02000000000000000000" pitchFamily="2" charset="-78"/>
                        </a:rPr>
                        <a:t>2</a:t>
                      </a:r>
                      <a:r>
                        <a:rPr lang="ar-AE" sz="1200" b="1" i="0" u="none" strike="noStrike" baseline="0" smtClean="0">
                          <a:solidFill>
                            <a:srgbClr val="FF0000"/>
                          </a:solidFill>
                          <a:effectLst/>
                          <a:latin typeface="Sakkal Majalla" panose="02000000000000000000" pitchFamily="2" charset="-78"/>
                          <a:cs typeface="Sakkal Majalla" panose="02000000000000000000" pitchFamily="2" charset="-78"/>
                        </a:rPr>
                        <a:t>)</a:t>
                      </a:r>
                      <a:r>
                        <a:rPr lang="ar-AE" sz="1200" b="1" i="0" u="none" strike="noStrike" smtClean="0">
                          <a:solidFill>
                            <a:srgbClr val="FF0000"/>
                          </a:solidFill>
                          <a:effectLst/>
                          <a:latin typeface="Sakkal Majalla" panose="02000000000000000000" pitchFamily="2" charset="-78"/>
                          <a:cs typeface="Sakkal Majalla" panose="02000000000000000000" pitchFamily="2" charset="-78"/>
                        </a:rPr>
                        <a:t>  </a:t>
                      </a:r>
                      <a:endParaRPr lang="ar-AE" sz="1200" b="1" i="0" u="none" strike="noStrike" dirty="0">
                        <a:solidFill>
                          <a:srgbClr val="FF0000"/>
                        </a:solidFill>
                        <a:effectLst/>
                        <a:latin typeface="Sakkal Majalla" panose="02000000000000000000" pitchFamily="2" charset="-78"/>
                        <a:cs typeface="Sakkal Majalla" panose="02000000000000000000" pitchFamily="2" charset="-78"/>
                      </a:endParaRPr>
                    </a:p>
                    <a:p>
                      <a:pPr marL="171450" marR="0" lvl="0" indent="-171450" algn="ctr" defTabSz="914400" rtl="1" eaLnBrk="1" fontAlgn="ctr" latinLnBrk="0" hangingPunct="1">
                        <a:lnSpc>
                          <a:spcPct val="100000"/>
                        </a:lnSpc>
                        <a:spcBef>
                          <a:spcPts val="0"/>
                        </a:spcBef>
                        <a:spcAft>
                          <a:spcPts val="0"/>
                        </a:spcAft>
                        <a:buClrTx/>
                        <a:buSzTx/>
                        <a:buFontTx/>
                        <a:buChar char="-"/>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361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EG" sz="1200" b="1" dirty="0">
                          <a:latin typeface="Sakkal Majalla" panose="02000000000000000000" pitchFamily="2" charset="-78"/>
                          <a:cs typeface="Sakkal Majalla" panose="02000000000000000000" pitchFamily="2" charset="-78"/>
                        </a:rPr>
                        <a:t> </a:t>
                      </a:r>
                      <a:r>
                        <a:rPr lang="ar-AE" sz="1200" b="1" dirty="0" smtClean="0">
                          <a:latin typeface="Sakkal Majalla" panose="02000000000000000000" pitchFamily="2" charset="-78"/>
                          <a:cs typeface="Sakkal Majalla" panose="02000000000000000000" pitchFamily="2" charset="-78"/>
                        </a:rPr>
                        <a:t>12-13</a:t>
                      </a:r>
                      <a:r>
                        <a:rPr lang="ar-EG" sz="1200" b="1" dirty="0" smtClean="0">
                          <a:latin typeface="Sakkal Majalla" panose="02000000000000000000" pitchFamily="2" charset="-78"/>
                          <a:cs typeface="Sakkal Majalla" panose="02000000000000000000" pitchFamily="2" charset="-78"/>
                        </a:rPr>
                        <a:t>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a:t>
                      </a:r>
                      <a:r>
                        <a:rPr lang="ar-AE" sz="1200" b="1" dirty="0" smtClean="0">
                          <a:latin typeface="Sakkal Majalla" panose="02000000000000000000" pitchFamily="2" charset="-78"/>
                          <a:cs typeface="Sakkal Majalla" panose="02000000000000000000" pitchFamily="2" charset="-78"/>
                        </a:rPr>
                        <a:t>بسيطة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37217">
                <a:tc gridSpan="3">
                  <a:txBody>
                    <a:bodyPr/>
                    <a:lstStyle/>
                    <a:p>
                      <a:pPr algn="r" rtl="1"/>
                      <a:r>
                        <a:rPr lang="ar-AE" sz="1400" b="1" dirty="0" smtClean="0">
                          <a:solidFill>
                            <a:srgbClr val="FF0000"/>
                          </a:solidFill>
                          <a:latin typeface="Sakkal Majalla" panose="02000000000000000000" pitchFamily="2" charset="-78"/>
                          <a:cs typeface="Sakkal Majalla" panose="02000000000000000000" pitchFamily="2" charset="-78"/>
                        </a:rPr>
                        <a:t/>
                      </a:r>
                      <a:br>
                        <a:rPr lang="ar-AE" sz="1400" b="1" dirty="0" smtClean="0">
                          <a:solidFill>
                            <a:srgbClr val="FF0000"/>
                          </a:solidFill>
                          <a:latin typeface="Sakkal Majalla" panose="02000000000000000000" pitchFamily="2" charset="-78"/>
                          <a:cs typeface="Sakkal Majalla" panose="02000000000000000000" pitchFamily="2" charset="-78"/>
                        </a:rPr>
                      </a:br>
                      <a:r>
                        <a:rPr lang="ar-AE" sz="1400" dirty="0" smtClean="0">
                          <a:latin typeface="Arial" panose="020B0604020202020204" pitchFamily="34" charset="0"/>
                          <a:cs typeface="Sakkal Majalla" panose="02000000000000000000" pitchFamily="2" charset="-78"/>
                        </a:rPr>
                        <a:t/>
                      </a:r>
                      <a:br>
                        <a:rPr lang="ar-AE" sz="1400" dirty="0" smtClean="0">
                          <a:latin typeface="Arial" panose="020B0604020202020204" pitchFamily="34" charset="0"/>
                          <a:cs typeface="Sakkal Majalla" panose="02000000000000000000" pitchFamily="2" charset="-78"/>
                        </a:rPr>
                      </a:br>
                      <a:endParaRPr lang="ar-EG" sz="1400" b="1" dirty="0">
                        <a:solidFill>
                          <a:srgbClr val="FF0000"/>
                        </a:solidFill>
                        <a:latin typeface="Sakkal Majalla" panose="02000000000000000000" pitchFamily="2" charset="-78"/>
                        <a:cs typeface="Sakkal Majalla" panose="02000000000000000000" pitchFamily="2" charset="-78"/>
                      </a:endParaRPr>
                    </a:p>
                    <a:p>
                      <a:pPr algn="r" rtl="1"/>
                      <a:r>
                        <a:rPr lang="ar-EG" sz="1400" b="1" dirty="0">
                          <a:solidFill>
                            <a:srgbClr val="FF0000"/>
                          </a:solidFill>
                          <a:latin typeface="Sakkal Majalla" panose="02000000000000000000" pitchFamily="2" charset="-78"/>
                          <a:cs typeface="Sakkal Majalla" panose="02000000000000000000" pitchFamily="2" charset="-78"/>
                        </a:rPr>
                        <a:t>قصة: </a:t>
                      </a:r>
                      <a:endParaRPr lang="ar-DZ" sz="1400" b="1" dirty="0" smtClean="0">
                        <a:solidFill>
                          <a:srgbClr val="FF0000"/>
                        </a:solidFill>
                        <a:latin typeface="Sakkal Majalla" panose="02000000000000000000" pitchFamily="2" charset="-78"/>
                        <a:cs typeface="Sakkal Majalla" panose="02000000000000000000" pitchFamily="2" charset="-78"/>
                      </a:endParaRPr>
                    </a:p>
                    <a:p>
                      <a:pPr algn="r" rtl="1"/>
                      <a:r>
                        <a:rPr lang="ar-AE" sz="1400" kern="1200" dirty="0" smtClean="0">
                          <a:solidFill>
                            <a:schemeClr val="tx1"/>
                          </a:solidFill>
                          <a:latin typeface="Arial" panose="020B0604020202020204" pitchFamily="34" charset="0"/>
                          <a:ea typeface="+mn-ea"/>
                          <a:cs typeface="Sakkal Majalla" panose="02000000000000000000" pitchFamily="2" charset="-78"/>
                        </a:rPr>
                        <a:t/>
                      </a:r>
                      <a:br>
                        <a:rPr lang="ar-AE" sz="1400" kern="1200" dirty="0" smtClean="0">
                          <a:solidFill>
                            <a:schemeClr val="tx1"/>
                          </a:solidFill>
                          <a:latin typeface="Arial" panose="020B0604020202020204" pitchFamily="34" charset="0"/>
                          <a:ea typeface="+mn-ea"/>
                          <a:cs typeface="Sakkal Majalla" panose="02000000000000000000" pitchFamily="2" charset="-78"/>
                        </a:rPr>
                      </a:br>
                      <a:r>
                        <a:rPr lang="ar-AE" sz="1400" kern="1200" dirty="0" smtClean="0">
                          <a:solidFill>
                            <a:schemeClr val="tx1"/>
                          </a:solidFill>
                          <a:latin typeface="Old English Text MT" panose="03040902040508030806" pitchFamily="66" charset="0"/>
                          <a:ea typeface="+mn-ea"/>
                          <a:cs typeface="Sakkal Majalla" panose="02000000000000000000" pitchFamily="2" charset="-78"/>
                        </a:rPr>
                        <a:t>ذهب خليفة الى المول بصحبة</a:t>
                      </a:r>
                      <a:r>
                        <a:rPr lang="ar-AE" sz="1400" kern="1200" baseline="0" dirty="0" smtClean="0">
                          <a:solidFill>
                            <a:schemeClr val="tx1"/>
                          </a:solidFill>
                          <a:latin typeface="Old English Text MT" panose="03040902040508030806" pitchFamily="66" charset="0"/>
                          <a:ea typeface="+mn-ea"/>
                          <a:cs typeface="Sakkal Majalla" panose="02000000000000000000" pitchFamily="2" charset="-78"/>
                        </a:rPr>
                        <a:t> أخته هند </a:t>
                      </a:r>
                      <a:r>
                        <a:rPr lang="ar-AE" sz="1400" kern="1200" dirty="0" smtClean="0">
                          <a:solidFill>
                            <a:schemeClr val="tx1"/>
                          </a:solidFill>
                          <a:latin typeface="Old English Text MT" panose="03040902040508030806" pitchFamily="66" charset="0"/>
                          <a:ea typeface="+mn-ea"/>
                          <a:cs typeface="Sakkal Majalla" panose="02000000000000000000" pitchFamily="2" charset="-78"/>
                        </a:rPr>
                        <a:t>ثم دخل إلى محل الألعاب،</a:t>
                      </a:r>
                      <a:r>
                        <a:rPr lang="ar-AE" sz="1400" kern="1200" baseline="0" dirty="0" smtClean="0">
                          <a:solidFill>
                            <a:schemeClr val="tx1"/>
                          </a:solidFill>
                          <a:latin typeface="Old English Text MT" panose="03040902040508030806" pitchFamily="66" charset="0"/>
                          <a:ea typeface="+mn-ea"/>
                          <a:cs typeface="Sakkal Majalla" panose="02000000000000000000" pitchFamily="2" charset="-78"/>
                        </a:rPr>
                        <a:t> اشترى من البائع  لعبة سيارة ب 24 درهم و هدية لأخيه حمد ب 31 درهم ،دفع خليفة للبائع 60 درهمًا ثم انصرف مسرعًا نحو اخته هند ليخبرها انه اشترى لعبة له وهدية لأخيه حمد، فرحت هند باللعبة التي اشتراها له وبهدية حمد ثم سألته كم ثمنهم اخبرها ان هذه السيارة ب 24 درهم والهدية ب 31 درهم وقد دفع للبائع 60 درهم قالت له هند ان ثمن هم ليس كذلك ان ثمنهم 55 درهم فقط فذهبوا الى المحل واخبروا البائع بالحساب الصحيح ثم أعطاهم المبلغ المتبقي لهم </a:t>
                      </a:r>
                      <a:r>
                        <a:rPr lang="ar-DZ" sz="1400" kern="1200" baseline="0" dirty="0" smtClean="0">
                          <a:solidFill>
                            <a:schemeClr val="tx1"/>
                          </a:solidFill>
                          <a:latin typeface="Old English Text MT" panose="03040902040508030806" pitchFamily="66" charset="0"/>
                          <a:ea typeface="+mn-ea"/>
                          <a:cs typeface="Sakkal Majalla" panose="02000000000000000000" pitchFamily="2" charset="-78"/>
                        </a:rPr>
                        <a:t>.</a:t>
                      </a:r>
                      <a:endParaRPr lang="ar-AE" sz="1200" b="1" baseline="0" dirty="0">
                        <a:latin typeface="Old English Text MT" panose="03040902040508030806" pitchFamily="66" charset="0"/>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DZ" sz="1200" b="1" baseline="0" dirty="0" smtClean="0">
                        <a:latin typeface="Sakkal Majalla" panose="02000000000000000000" pitchFamily="2" charset="-78"/>
                        <a:cs typeface="Sakkal Majalla" panose="02000000000000000000" pitchFamily="2" charset="-78"/>
                      </a:endParaRPr>
                    </a:p>
                    <a:p>
                      <a:pPr algn="r" rtl="1"/>
                      <a:endParaRPr lang="ar-DZ" sz="1200" b="1" baseline="0" dirty="0" smtClean="0">
                        <a:latin typeface="Sakkal Majalla" panose="02000000000000000000" pitchFamily="2" charset="-78"/>
                        <a:cs typeface="Sakkal Majalla" panose="02000000000000000000" pitchFamily="2" charset="-78"/>
                      </a:endParaRPr>
                    </a:p>
                    <a:p>
                      <a:pPr algn="r" rtl="1"/>
                      <a:endParaRPr lang="ar-DZ" sz="1200" b="1" baseline="0" dirty="0" smtClean="0">
                        <a:latin typeface="Sakkal Majalla" panose="02000000000000000000" pitchFamily="2" charset="-78"/>
                        <a:cs typeface="Sakkal Majalla" panose="02000000000000000000" pitchFamily="2" charset="-78"/>
                      </a:endParaRPr>
                    </a:p>
                    <a:p>
                      <a:pPr algn="r" rtl="1"/>
                      <a:r>
                        <a:rPr lang="ar-DZ" sz="1800" b="1" baseline="0" dirty="0" smtClean="0">
                          <a:solidFill>
                            <a:srgbClr val="FF0000"/>
                          </a:solidFill>
                          <a:latin typeface="Sakkal Majalla" panose="02000000000000000000" pitchFamily="2" charset="-78"/>
                          <a:cs typeface="Sakkal Majalla" panose="02000000000000000000" pitchFamily="2" charset="-78"/>
                        </a:rPr>
                        <a:t>الأنشطة الصفية :</a:t>
                      </a:r>
                    </a:p>
                    <a:p>
                      <a:pPr algn="r" rtl="1"/>
                      <a:endParaRPr lang="ar-DZ" sz="1200" b="1" baseline="0" dirty="0" smtClean="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1200" b="1" baseline="0" dirty="0" smtClean="0">
                          <a:solidFill>
                            <a:schemeClr val="tx1">
                              <a:lumMod val="95000"/>
                              <a:lumOff val="5000"/>
                            </a:schemeClr>
                          </a:solidFill>
                          <a:latin typeface="Sakkal Majalla" panose="02000000000000000000" pitchFamily="2" charset="-78"/>
                          <a:cs typeface="Sakkal Majalla" panose="02000000000000000000" pitchFamily="2" charset="-78"/>
                        </a:rPr>
                        <a:t>1.عرض فيديو عن عمليه الطرح .</a:t>
                      </a:r>
                    </a:p>
                    <a:p>
                      <a:pPr algn="r" rtl="1"/>
                      <a:endParaRPr lang="ar-DZ" sz="1200" b="1" baseline="0" dirty="0" smtClean="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1200" b="1" baseline="0" dirty="0" smtClean="0">
                          <a:solidFill>
                            <a:schemeClr val="tx1">
                              <a:lumMod val="95000"/>
                              <a:lumOff val="5000"/>
                            </a:schemeClr>
                          </a:solidFill>
                          <a:latin typeface="Sakkal Majalla" panose="02000000000000000000" pitchFamily="2" charset="-78"/>
                          <a:cs typeface="Sakkal Majalla" panose="02000000000000000000" pitchFamily="2" charset="-78"/>
                        </a:rPr>
                        <a:t>2.أن يقرأ الطلاب مسائل عن الطرح. </a:t>
                      </a:r>
                    </a:p>
                    <a:p>
                      <a:pPr algn="r" rtl="1"/>
                      <a:endParaRPr lang="ar-DZ" sz="1200" b="1" baseline="0" dirty="0" smtClean="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DZ" sz="1200" b="1" baseline="0" dirty="0" smtClean="0">
                          <a:solidFill>
                            <a:schemeClr val="tx1">
                              <a:lumMod val="95000"/>
                              <a:lumOff val="5000"/>
                            </a:schemeClr>
                          </a:solidFill>
                          <a:latin typeface="Sakkal Majalla" panose="02000000000000000000" pitchFamily="2" charset="-78"/>
                          <a:cs typeface="Sakkal Majalla" panose="02000000000000000000" pitchFamily="2" charset="-78"/>
                        </a:rPr>
                        <a:t>3. تنفيد نشاط عن عملية الطرح .</a:t>
                      </a:r>
                      <a:endParaRPr lang="ar-AE"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4" name="Picture 3"/>
          <p:cNvPicPr>
            <a:picLocks noChangeAspect="1"/>
          </p:cNvPicPr>
          <p:nvPr/>
        </p:nvPicPr>
        <p:blipFill>
          <a:blip r:embed="rId3"/>
          <a:stretch>
            <a:fillRect/>
          </a:stretch>
        </p:blipFill>
        <p:spPr>
          <a:xfrm>
            <a:off x="457201" y="2967644"/>
            <a:ext cx="5054138" cy="3532909"/>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05929342"/>
              </p:ext>
            </p:extLst>
          </p:nvPr>
        </p:nvGraphicFramePr>
        <p:xfrm>
          <a:off x="371061" y="245889"/>
          <a:ext cx="11589108" cy="6477802"/>
        </p:xfrm>
        <a:graphic>
          <a:graphicData uri="http://schemas.openxmlformats.org/drawingml/2006/table">
            <a:tbl>
              <a:tblPr firstRow="1" bandRow="1">
                <a:tableStyleId>{5940675A-B579-460E-94D1-54222C63F5DA}</a:tableStyleId>
              </a:tblPr>
              <a:tblGrid>
                <a:gridCol w="10429461">
                  <a:extLst>
                    <a:ext uri="{9D8B030D-6E8A-4147-A177-3AD203B41FA5}">
                      <a16:colId xmlns:a16="http://schemas.microsoft.com/office/drawing/2014/main" val="20000"/>
                    </a:ext>
                  </a:extLst>
                </a:gridCol>
                <a:gridCol w="1159647">
                  <a:extLst>
                    <a:ext uri="{9D8B030D-6E8A-4147-A177-3AD203B41FA5}">
                      <a16:colId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100" dirty="0" smtClean="0">
                          <a:latin typeface="Arial" panose="020B0604020202020204" pitchFamily="34" charset="0"/>
                          <a:cs typeface="Sakkal Majalla" panose="02000000000000000000" pitchFamily="2" charset="-78"/>
                        </a:rPr>
                        <a:t>طرح عددين من عددين بدون أستلاف </a:t>
                      </a:r>
                      <a:r>
                        <a:rPr lang="ar-AE" sz="1100" dirty="0" smtClean="0">
                          <a:latin typeface="Arial" panose="020B0604020202020204" pitchFamily="34" charset="0"/>
                          <a:cs typeface="Sakkal Majalla" panose="02000000000000000000" pitchFamily="2" charset="-78"/>
                        </a:rPr>
                        <a:t/>
                      </a:r>
                      <a:br>
                        <a:rPr lang="ar-AE" sz="1100" dirty="0" smtClean="0">
                          <a:latin typeface="Arial" panose="020B0604020202020204" pitchFamily="34" charset="0"/>
                          <a:cs typeface="Sakkal Majalla" panose="02000000000000000000" pitchFamily="2" charset="-78"/>
                        </a:rPr>
                      </a:br>
                      <a:endParaRPr lang="ar-AE" sz="1100" b="1"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SA" sz="1100" b="1" dirty="0">
                          <a:latin typeface="Sakkal Majalla" panose="02000000000000000000" pitchFamily="2" charset="-78"/>
                          <a:cs typeface="Sakkal Majalla" panose="02000000000000000000" pitchFamily="2" charset="-78"/>
                        </a:rPr>
                        <a:t>انشطه</a:t>
                      </a:r>
                      <a:r>
                        <a:rPr lang="ar-SA" sz="1100" b="1" baseline="0" dirty="0">
                          <a:latin typeface="Sakkal Majalla" panose="02000000000000000000" pitchFamily="2" charset="-78"/>
                          <a:cs typeface="Sakkal Majalla" panose="02000000000000000000" pitchFamily="2" charset="-78"/>
                        </a:rPr>
                        <a:t> مهارية</a:t>
                      </a:r>
                      <a:endParaRPr lang="ar-AE" sz="11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algn="r" rtl="1"/>
                      <a:endParaRPr lang="ar-EG" sz="1400" b="1" u="none" baseline="0" dirty="0">
                        <a:latin typeface="Sakkal Majalla" panose="02000000000000000000" pitchFamily="2" charset="-78"/>
                        <a:cs typeface="Sakkal Majalla" panose="02000000000000000000" pitchFamily="2" charset="-78"/>
                      </a:endParaRPr>
                    </a:p>
                    <a:p>
                      <a:pPr algn="r" rtl="1"/>
                      <a:r>
                        <a:rPr lang="ar-AE" sz="1400" b="1" u="none" baseline="0" dirty="0" smtClean="0">
                          <a:latin typeface="Sakkal Majalla" panose="02000000000000000000" pitchFamily="2" charset="-78"/>
                          <a:cs typeface="Sakkal Majalla" panose="02000000000000000000" pitchFamily="2" charset="-78"/>
                        </a:rPr>
                        <a:t>ان يقوم المعلم بالتالي</a:t>
                      </a:r>
                      <a:r>
                        <a:rPr lang="ar-AE" sz="1400" b="1" u="none" baseline="0" dirty="0" smtClean="0">
                          <a:latin typeface="Sakkal Majalla" panose="02000000000000000000" pitchFamily="2" charset="-78"/>
                          <a:cs typeface="Sakkal Majalla" panose="02000000000000000000" pitchFamily="2" charset="-78"/>
                        </a:rPr>
                        <a:t>:</a:t>
                      </a:r>
                      <a:endParaRPr lang="ar-DZ" sz="1400" b="1" u="none" baseline="0" dirty="0" smtClean="0">
                        <a:latin typeface="Sakkal Majalla" panose="02000000000000000000" pitchFamily="2" charset="-78"/>
                        <a:cs typeface="Sakkal Majalla" panose="02000000000000000000" pitchFamily="2" charset="-78"/>
                      </a:endParaRPr>
                    </a:p>
                    <a:p>
                      <a:pPr algn="r" rtl="1"/>
                      <a:r>
                        <a:rPr lang="ar-AE" sz="1400" b="1" u="none" baseline="0" dirty="0" smtClean="0">
                          <a:latin typeface="Sakkal Majalla" panose="02000000000000000000" pitchFamily="2" charset="-78"/>
                          <a:cs typeface="Sakkal Majalla" panose="02000000000000000000" pitchFamily="2" charset="-78"/>
                        </a:rPr>
                        <a:t/>
                      </a:r>
                      <a:br>
                        <a:rPr lang="ar-AE" sz="1400" b="1" u="none" baseline="0" dirty="0" smtClean="0">
                          <a:latin typeface="Sakkal Majalla" panose="02000000000000000000" pitchFamily="2" charset="-78"/>
                          <a:cs typeface="Sakkal Majalla" panose="02000000000000000000" pitchFamily="2" charset="-78"/>
                        </a:rPr>
                      </a:br>
                      <a:r>
                        <a:rPr lang="ar-AE" sz="1400" b="1" u="none" baseline="0" dirty="0" smtClean="0">
                          <a:latin typeface="Sakkal Majalla" panose="02000000000000000000" pitchFamily="2" charset="-78"/>
                          <a:cs typeface="Sakkal Majalla" panose="02000000000000000000" pitchFamily="2" charset="-78"/>
                        </a:rPr>
                        <a:t>1- ان يوجه المعلم للطلاب أسئلة حول القصة </a:t>
                      </a:r>
                      <a:endParaRPr lang="ar-DZ" sz="1400" b="1" u="none" baseline="0" dirty="0" smtClean="0">
                        <a:latin typeface="Sakkal Majalla" panose="02000000000000000000" pitchFamily="2" charset="-78"/>
                        <a:cs typeface="Sakkal Majalla" panose="02000000000000000000" pitchFamily="2" charset="-78"/>
                      </a:endParaRPr>
                    </a:p>
                    <a:p>
                      <a:pPr algn="r" rtl="1"/>
                      <a:r>
                        <a:rPr lang="ar-AE" sz="1400" b="1" u="none" baseline="0" dirty="0" smtClean="0">
                          <a:latin typeface="Sakkal Majalla" panose="02000000000000000000" pitchFamily="2" charset="-78"/>
                          <a:cs typeface="Sakkal Majalla" panose="02000000000000000000" pitchFamily="2" charset="-78"/>
                        </a:rPr>
                        <a:t/>
                      </a:r>
                      <a:br>
                        <a:rPr lang="ar-AE" sz="1400" b="1" u="none" baseline="0" dirty="0" smtClean="0">
                          <a:latin typeface="Sakkal Majalla" panose="02000000000000000000" pitchFamily="2" charset="-78"/>
                          <a:cs typeface="Sakkal Majalla" panose="02000000000000000000" pitchFamily="2" charset="-78"/>
                        </a:rPr>
                      </a:br>
                      <a:r>
                        <a:rPr lang="ar-AE" sz="1400" b="1" u="none" baseline="0" dirty="0" smtClean="0">
                          <a:latin typeface="Sakkal Majalla" panose="02000000000000000000" pitchFamily="2" charset="-78"/>
                          <a:cs typeface="Sakkal Majalla" panose="02000000000000000000" pitchFamily="2" charset="-78"/>
                        </a:rPr>
                        <a:t>2- ان يراجع المعلم للطلاب ما هو مفهوم </a:t>
                      </a:r>
                      <a:r>
                        <a:rPr lang="ar-DZ" sz="1400" b="1" u="none" baseline="0" dirty="0" smtClean="0">
                          <a:latin typeface="Sakkal Majalla" panose="02000000000000000000" pitchFamily="2" charset="-78"/>
                          <a:cs typeface="Sakkal Majalla" panose="02000000000000000000" pitchFamily="2" charset="-78"/>
                        </a:rPr>
                        <a:t>الطرح </a:t>
                      </a:r>
                      <a:r>
                        <a:rPr lang="ar-AE" sz="1400" b="1" u="none" baseline="0" dirty="0" smtClean="0">
                          <a:latin typeface="Sakkal Majalla" panose="02000000000000000000" pitchFamily="2" charset="-78"/>
                          <a:cs typeface="Sakkal Majalla" panose="02000000000000000000" pitchFamily="2" charset="-78"/>
                        </a:rPr>
                        <a:t/>
                      </a:r>
                      <a:br>
                        <a:rPr lang="ar-AE" sz="1400" b="1" u="none" baseline="0" dirty="0" smtClean="0">
                          <a:latin typeface="Sakkal Majalla" panose="02000000000000000000" pitchFamily="2" charset="-78"/>
                          <a:cs typeface="Sakkal Majalla" panose="02000000000000000000" pitchFamily="2" charset="-78"/>
                        </a:rPr>
                      </a:br>
                      <a:r>
                        <a:rPr lang="ar-AE" sz="1400" b="1" u="none" baseline="0" dirty="0" smtClean="0">
                          <a:latin typeface="Sakkal Majalla" panose="02000000000000000000" pitchFamily="2" charset="-78"/>
                          <a:cs typeface="Sakkal Majalla" panose="02000000000000000000" pitchFamily="2" charset="-78"/>
                        </a:rPr>
                        <a:t>3- أن يراجع معهم درس الآحاد والعشرات وعمل تمارين لذلك  </a:t>
                      </a:r>
                      <a:endParaRPr lang="ar-DZ" sz="1400" b="1" u="none" baseline="0" dirty="0" smtClean="0">
                        <a:latin typeface="Sakkal Majalla" panose="02000000000000000000" pitchFamily="2" charset="-78"/>
                        <a:cs typeface="Sakkal Majalla" panose="02000000000000000000" pitchFamily="2" charset="-78"/>
                      </a:endParaRPr>
                    </a:p>
                    <a:p>
                      <a:pPr algn="r" rtl="1"/>
                      <a:r>
                        <a:rPr lang="ar-AE" sz="1400" b="1" u="none" baseline="0" dirty="0" smtClean="0">
                          <a:latin typeface="Sakkal Majalla" panose="02000000000000000000" pitchFamily="2" charset="-78"/>
                          <a:cs typeface="Sakkal Majalla" panose="02000000000000000000" pitchFamily="2" charset="-78"/>
                        </a:rPr>
                        <a:t/>
                      </a:r>
                      <a:br>
                        <a:rPr lang="ar-AE" sz="1400" b="1" u="none" baseline="0" dirty="0" smtClean="0">
                          <a:latin typeface="Sakkal Majalla" panose="02000000000000000000" pitchFamily="2" charset="-78"/>
                          <a:cs typeface="Sakkal Majalla" panose="02000000000000000000" pitchFamily="2" charset="-78"/>
                        </a:rPr>
                      </a:br>
                      <a:r>
                        <a:rPr lang="ar-AE" sz="1400" b="1" u="none" baseline="0" dirty="0" smtClean="0">
                          <a:latin typeface="Sakkal Majalla" panose="02000000000000000000" pitchFamily="2" charset="-78"/>
                          <a:cs typeface="Sakkal Majalla" panose="02000000000000000000" pitchFamily="2" charset="-78"/>
                        </a:rPr>
                        <a:t>4- ان يراجع مع الطلاب الأعداد من 1 : 99 وعمل تمارين لذلك </a:t>
                      </a:r>
                      <a:endParaRPr lang="ar-DZ" sz="1400" b="1" u="none" baseline="0" dirty="0" smtClean="0">
                        <a:latin typeface="Sakkal Majalla" panose="02000000000000000000" pitchFamily="2" charset="-78"/>
                        <a:cs typeface="Sakkal Majalla" panose="02000000000000000000" pitchFamily="2" charset="-78"/>
                      </a:endParaRPr>
                    </a:p>
                    <a:p>
                      <a:pPr algn="r" rtl="1"/>
                      <a:r>
                        <a:rPr lang="ar-AE" sz="1400" b="1" u="none" baseline="0" dirty="0" smtClean="0">
                          <a:latin typeface="Sakkal Majalla" panose="02000000000000000000" pitchFamily="2" charset="-78"/>
                          <a:cs typeface="Sakkal Majalla" panose="02000000000000000000" pitchFamily="2" charset="-78"/>
                        </a:rPr>
                        <a:t/>
                      </a:r>
                      <a:br>
                        <a:rPr lang="ar-AE" sz="1400" b="1" u="none" baseline="0" dirty="0" smtClean="0">
                          <a:latin typeface="Sakkal Majalla" panose="02000000000000000000" pitchFamily="2" charset="-78"/>
                          <a:cs typeface="Sakkal Majalla" panose="02000000000000000000" pitchFamily="2" charset="-78"/>
                        </a:rPr>
                      </a:br>
                      <a:r>
                        <a:rPr lang="ar-AE" sz="1400" b="1" u="none" baseline="0" dirty="0" smtClean="0">
                          <a:latin typeface="Sakkal Majalla" panose="02000000000000000000" pitchFamily="2" charset="-78"/>
                          <a:cs typeface="Sakkal Majalla" panose="02000000000000000000" pitchFamily="2" charset="-78"/>
                        </a:rPr>
                        <a:t>5- ان يعطي المعلم للطلاب مسائل حسابية لعملية </a:t>
                      </a:r>
                      <a:r>
                        <a:rPr lang="ar-AE" sz="1400" b="1" u="none" baseline="0" dirty="0" smtClean="0">
                          <a:latin typeface="Sakkal Majalla" panose="02000000000000000000" pitchFamily="2" charset="-78"/>
                          <a:cs typeface="Sakkal Majalla" panose="02000000000000000000" pitchFamily="2" charset="-78"/>
                        </a:rPr>
                        <a:t>ا</a:t>
                      </a:r>
                      <a:r>
                        <a:rPr lang="ar-DZ" sz="1400" b="1" u="none" baseline="0" dirty="0" smtClean="0">
                          <a:latin typeface="Sakkal Majalla" panose="02000000000000000000" pitchFamily="2" charset="-78"/>
                          <a:cs typeface="Sakkal Majalla" panose="02000000000000000000" pitchFamily="2" charset="-78"/>
                        </a:rPr>
                        <a:t>الطرح </a:t>
                      </a:r>
                      <a:r>
                        <a:rPr lang="ar-AE" sz="1400" b="1" u="none" baseline="0" dirty="0" smtClean="0">
                          <a:latin typeface="Sakkal Majalla" panose="02000000000000000000" pitchFamily="2" charset="-78"/>
                          <a:cs typeface="Sakkal Majalla" panose="02000000000000000000" pitchFamily="2" charset="-78"/>
                        </a:rPr>
                        <a:t>من </a:t>
                      </a:r>
                      <a:r>
                        <a:rPr lang="ar-AE" sz="1400" b="1" u="none" baseline="0" dirty="0" smtClean="0">
                          <a:latin typeface="Sakkal Majalla" panose="02000000000000000000" pitchFamily="2" charset="-78"/>
                          <a:cs typeface="Sakkal Majalla" panose="02000000000000000000" pitchFamily="2" charset="-78"/>
                        </a:rPr>
                        <a:t>عددين  للطلاب </a:t>
                      </a:r>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SA" sz="1400" b="1" u="none"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ctr" rtl="1"/>
                      <a:r>
                        <a:rPr lang="ar-EG" sz="1200" b="1" dirty="0" smtClean="0">
                          <a:latin typeface="Sakkal Majalla" panose="02000000000000000000" pitchFamily="2" charset="-78"/>
                          <a:cs typeface="Sakkal Majalla" panose="02000000000000000000" pitchFamily="2" charset="-78"/>
                        </a:rPr>
                        <a:t> </a:t>
                      </a:r>
                      <a:endParaRPr lang="ar-AE" sz="1200" b="1" dirty="0">
                        <a:latin typeface="Sakkal Majalla" panose="02000000000000000000" pitchFamily="2" charset="-78"/>
                        <a:cs typeface="Sakkal Majalla" panose="02000000000000000000" pitchFamily="2" charset="-78"/>
                      </a:endParaRPr>
                    </a:p>
                    <a:p>
                      <a:pPr algn="ctr" rtl="1"/>
                      <a:endParaRPr lang="ar-EG" sz="1200" b="1" baseline="0"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pic>
        <p:nvPicPr>
          <p:cNvPr id="4" name="Picture 3"/>
          <p:cNvPicPr>
            <a:picLocks noChangeAspect="1"/>
          </p:cNvPicPr>
          <p:nvPr/>
        </p:nvPicPr>
        <p:blipFill>
          <a:blip r:embed="rId3"/>
          <a:stretch>
            <a:fillRect/>
          </a:stretch>
        </p:blipFill>
        <p:spPr>
          <a:xfrm>
            <a:off x="654108" y="1396539"/>
            <a:ext cx="5912947" cy="5195454"/>
          </a:xfrm>
          <a:prstGeom prst="rect">
            <a:avLst/>
          </a:prstGeom>
        </p:spPr>
      </p:pic>
    </p:spTree>
    <p:extLst>
      <p:ext uri="{BB962C8B-B14F-4D97-AF65-F5344CB8AC3E}">
        <p14:creationId xmlns:p14="http://schemas.microsoft.com/office/powerpoint/2010/main" val="2029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93679071"/>
              </p:ext>
            </p:extLst>
          </p:nvPr>
        </p:nvGraphicFramePr>
        <p:xfrm>
          <a:off x="180107" y="98386"/>
          <a:ext cx="11804073" cy="5737149"/>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253419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EG" sz="1200" b="1" u="none" kern="1200" dirty="0">
                          <a:solidFill>
                            <a:srgbClr val="FF0000"/>
                          </a:solidFill>
                          <a:effectLst/>
                          <a:latin typeface="Sakkal Majalla" panose="02000000000000000000" pitchFamily="2" charset="-78"/>
                          <a:ea typeface="+mn-ea"/>
                          <a:cs typeface="Sakkal Majalla" panose="02000000000000000000" pitchFamily="2" charset="-78"/>
                        </a:rPr>
                        <a:t>التدرج في تنفيذ النشاط</a:t>
                      </a:r>
                      <a:r>
                        <a:rPr lang="ar-EG" sz="1200" b="1" u="none" kern="1200" dirty="0" smtClean="0">
                          <a:solidFill>
                            <a:srgbClr val="FF0000"/>
                          </a:solidFill>
                          <a:effectLst/>
                          <a:latin typeface="Sakkal Majalla" panose="02000000000000000000" pitchFamily="2" charset="-78"/>
                          <a:ea typeface="+mn-ea"/>
                          <a:cs typeface="Sakkal Majalla" panose="02000000000000000000" pitchFamily="2" charset="-78"/>
                        </a:rPr>
                        <a:t>:</a:t>
                      </a:r>
                      <a:r>
                        <a:rPr lang="ar-AE" sz="1200" b="1" u="none" kern="1200" dirty="0" smtClean="0">
                          <a:solidFill>
                            <a:srgbClr val="FF0000"/>
                          </a:solidFill>
                          <a:effectLst/>
                          <a:latin typeface="Sakkal Majalla" panose="02000000000000000000" pitchFamily="2" charset="-78"/>
                          <a:ea typeface="+mn-ea"/>
                          <a:cs typeface="Sakkal Majalla" panose="02000000000000000000" pitchFamily="2" charset="-78"/>
                        </a:rPr>
                        <a:t/>
                      </a:r>
                      <a:br>
                        <a:rPr lang="ar-AE" sz="1200" b="1" u="none" kern="1200" dirty="0" smtClean="0">
                          <a:solidFill>
                            <a:srgbClr val="FF0000"/>
                          </a:solidFill>
                          <a:effectLst/>
                          <a:latin typeface="Sakkal Majalla" panose="02000000000000000000" pitchFamily="2" charset="-78"/>
                          <a:ea typeface="+mn-ea"/>
                          <a:cs typeface="Sakkal Majalla" panose="02000000000000000000" pitchFamily="2" charset="-78"/>
                        </a:rPr>
                      </a:br>
                      <a: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t>1- ان يحكي المعلم القصة </a:t>
                      </a:r>
                      <a: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t>للطلاب </a:t>
                      </a:r>
                      <a: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t/>
                      </a:r>
                      <a:b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br>
                      <a:r>
                        <a:rPr lang="ar-DZ"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t>2</a:t>
                      </a:r>
                      <a: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t>- </a:t>
                      </a:r>
                      <a: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t>ان يطرح عليهم أسئلة بأحداث القصة</a:t>
                      </a:r>
                      <a:b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br>
                      <a:r>
                        <a:rPr lang="ar-DZ" sz="1200" b="1" u="none" baseline="0" dirty="0" smtClean="0">
                          <a:latin typeface="Sakkal Majalla" panose="02000000000000000000" pitchFamily="2" charset="-78"/>
                          <a:cs typeface="Sakkal Majalla" panose="02000000000000000000" pitchFamily="2" charset="-78"/>
                        </a:rPr>
                        <a:t>3</a:t>
                      </a:r>
                      <a:r>
                        <a:rPr lang="ar-AE" sz="1200" b="1" u="none" baseline="0" dirty="0" smtClean="0">
                          <a:latin typeface="Sakkal Majalla" panose="02000000000000000000" pitchFamily="2" charset="-78"/>
                          <a:cs typeface="Sakkal Majalla" panose="02000000000000000000" pitchFamily="2" charset="-78"/>
                        </a:rPr>
                        <a:t>- </a:t>
                      </a:r>
                      <a:r>
                        <a:rPr lang="ar-AE" sz="1200" b="1" u="none" baseline="0" dirty="0" smtClean="0">
                          <a:latin typeface="Sakkal Majalla" panose="02000000000000000000" pitchFamily="2" charset="-78"/>
                          <a:cs typeface="Sakkal Majalla" panose="02000000000000000000" pitchFamily="2" charset="-78"/>
                        </a:rPr>
                        <a:t>ان يقوم بعمل مراجعة عن عملية </a:t>
                      </a:r>
                      <a:r>
                        <a:rPr lang="ar-AE" sz="1200" b="1" u="none" baseline="0" dirty="0" smtClean="0">
                          <a:latin typeface="Sakkal Majalla" panose="02000000000000000000" pitchFamily="2" charset="-78"/>
                          <a:cs typeface="Sakkal Majalla" panose="02000000000000000000" pitchFamily="2" charset="-78"/>
                        </a:rPr>
                        <a:t>ا</a:t>
                      </a:r>
                      <a:r>
                        <a:rPr lang="ar-DZ" sz="1200" b="1" u="none" baseline="0" dirty="0" smtClean="0">
                          <a:latin typeface="Sakkal Majalla" panose="02000000000000000000" pitchFamily="2" charset="-78"/>
                          <a:cs typeface="Sakkal Majalla" panose="02000000000000000000" pitchFamily="2" charset="-78"/>
                        </a:rPr>
                        <a:t>الطرح </a:t>
                      </a:r>
                      <a:r>
                        <a:rPr lang="ar-AE" sz="1200" b="1" u="none" baseline="0" dirty="0" smtClean="0">
                          <a:latin typeface="Sakkal Majalla" panose="02000000000000000000" pitchFamily="2" charset="-78"/>
                          <a:cs typeface="Sakkal Majalla" panose="02000000000000000000" pitchFamily="2" charset="-78"/>
                        </a:rPr>
                        <a:t>لعددين </a:t>
                      </a:r>
                      <a:r>
                        <a:rPr lang="ar-AE" sz="1200" b="1" u="none" baseline="0" dirty="0" smtClean="0">
                          <a:latin typeface="Sakkal Majalla" panose="02000000000000000000" pitchFamily="2" charset="-78"/>
                          <a:cs typeface="Sakkal Majalla" panose="02000000000000000000" pitchFamily="2" charset="-78"/>
                        </a:rPr>
                        <a:t>(آحاد) مع توضيح ذلك بأمثلة</a:t>
                      </a:r>
                      <a:br>
                        <a:rPr lang="ar-AE" sz="1200" b="1" u="none" baseline="0" dirty="0" smtClean="0">
                          <a:latin typeface="Sakkal Majalla" panose="02000000000000000000" pitchFamily="2" charset="-78"/>
                          <a:cs typeface="Sakkal Majalla" panose="02000000000000000000" pitchFamily="2" charset="-78"/>
                        </a:rPr>
                      </a:br>
                      <a:r>
                        <a:rPr lang="ar-DZ" sz="1200" b="1" u="none" baseline="0" dirty="0" smtClean="0">
                          <a:latin typeface="Sakkal Majalla" panose="02000000000000000000" pitchFamily="2" charset="-78"/>
                          <a:cs typeface="Sakkal Majalla" panose="02000000000000000000" pitchFamily="2" charset="-78"/>
                        </a:rPr>
                        <a:t>4</a:t>
                      </a:r>
                      <a:r>
                        <a:rPr lang="ar-AE" sz="1200" b="1" u="none" baseline="0" dirty="0" smtClean="0">
                          <a:latin typeface="Sakkal Majalla" panose="02000000000000000000" pitchFamily="2" charset="-78"/>
                          <a:cs typeface="Sakkal Majalla" panose="02000000000000000000" pitchFamily="2" charset="-78"/>
                        </a:rPr>
                        <a:t>- </a:t>
                      </a:r>
                      <a:r>
                        <a:rPr lang="ar-AE" sz="1200" b="1" u="none" baseline="0" dirty="0" smtClean="0">
                          <a:latin typeface="Sakkal Majalla" panose="02000000000000000000" pitchFamily="2" charset="-78"/>
                          <a:cs typeface="Sakkal Majalla" panose="02000000000000000000" pitchFamily="2" charset="-78"/>
                        </a:rPr>
                        <a:t>المراجعة على درس الآحاد والعشرات والأرقام من 1 : 99 </a:t>
                      </a:r>
                      <a:br>
                        <a:rPr lang="ar-AE" sz="1200" b="1" u="none" baseline="0" dirty="0" smtClean="0">
                          <a:latin typeface="Sakkal Majalla" panose="02000000000000000000" pitchFamily="2" charset="-78"/>
                          <a:cs typeface="Sakkal Majalla" panose="02000000000000000000" pitchFamily="2" charset="-78"/>
                        </a:rPr>
                      </a:br>
                      <a:r>
                        <a:rPr lang="ar-AE" sz="1200" b="1" u="none" baseline="0" dirty="0" smtClean="0">
                          <a:latin typeface="Sakkal Majalla" panose="02000000000000000000" pitchFamily="2" charset="-78"/>
                          <a:cs typeface="Sakkal Majalla" panose="02000000000000000000" pitchFamily="2" charset="-78"/>
                        </a:rPr>
                        <a:t>5-يعرض المعلم مسائل حسابية لعملية </a:t>
                      </a:r>
                      <a:r>
                        <a:rPr lang="ar-DZ" sz="1200" b="1" u="none" baseline="0" dirty="0" smtClean="0">
                          <a:latin typeface="Sakkal Majalla" panose="02000000000000000000" pitchFamily="2" charset="-78"/>
                          <a:cs typeface="Sakkal Majalla" panose="02000000000000000000" pitchFamily="2" charset="-78"/>
                        </a:rPr>
                        <a:t>طرح </a:t>
                      </a:r>
                      <a:r>
                        <a:rPr lang="ar-AE" sz="1200" b="1" u="none" baseline="0" dirty="0" smtClean="0">
                          <a:latin typeface="Sakkal Majalla" panose="02000000000000000000" pitchFamily="2" charset="-78"/>
                          <a:cs typeface="Sakkal Majalla" panose="02000000000000000000" pitchFamily="2" charset="-78"/>
                        </a:rPr>
                        <a:t>عددين </a:t>
                      </a:r>
                      <a:r>
                        <a:rPr lang="ar-AE" sz="1200" b="1" u="none" baseline="0" dirty="0" smtClean="0">
                          <a:latin typeface="Sakkal Majalla" panose="02000000000000000000" pitchFamily="2" charset="-78"/>
                          <a:cs typeface="Sakkal Majalla" panose="02000000000000000000" pitchFamily="2" charset="-78"/>
                        </a:rPr>
                        <a:t>مع عددين ويحلها مع الطلاب (</a:t>
                      </a:r>
                      <a:r>
                        <a:rPr lang="ar-AE" sz="1200" b="1" u="none" baseline="0" dirty="0" err="1" smtClean="0">
                          <a:latin typeface="Sakkal Majalla" panose="02000000000000000000" pitchFamily="2" charset="-78"/>
                          <a:cs typeface="Sakkal Majalla" panose="02000000000000000000" pitchFamily="2" charset="-78"/>
                        </a:rPr>
                        <a:t>نمذجة</a:t>
                      </a:r>
                      <a:r>
                        <a:rPr lang="ar-AE" sz="1200" b="1" u="none" baseline="0" dirty="0" smtClean="0">
                          <a:latin typeface="Sakkal Majalla" panose="02000000000000000000" pitchFamily="2" charset="-78"/>
                          <a:cs typeface="Sakkal Majalla" panose="02000000000000000000" pitchFamily="2" charset="-78"/>
                        </a:rPr>
                        <a:t>) </a:t>
                      </a:r>
                      <a:r>
                        <a:rPr lang="en-US" sz="1200" b="1" u="none" baseline="0" dirty="0" smtClean="0">
                          <a:latin typeface="Sakkal Majalla" panose="02000000000000000000" pitchFamily="2" charset="-78"/>
                          <a:cs typeface="Sakkal Majalla" panose="02000000000000000000" pitchFamily="2" charset="-78"/>
                        </a:rPr>
                        <a:t/>
                      </a:r>
                      <a:br>
                        <a:rPr lang="en-US" sz="1200" b="1" u="none" baseline="0" dirty="0" smtClean="0">
                          <a:latin typeface="Sakkal Majalla" panose="02000000000000000000" pitchFamily="2" charset="-78"/>
                          <a:cs typeface="Sakkal Majalla" panose="02000000000000000000" pitchFamily="2" charset="-78"/>
                        </a:rPr>
                      </a:br>
                      <a:r>
                        <a:rPr lang="ar-AE" sz="1200" b="1" u="none" baseline="0" dirty="0" smtClean="0">
                          <a:latin typeface="Sakkal Majalla" panose="02000000000000000000" pitchFamily="2" charset="-78"/>
                          <a:cs typeface="Sakkal Majalla" panose="02000000000000000000" pitchFamily="2" charset="-78"/>
                        </a:rPr>
                        <a:t>6- يعطي كل طالب مسألة يقوم بحلها  مع تقديم المساعدة لكل طالب لكي يتحقق الهدف بصورة صحيحة </a:t>
                      </a:r>
                      <a: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t/>
                      </a:r>
                      <a:br>
                        <a:rPr lang="ar-AE" sz="1200" b="1" u="none" kern="1200" baseline="0" dirty="0" smtClean="0">
                          <a:solidFill>
                            <a:schemeClr val="tx1">
                              <a:lumMod val="95000"/>
                              <a:lumOff val="5000"/>
                            </a:schemeClr>
                          </a:solidFill>
                          <a:latin typeface="Sakkal Majalla" panose="02000000000000000000" pitchFamily="2" charset="-78"/>
                          <a:ea typeface="+mn-ea"/>
                          <a:cs typeface="Sakkal Majalla" panose="02000000000000000000" pitchFamily="2" charset="-78"/>
                        </a:rPr>
                      </a:br>
                      <a:endParaRPr lang="ar-EG" sz="1200" b="1" u="none" kern="1200" baseline="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600" b="1" baseline="0" dirty="0">
                        <a:latin typeface="Sakkal Majalla" panose="02000000000000000000" pitchFamily="2" charset="-78"/>
                        <a:cs typeface="Sakkal Majalla" panose="02000000000000000000" pitchFamily="2" charset="-78"/>
                      </a:endParaRPr>
                    </a:p>
                    <a:p>
                      <a:pPr algn="ctr" rtl="1"/>
                      <a:r>
                        <a:rPr lang="ar-AE" sz="1600" b="1" baseline="0" dirty="0">
                          <a:latin typeface="Sakkal Majalla" panose="02000000000000000000" pitchFamily="2" charset="-78"/>
                          <a:cs typeface="Sakkal Majalla" panose="02000000000000000000" pitchFamily="2" charset="-78"/>
                        </a:rPr>
                        <a:t>دليل للمعلم</a:t>
                      </a:r>
                    </a:p>
                    <a:p>
                      <a:pPr algn="ctr" rtl="1"/>
                      <a:endParaRPr lang="ar-AE" sz="16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7431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smtClean="0">
                          <a:latin typeface="Sakkal Majalla" panose="02000000000000000000" pitchFamily="2" charset="-78"/>
                          <a:cs typeface="Sakkal Majalla" panose="02000000000000000000" pitchFamily="2" charset="-78"/>
                        </a:rPr>
                        <a:t>ان يعطي المعلم الطالب ورقة عمل مسائل حسابية لعملية </a:t>
                      </a:r>
                      <a:r>
                        <a:rPr lang="ar-DZ" sz="1200" b="1" baseline="0" dirty="0" smtClean="0">
                          <a:latin typeface="Sakkal Majalla" panose="02000000000000000000" pitchFamily="2" charset="-78"/>
                          <a:cs typeface="Sakkal Majalla" panose="02000000000000000000" pitchFamily="2" charset="-78"/>
                        </a:rPr>
                        <a:t>الطرح </a:t>
                      </a:r>
                      <a:r>
                        <a:rPr lang="ar-AE" sz="1200" b="1" baseline="0" dirty="0" smtClean="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مكونة من ع</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ددين مع عددين </a:t>
                      </a:r>
                      <a:endParaRPr lang="ar-AE" sz="1200" b="1" baseline="0" dirty="0" smtClean="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الواجب المنزلي </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428646">
                <a:tc>
                  <a:txBody>
                    <a:bodyPr/>
                    <a:lstStyle/>
                    <a:p>
                      <a:pPr algn="r" rtl="1"/>
                      <a:r>
                        <a:rPr lang="ar-AE" sz="1200" b="1" dirty="0" smtClean="0">
                          <a:latin typeface="Sakkal Majalla" panose="02000000000000000000" pitchFamily="2" charset="-78"/>
                          <a:cs typeface="Sakkal Majalla" panose="02000000000000000000" pitchFamily="2" charset="-78"/>
                        </a:rPr>
                        <a:t/>
                      </a:r>
                      <a:br>
                        <a:rPr lang="ar-AE" sz="1200" b="1" dirty="0" smtClean="0">
                          <a:latin typeface="Sakkal Majalla" panose="02000000000000000000" pitchFamily="2" charset="-78"/>
                          <a:cs typeface="Sakkal Majalla" panose="02000000000000000000" pitchFamily="2" charset="-78"/>
                        </a:rPr>
                      </a:br>
                      <a:r>
                        <a:rPr lang="ar-AE" sz="1200" b="1" dirty="0" smtClean="0">
                          <a:latin typeface="Sakkal Majalla" panose="02000000000000000000" pitchFamily="2" charset="-78"/>
                          <a:cs typeface="Sakkal Majalla" panose="02000000000000000000" pitchFamily="2" charset="-78"/>
                        </a:rPr>
                        <a:t/>
                      </a:r>
                      <a:br>
                        <a:rPr lang="ar-AE" sz="1200" b="1" dirty="0" smtClean="0">
                          <a:latin typeface="Sakkal Majalla" panose="02000000000000000000" pitchFamily="2" charset="-78"/>
                          <a:cs typeface="Sakkal Majalla" panose="02000000000000000000" pitchFamily="2" charset="-78"/>
                        </a:rPr>
                      </a:br>
                      <a:r>
                        <a:rPr lang="ar-AE" sz="1200" b="1" dirty="0" smtClean="0">
                          <a:latin typeface="Sakkal Majalla" panose="02000000000000000000" pitchFamily="2" charset="-78"/>
                          <a:cs typeface="Sakkal Majalla" panose="02000000000000000000" pitchFamily="2" charset="-78"/>
                        </a:rPr>
                        <a:t/>
                      </a:r>
                      <a:br>
                        <a:rPr lang="ar-AE" sz="1200" b="1" dirty="0" smtClean="0">
                          <a:latin typeface="Sakkal Majalla" panose="02000000000000000000" pitchFamily="2" charset="-78"/>
                          <a:cs typeface="Sakkal Majalla" panose="02000000000000000000" pitchFamily="2" charset="-78"/>
                        </a:rPr>
                      </a:br>
                      <a:r>
                        <a:rPr lang="ar-AE" sz="1200" b="1" dirty="0" smtClean="0">
                          <a:latin typeface="Sakkal Majalla" panose="02000000000000000000" pitchFamily="2" charset="-78"/>
                          <a:cs typeface="Sakkal Majalla" panose="02000000000000000000" pitchFamily="2" charset="-78"/>
                        </a:rPr>
                        <a:t/>
                      </a:r>
                      <a:br>
                        <a:rPr lang="ar-AE" sz="1200" b="1" dirty="0" smtClean="0">
                          <a:latin typeface="Sakkal Majalla" panose="02000000000000000000" pitchFamily="2" charset="-78"/>
                          <a:cs typeface="Sakkal Majalla" panose="02000000000000000000" pitchFamily="2" charset="-78"/>
                        </a:rPr>
                      </a:br>
                      <a:endParaRPr lang="ar-SA"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تمارين الكترونية</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10 January 2021</a:t>
            </a:fld>
            <a:endParaRPr lang="en-GB"/>
          </a:p>
        </p:txBody>
      </p:sp>
      <p:sp>
        <p:nvSpPr>
          <p:cNvPr id="4" name="Rounded Rectangle 3"/>
          <p:cNvSpPr/>
          <p:nvPr/>
        </p:nvSpPr>
        <p:spPr>
          <a:xfrm>
            <a:off x="457200" y="3750483"/>
            <a:ext cx="4148051" cy="440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درس تعليمي للأطفال طرح عددين بدون أستلاف </a:t>
            </a:r>
            <a:endParaRPr lang="en-US" dirty="0"/>
          </a:p>
        </p:txBody>
      </p:sp>
      <p:sp>
        <p:nvSpPr>
          <p:cNvPr id="5" name="Rounded Rectangle 4"/>
          <p:cNvSpPr/>
          <p:nvPr/>
        </p:nvSpPr>
        <p:spPr>
          <a:xfrm>
            <a:off x="457200" y="4671753"/>
            <a:ext cx="4148051" cy="989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https://youtu.be/9rkdom7uCXw</a:t>
            </a:r>
          </a:p>
        </p:txBody>
      </p:sp>
      <p:sp>
        <p:nvSpPr>
          <p:cNvPr id="6" name="Rounded Rectangle 5"/>
          <p:cNvSpPr/>
          <p:nvPr/>
        </p:nvSpPr>
        <p:spPr>
          <a:xfrm>
            <a:off x="6350923" y="3538508"/>
            <a:ext cx="4272742" cy="864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موقع تعليمي لتقديم مسائل حسابية من الروضة حتي المرحلة الابتدائية </a:t>
            </a:r>
            <a:endParaRPr lang="en-US" dirty="0"/>
          </a:p>
        </p:txBody>
      </p:sp>
      <p:sp>
        <p:nvSpPr>
          <p:cNvPr id="7" name="Rounded Rectangle 6"/>
          <p:cNvSpPr/>
          <p:nvPr/>
        </p:nvSpPr>
        <p:spPr>
          <a:xfrm>
            <a:off x="6350923" y="4671753"/>
            <a:ext cx="4414287" cy="847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r>
            <a:br>
              <a:rPr lang="en-US" dirty="0"/>
            </a:br>
            <a:r>
              <a:rPr lang="en-US" dirty="0"/>
              <a:t>https://www.matific.com/aue/ar-ae/home/maths-activities/</a:t>
            </a:r>
          </a:p>
        </p:txBody>
      </p:sp>
    </p:spTree>
    <p:extLst>
      <p:ext uri="{BB962C8B-B14F-4D97-AF65-F5344CB8AC3E}">
        <p14:creationId xmlns:p14="http://schemas.microsoft.com/office/powerpoint/2010/main" val="226717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76175034"/>
              </p:ext>
            </p:extLst>
          </p:nvPr>
        </p:nvGraphicFramePr>
        <p:xfrm>
          <a:off x="180107" y="98385"/>
          <a:ext cx="11804073" cy="6360603"/>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6360603">
                <a:tc>
                  <a:txBody>
                    <a:bodyPr/>
                    <a:lstStyle/>
                    <a:p>
                      <a:pPr algn="r" rtl="1"/>
                      <a:r>
                        <a:rPr lang="ar-AE" sz="1200" b="1" baseline="0" dirty="0" smtClean="0">
                          <a:latin typeface="Sakkal Majalla" panose="02000000000000000000" pitchFamily="2" charset="-78"/>
                          <a:cs typeface="Sakkal Majalla" panose="02000000000000000000" pitchFamily="2" charset="-78"/>
                        </a:rPr>
                        <a:t/>
                      </a:r>
                      <a:br>
                        <a:rPr lang="ar-AE" sz="1200" b="1" baseline="0" dirty="0" smtClean="0">
                          <a:latin typeface="Sakkal Majalla" panose="02000000000000000000" pitchFamily="2" charset="-78"/>
                          <a:cs typeface="Sakkal Majalla" panose="02000000000000000000" pitchFamily="2" charset="-78"/>
                        </a:rPr>
                      </a:br>
                      <a:r>
                        <a:rPr lang="ar-AE" sz="1200" b="1" baseline="0" dirty="0" smtClean="0">
                          <a:latin typeface="Sakkal Majalla" panose="02000000000000000000" pitchFamily="2" charset="-78"/>
                          <a:cs typeface="Sakkal Majalla" panose="02000000000000000000" pitchFamily="2" charset="-78"/>
                        </a:rPr>
                        <a:t/>
                      </a:r>
                      <a:br>
                        <a:rPr lang="ar-AE" sz="1200" b="1" baseline="0" dirty="0" smtClean="0">
                          <a:latin typeface="Sakkal Majalla" panose="02000000000000000000" pitchFamily="2" charset="-78"/>
                          <a:cs typeface="Sakkal Majalla" panose="02000000000000000000" pitchFamily="2" charset="-78"/>
                        </a:rPr>
                      </a:br>
                      <a:endParaRPr lang="ar-SA"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600" b="1" baseline="0" dirty="0">
                        <a:latin typeface="Sakkal Majalla" panose="02000000000000000000" pitchFamily="2" charset="-78"/>
                        <a:cs typeface="Sakkal Majalla" panose="02000000000000000000" pitchFamily="2" charset="-78"/>
                      </a:endParaRPr>
                    </a:p>
                    <a:p>
                      <a:pPr algn="ctr" rtl="1"/>
                      <a:r>
                        <a:rPr lang="ar-AE" sz="1600" b="1" baseline="0" dirty="0" smtClean="0">
                          <a:latin typeface="Sakkal Majalla" panose="02000000000000000000" pitchFamily="2" charset="-78"/>
                          <a:cs typeface="Sakkal Majalla" panose="02000000000000000000" pitchFamily="2" charset="-78"/>
                        </a:rPr>
                        <a:t>أوراق عمل</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10 January 2021</a:t>
            </a:fld>
            <a:endParaRPr lang="en-GB"/>
          </a:p>
        </p:txBody>
      </p:sp>
      <p:pic>
        <p:nvPicPr>
          <p:cNvPr id="6" name="Picture 5"/>
          <p:cNvPicPr>
            <a:picLocks noChangeAspect="1"/>
          </p:cNvPicPr>
          <p:nvPr/>
        </p:nvPicPr>
        <p:blipFill>
          <a:blip r:embed="rId3"/>
          <a:stretch>
            <a:fillRect/>
          </a:stretch>
        </p:blipFill>
        <p:spPr>
          <a:xfrm>
            <a:off x="418408" y="560051"/>
            <a:ext cx="4572000" cy="5605915"/>
          </a:xfrm>
          <a:prstGeom prst="rect">
            <a:avLst/>
          </a:prstGeom>
        </p:spPr>
      </p:pic>
      <p:pic>
        <p:nvPicPr>
          <p:cNvPr id="7" name="Picture 6"/>
          <p:cNvPicPr>
            <a:picLocks noChangeAspect="1"/>
          </p:cNvPicPr>
          <p:nvPr/>
        </p:nvPicPr>
        <p:blipFill>
          <a:blip r:embed="rId4"/>
          <a:stretch>
            <a:fillRect/>
          </a:stretch>
        </p:blipFill>
        <p:spPr>
          <a:xfrm>
            <a:off x="5453149" y="560051"/>
            <a:ext cx="5209768" cy="5524865"/>
          </a:xfrm>
          <a:prstGeom prst="rect">
            <a:avLst/>
          </a:prstGeom>
        </p:spPr>
      </p:pic>
    </p:spTree>
    <p:extLst>
      <p:ext uri="{BB962C8B-B14F-4D97-AF65-F5344CB8AC3E}">
        <p14:creationId xmlns:p14="http://schemas.microsoft.com/office/powerpoint/2010/main" val="15472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39128657"/>
              </p:ext>
            </p:extLst>
          </p:nvPr>
        </p:nvGraphicFramePr>
        <p:xfrm>
          <a:off x="180107" y="98386"/>
          <a:ext cx="11804073" cy="6480564"/>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57022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baseline="0" dirty="0" smtClean="0">
                          <a:latin typeface="Sakkal Majalla" panose="02000000000000000000" pitchFamily="2" charset="-78"/>
                          <a:cs typeface="Sakkal Majalla" panose="02000000000000000000" pitchFamily="2" charset="-78"/>
                        </a:rPr>
                        <a:t/>
                      </a:r>
                      <a:br>
                        <a:rPr lang="ar-AE" sz="1200" b="1" baseline="0" dirty="0" smtClean="0">
                          <a:latin typeface="Sakkal Majalla" panose="02000000000000000000" pitchFamily="2" charset="-78"/>
                          <a:cs typeface="Sakkal Majalla" panose="02000000000000000000" pitchFamily="2" charset="-78"/>
                        </a:rPr>
                      </a:br>
                      <a:r>
                        <a:rPr lang="ar-AE" sz="1200" b="1" baseline="0" dirty="0" smtClean="0">
                          <a:latin typeface="Sakkal Majalla" panose="02000000000000000000" pitchFamily="2" charset="-78"/>
                          <a:cs typeface="Sakkal Majalla" panose="02000000000000000000" pitchFamily="2" charset="-78"/>
                        </a:rPr>
                        <a:t/>
                      </a:r>
                      <a:br>
                        <a:rPr lang="ar-AE" sz="1200" b="1" baseline="0" dirty="0" smtClean="0">
                          <a:latin typeface="Sakkal Majalla" panose="02000000000000000000" pitchFamily="2" charset="-78"/>
                          <a:cs typeface="Sakkal Majalla" panose="02000000000000000000" pitchFamily="2" charset="-78"/>
                        </a:rPr>
                      </a:br>
                      <a:r>
                        <a:rPr lang="ar-AE" sz="1200" b="1" baseline="0" dirty="0" smtClean="0">
                          <a:latin typeface="Sakkal Majalla" panose="02000000000000000000" pitchFamily="2" charset="-78"/>
                          <a:cs typeface="Sakkal Majalla" panose="02000000000000000000" pitchFamily="2" charset="-78"/>
                        </a:rPr>
                        <a:t/>
                      </a:r>
                      <a:br>
                        <a:rPr lang="ar-AE" sz="1200" b="1" baseline="0" dirty="0" smtClean="0">
                          <a:latin typeface="Sakkal Majalla" panose="02000000000000000000" pitchFamily="2" charset="-78"/>
                          <a:cs typeface="Sakkal Majalla" panose="02000000000000000000" pitchFamily="2" charset="-78"/>
                        </a:rPr>
                      </a:br>
                      <a:endParaRPr lang="ar-SA" sz="24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600" b="1" baseline="0" dirty="0">
                        <a:latin typeface="Sakkal Majalla" panose="02000000000000000000" pitchFamily="2" charset="-78"/>
                        <a:cs typeface="Sakkal Majalla" panose="02000000000000000000" pitchFamily="2" charset="-78"/>
                      </a:endParaRPr>
                    </a:p>
                    <a:p>
                      <a:pPr algn="ctr" rtl="1"/>
                      <a:r>
                        <a:rPr lang="ar-AE" sz="1600" b="1" baseline="0" dirty="0" smtClean="0">
                          <a:latin typeface="Sakkal Majalla" panose="02000000000000000000" pitchFamily="2" charset="-78"/>
                          <a:cs typeface="Sakkal Majalla" panose="02000000000000000000" pitchFamily="2" charset="-78"/>
                        </a:rPr>
                        <a:t>أوراق عمل</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7830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smtClean="0">
                          <a:latin typeface="Sakkal Majalla" panose="02000000000000000000" pitchFamily="2" charset="-78"/>
                          <a:cs typeface="Sakkal Majalla" panose="02000000000000000000" pitchFamily="2" charset="-78"/>
                        </a:rPr>
                        <a:t>جيد </a:t>
                      </a: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ان يقوم الطالب بحل 4 مسائل من 5      متوسط: ان يقوم الطالب بحل 2 مسألة من 5 </a:t>
                      </a:r>
                      <a:endParaRPr lang="ar-AE" sz="1200" b="1" baseline="0" dirty="0">
                        <a:latin typeface="Sakkal Majalla" panose="02000000000000000000" pitchFamily="2" charset="-78"/>
                        <a:cs typeface="Sakkal Majalla" panose="02000000000000000000" pitchFamily="2" charset="-78"/>
                      </a:endParaRPr>
                    </a:p>
                    <a:p>
                      <a:pPr algn="r" rtl="1"/>
                      <a:r>
                        <a:rPr lang="ar-EG" sz="1200" b="1" baseline="0" dirty="0" smtClean="0">
                          <a:latin typeface="Sakkal Majalla" panose="02000000000000000000" pitchFamily="2" charset="-78"/>
                          <a:cs typeface="Sakkal Majalla" panose="02000000000000000000" pitchFamily="2" charset="-78"/>
                        </a:rPr>
                        <a:t>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latin typeface="Sakkal Majalla" panose="02000000000000000000" pitchFamily="2" charset="-78"/>
                          <a:cs typeface="Sakkal Majalla" panose="02000000000000000000" pitchFamily="2" charset="-78"/>
                        </a:rPr>
                        <a:t>التقييم</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10 January 2021</a:t>
            </a:fld>
            <a:endParaRPr lang="en-GB"/>
          </a:p>
        </p:txBody>
      </p:sp>
      <p:pic>
        <p:nvPicPr>
          <p:cNvPr id="6" name="Picture 5"/>
          <p:cNvPicPr>
            <a:picLocks noChangeAspect="1"/>
          </p:cNvPicPr>
          <p:nvPr/>
        </p:nvPicPr>
        <p:blipFill>
          <a:blip r:embed="rId3"/>
          <a:stretch>
            <a:fillRect/>
          </a:stretch>
        </p:blipFill>
        <p:spPr>
          <a:xfrm>
            <a:off x="180107" y="324196"/>
            <a:ext cx="5007035" cy="5303520"/>
          </a:xfrm>
          <a:prstGeom prst="rect">
            <a:avLst/>
          </a:prstGeom>
        </p:spPr>
      </p:pic>
      <p:pic>
        <p:nvPicPr>
          <p:cNvPr id="7" name="Picture 6"/>
          <p:cNvPicPr>
            <a:picLocks noChangeAspect="1"/>
          </p:cNvPicPr>
          <p:nvPr/>
        </p:nvPicPr>
        <p:blipFill>
          <a:blip r:embed="rId4"/>
          <a:stretch>
            <a:fillRect/>
          </a:stretch>
        </p:blipFill>
        <p:spPr>
          <a:xfrm>
            <a:off x="5290359" y="560051"/>
            <a:ext cx="5599315" cy="5067665"/>
          </a:xfrm>
          <a:prstGeom prst="rect">
            <a:avLst/>
          </a:prstGeom>
        </p:spPr>
      </p:pic>
    </p:spTree>
    <p:extLst>
      <p:ext uri="{BB962C8B-B14F-4D97-AF65-F5344CB8AC3E}">
        <p14:creationId xmlns:p14="http://schemas.microsoft.com/office/powerpoint/2010/main" val="183423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ED42B-3B47-45C2-9F50-0B4533C0F1E3}">
  <ds:schemaRefs>
    <ds:schemaRef ds:uri="0860e916-1933-4f54-bf75-902e7a9d18bb"/>
    <ds:schemaRef ds:uri="http://schemas.microsoft.com/office/2006/documentManagement/types"/>
    <ds:schemaRef ds:uri="http://www.w3.org/XML/1998/namespace"/>
    <ds:schemaRef ds:uri="c1803469-1359-4921-b8b2-4aa11e6de6e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5115</TotalTime>
  <Words>439</Words>
  <Application>Microsoft Office PowerPoint</Application>
  <PresentationFormat>Widescreen</PresentationFormat>
  <Paragraphs>73</Paragraphs>
  <Slides>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Old English Text MT</vt:lpstr>
      <vt:lpstr>Sakkal Majalla</vt:lpstr>
      <vt:lpstr>Office Theme</vt:lpstr>
      <vt:lpstr>1_Office Theme</vt:lpstr>
      <vt:lpstr>طرح عددين  من عددين  بدون استلاف</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Mahmoud Khaled Mahmoud Hawamdeh</cp:lastModifiedBy>
  <cp:revision>281</cp:revision>
  <dcterms:created xsi:type="dcterms:W3CDTF">2020-07-26T19:33:45Z</dcterms:created>
  <dcterms:modified xsi:type="dcterms:W3CDTF">2021-01-10T17:46:47Z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