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62" r:id="rId8"/>
    <p:sldId id="264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man haddad" initials="ah" lastIdx="1" clrIdx="0">
    <p:extLst>
      <p:ext uri="{19B8F6BF-5375-455C-9EA6-DF929625EA0E}">
        <p15:presenceInfo xmlns:p15="http://schemas.microsoft.com/office/powerpoint/2012/main" xmlns="" userId="699ba793926385f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7" d="100"/>
          <a:sy n="77" d="100"/>
        </p:scale>
        <p:origin x="-2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pPr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575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xmlns="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pPr/>
              <a:t>21 January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xmlns="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xmlns="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xmlns="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xmlns="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xmlns="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96776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pPr/>
              <a:t>21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ingalongsidewildlife.com/2012_09_01_archive.html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6.jpeg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en.wikipedia.org/wiki/Muscle_contractio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 </a:t>
            </a:r>
            <a:r>
              <a:rPr lang="ar-EG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AE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السلامة المهنية </a:t>
            </a:r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EG" sz="28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الهدف </a:t>
            </a:r>
            <a:r>
              <a:rPr lang="ar-EG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:التقيد بأوقات العمل المحددة ضمن جدول زمني معين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7966373" y="5093358"/>
            <a:ext cx="3621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يتععلم الطالب التقيد باوقات العمل المحددة ضمن جدول زمني معين</a:t>
            </a:r>
            <a:r>
              <a:rPr lang="ar-EG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r>
              <a:rPr lang="ar-AE" sz="2000" dirty="0" smtClean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1799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pic>
        <p:nvPicPr>
          <p:cNvPr id="13314" name="Picture 2" descr="أمثلة لغلاف دفتر إعداد الدروس - موارد المعلم"/>
          <p:cNvPicPr>
            <a:picLocks noGrp="1" noChangeAspect="1" noChangeArrowheads="1"/>
          </p:cNvPicPr>
          <p:nvPr>
            <p:ph type="pic" sz="quarter" idx="15"/>
          </p:nvPr>
        </p:nvPicPr>
        <p:blipFill>
          <a:blip r:embed="rId3"/>
          <a:srcRect l="8578" r="8578"/>
          <a:stretch>
            <a:fillRect/>
          </a:stretch>
        </p:blipFill>
        <p:spPr bwMode="auto">
          <a:xfrm rot="21079062">
            <a:off x="489249" y="1602060"/>
            <a:ext cx="5378604" cy="432164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10456"/>
              </p:ext>
            </p:extLst>
          </p:nvPr>
        </p:nvGraphicFramePr>
        <p:xfrm>
          <a:off x="154004" y="220749"/>
          <a:ext cx="11906451" cy="6887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err="1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هناء علي مزروع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التقيد بأوقات العمل المحددة ضمن جدول زمني معين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:(:1799</a:t>
                      </a:r>
                    </a:p>
                    <a:p>
                      <a:pPr algn="ctr" rtl="1" fontAlgn="ctr"/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:: 14:15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:التقيد بأوقات العمل المحددة ضمن جدول زمني معين</a:t>
                      </a:r>
                      <a:endParaRPr lang="ar-EG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 </a:t>
                      </a:r>
                      <a:r>
                        <a:rPr lang="ar-AE" sz="1400" b="1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    </a:t>
                      </a:r>
                      <a:endParaRPr lang="en-US" sz="1400" b="1" dirty="0" smtClean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AE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خليفة طالب بمدرسة الفاروق وقد قرب وقت امتحانات الفصل الدراسي الأول وتم نشر وتعميم جداول الإمتحانات على الطلاب </a:t>
                      </a:r>
                    </a:p>
                    <a:p>
                      <a:pPr algn="r"/>
                      <a:r>
                        <a:rPr lang="ar-AE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فشعر حينئذ خليفة بالتوتر حيث أن موعد  الإمتحانات قدر قرب  وأنه لم يتم مراجعةالدروس </a:t>
                      </a:r>
                    </a:p>
                    <a:p>
                      <a:pPr algn="r"/>
                      <a:r>
                        <a:rPr lang="ar-AE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فففكر خليفة بفكرة لتنظيم  وترتيب وقته حسب الأوليات فعمل على إنشاء جدول زمني محدد  يتيح له فرصة لمراجعة  دروسه </a:t>
                      </a:r>
                    </a:p>
                    <a:p>
                      <a:pPr algn="r"/>
                      <a:r>
                        <a:rPr lang="ar-AE" sz="14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حسب كل مادة   وعرض هذا الجدول على معلميه  فنال الإعجاب من الفكرة وتم تعميه على زملائه للإستفادة منه  </a:t>
                      </a:r>
                    </a:p>
                    <a:p>
                      <a:r>
                        <a:rPr lang="ar-AE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ar-AE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dirty="0"/>
                    </a:p>
                    <a:p>
                      <a:pPr algn="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                                         </a:t>
                      </a: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09671" y="2770128"/>
            <a:ext cx="299107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اصنعي جدول لتنظيم الوقت خلال اليوم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748C0F2F-46A7-4F51-B39F-6B38ACFC5B90}"/>
              </a:ext>
            </a:extLst>
          </p:cNvPr>
          <p:cNvSpPr txBox="1"/>
          <p:nvPr/>
        </p:nvSpPr>
        <p:spPr>
          <a:xfrm>
            <a:off x="5597189" y="3477517"/>
            <a:ext cx="1090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hlinkClick r:id="rId3" tooltip="http://www.livingalongsidewildlife.com/2012_09_01_archive.html"/>
              </a:rPr>
              <a:t>Photo</a:t>
            </a:r>
            <a:r>
              <a:rPr lang="en-US" sz="900" dirty="0" smtClean="0"/>
              <a:t> </a:t>
            </a:r>
            <a:r>
              <a:rPr lang="en-US" sz="900" dirty="0"/>
              <a:t>by Unknown Author is licensed under CC BY-NC-ND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7A237CC-A75F-4ED4-993F-55C5E11B6606}"/>
              </a:ext>
            </a:extLst>
          </p:cNvPr>
          <p:cNvSpPr txBox="1"/>
          <p:nvPr/>
        </p:nvSpPr>
        <p:spPr>
          <a:xfrm>
            <a:off x="5540036" y="3655239"/>
            <a:ext cx="1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s://en.wikipedia.org/wiki/Muscle_contraction"/>
              </a:rPr>
              <a:t>This Photo</a:t>
            </a:r>
            <a:r>
              <a:rPr lang="en-US" sz="900" dirty="0"/>
              <a:t> by </a:t>
            </a:r>
            <a:r>
              <a:rPr lang="en-US" sz="900" dirty="0" err="1" smtClean="0"/>
              <a:t>Unkown</a:t>
            </a:r>
            <a:r>
              <a:rPr lang="en-US" sz="900" dirty="0" smtClean="0"/>
              <a:t> </a:t>
            </a:r>
            <a:r>
              <a:rPr lang="en-US" sz="900" dirty="0"/>
              <a:t>Author </a:t>
            </a:r>
            <a:r>
              <a:rPr lang="en-US" sz="900" dirty="0" smtClean="0"/>
              <a:t>s </a:t>
            </a:r>
            <a:r>
              <a:rPr lang="en-US" sz="900" dirty="0"/>
              <a:t>licensed </a:t>
            </a:r>
            <a:r>
              <a:rPr lang="en-US" sz="900" dirty="0" err="1" smtClean="0"/>
              <a:t>uder</a:t>
            </a:r>
            <a:r>
              <a:rPr lang="en-US" sz="900" dirty="0" smtClean="0"/>
              <a:t> </a:t>
            </a:r>
            <a:r>
              <a:rPr lang="en-US" sz="900" dirty="0">
                <a:hlinkClick r:id="rId5" tooltip="https://creativecommons.org/licenses/by-sa/3.0/"/>
              </a:rPr>
              <a:t>CC BY-SA</a:t>
            </a:r>
            <a:endParaRPr lang="en-US" sz="9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21FD9CB8-B214-435E-B3DE-DA60BC114036}"/>
              </a:ext>
            </a:extLst>
          </p:cNvPr>
          <p:cNvSpPr txBox="1"/>
          <p:nvPr/>
        </p:nvSpPr>
        <p:spPr>
          <a:xfrm>
            <a:off x="3188434" y="3336123"/>
            <a:ext cx="1000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s://en.wikipedia.org/wiki/Muscle_contraction"/>
              </a:rPr>
              <a:t>This Photo</a:t>
            </a:r>
            <a:r>
              <a:rPr lang="en-US" sz="900" dirty="0"/>
              <a:t> by is licensed under </a:t>
            </a:r>
            <a:r>
              <a:rPr lang="en-US" sz="900" dirty="0">
                <a:hlinkClick r:id="rId5" tooltip="https://creativecommons.org/licenses/by-sa/3.0/"/>
              </a:rPr>
              <a:t>CC BY-SA</a:t>
            </a:r>
            <a:endParaRPr lang="en-US" sz="900" dirty="0"/>
          </a:p>
        </p:txBody>
      </p:sp>
      <p:pic>
        <p:nvPicPr>
          <p:cNvPr id="10" name="Picture 2" descr="C:\Users\user\Desktop\3-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" y="2821577"/>
            <a:ext cx="4585063" cy="2153740"/>
          </a:xfrm>
          <a:prstGeom prst="rect">
            <a:avLst/>
          </a:prstGeom>
          <a:noFill/>
        </p:spPr>
      </p:pic>
      <p:pic>
        <p:nvPicPr>
          <p:cNvPr id="1026" name="Picture 2" descr="C:\Users\user\Desktop\33588578777879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08024" y="3331028"/>
            <a:ext cx="4741816" cy="32067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530431"/>
              </p:ext>
            </p:extLst>
          </p:nvPr>
        </p:nvGraphicFramePr>
        <p:xfrm>
          <a:off x="212035" y="201390"/>
          <a:ext cx="1176919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05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86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التقيد بأوقات العمل المحددة ضمن جدول زمني معين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1" u="sng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 </a:t>
                      </a:r>
                      <a:r>
                        <a:rPr lang="ar-SA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الصفية </a:t>
                      </a:r>
                      <a:endParaRPr lang="ar-AE" sz="1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   </a:t>
                      </a: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تعليم الطلاب كيفية  عمل جدول يومي  لتنظيم الوقت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EG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 يتعود الطالب على تنظيم وقته   وذلك بتدريبه على ذلك من خلال صنع وعمل جدول يومي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لتنظيم وقته وانهاء واجباته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baseline="0" dirty="0" smtClean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اولاً نشاط تحفزى :</a:t>
                      </a:r>
                      <a:endParaRPr lang="ar-SA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قبل البدء فى الهدف </a:t>
                      </a:r>
                      <a:r>
                        <a:rPr lang="ar-EG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ا</a:t>
                      </a: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لطلاب للتعرف على ايام الأسبوع وقراءة  أسمائها  من على البطاقات 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خلال عمل وسيلة تعليمة بطباعة  بطاقات بأسماء أيام الأسبوع  وعليه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ويقوم كل طالب بصنع جدول يومي  ينظم وقته ويساعده على الإنتهاء من واجباته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400" b="1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تبعا لأيام الأسبوع </a:t>
                      </a:r>
                    </a:p>
                    <a:p>
                      <a:pPr algn="r" rtl="1"/>
                      <a:endParaRPr lang="ar-SA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l" rtl="1"/>
                      <a:endParaRPr lang="ar-SA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42EF-3AAD-44DC-B736-900FDC7B54C3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 l="10642" t="14694" r="26409" b="4301"/>
          <a:stretch>
            <a:fillRect/>
          </a:stretch>
        </p:blipFill>
        <p:spPr bwMode="auto">
          <a:xfrm>
            <a:off x="561705" y="1658983"/>
            <a:ext cx="4415244" cy="38666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806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688291"/>
              </p:ext>
            </p:extLst>
          </p:nvPr>
        </p:nvGraphicFramePr>
        <p:xfrm>
          <a:off x="193963" y="329218"/>
          <a:ext cx="11804073" cy="6416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278084">
                <a:tc>
                  <a:txBody>
                    <a:bodyPr/>
                    <a:lstStyle/>
                    <a:p>
                      <a:pPr algn="r" rtl="1"/>
                      <a:endParaRPr lang="ar-AE" sz="1400" b="1" u="none" baseline="0" dirty="0" smtClean="0">
                        <a:solidFill>
                          <a:srgbClr val="FF0000"/>
                        </a:solidFill>
                        <a:latin typeface="Arial Black" pitchFamily="34" charset="0"/>
                        <a:cs typeface="+mn-cs"/>
                      </a:endParaRPr>
                    </a:p>
                    <a:p>
                      <a:pPr algn="r" rtl="1"/>
                      <a:endParaRPr lang="ar-AE" sz="1400" b="1" u="none" baseline="0" dirty="0" smtClean="0">
                        <a:solidFill>
                          <a:srgbClr val="FF0000"/>
                        </a:solidFill>
                        <a:latin typeface="Arial Black" pitchFamily="34" charset="0"/>
                        <a:cs typeface="+mn-cs"/>
                      </a:endParaRP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+mn-cs"/>
                        </a:rPr>
                        <a:t>ال</a:t>
                      </a:r>
                      <a:r>
                        <a:rPr lang="ar-EG" sz="1400" b="1" u="none" baseline="0" dirty="0">
                          <a:solidFill>
                            <a:srgbClr val="FF0000"/>
                          </a:solidFill>
                          <a:latin typeface="Arial Black" pitchFamily="34" charset="0"/>
                          <a:cs typeface="+mn-cs"/>
                        </a:rPr>
                        <a:t>نشاط  الفنى :- </a:t>
                      </a:r>
                    </a:p>
                    <a:p>
                      <a:pPr algn="r" rtl="1"/>
                      <a:r>
                        <a:rPr lang="ar-EG" sz="1400" b="1" u="none" baseline="0" dirty="0">
                          <a:latin typeface="Arial Black" pitchFamily="34" charset="0"/>
                          <a:cs typeface="+mn-cs"/>
                        </a:rPr>
                        <a:t>1 </a:t>
                      </a:r>
                      <a:r>
                        <a:rPr lang="ar-EG" sz="1400" b="1" u="none" baseline="0" dirty="0" smtClean="0">
                          <a:latin typeface="Arial Black" pitchFamily="34" charset="0"/>
                          <a:cs typeface="+mn-cs"/>
                        </a:rPr>
                        <a:t>–</a:t>
                      </a:r>
                      <a:r>
                        <a:rPr lang="ar-AE" sz="1400" b="1" u="none" baseline="0" dirty="0" smtClean="0">
                          <a:latin typeface="Arial Black" pitchFamily="34" charset="0"/>
                          <a:cs typeface="+mn-cs"/>
                        </a:rPr>
                        <a:t> التدريب على </a:t>
                      </a:r>
                      <a:r>
                        <a:rPr lang="ar-EG" sz="1400" b="1" u="none" baseline="0" dirty="0" smtClean="0">
                          <a:latin typeface="Arial Black" pitchFamily="34" charset="0"/>
                          <a:cs typeface="+mn-cs"/>
                        </a:rPr>
                        <a:t>  </a:t>
                      </a:r>
                      <a:r>
                        <a:rPr lang="ar-AE" sz="1400" b="1" u="none" baseline="0" dirty="0" smtClean="0">
                          <a:latin typeface="Arial Black" pitchFamily="34" charset="0"/>
                          <a:cs typeface="+mn-cs"/>
                        </a:rPr>
                        <a:t>طريقة  عمل بطاقات بأسماء أيام الأسبوع  وتغليفها حراري مع الإلتزام بقواعد الأمن والسلامة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latin typeface="Arial Black" pitchFamily="34" charset="0"/>
                          <a:cs typeface="+mn-cs"/>
                        </a:rPr>
                        <a:t> عند استعمال آلة لتغليف الحراري 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latin typeface="Arial Black" pitchFamily="34" charset="0"/>
                          <a:cs typeface="+mn-cs"/>
                        </a:rPr>
                        <a:t>   </a:t>
                      </a:r>
                    </a:p>
                    <a:p>
                      <a:pPr algn="r" rtl="1"/>
                      <a:endParaRPr lang="ar-EG" sz="1400" b="1" u="none" baseline="0" dirty="0">
                        <a:solidFill>
                          <a:srgbClr val="FF0000"/>
                        </a:solidFill>
                        <a:latin typeface="Arial Black" pitchFamily="34" charset="0"/>
                        <a:cs typeface="+mn-cs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Arial Black" pitchFamily="34" charset="0"/>
                          <a:cs typeface="+mn-cs"/>
                        </a:rPr>
                        <a:t>النشاط الرياضي  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يجلس االطلاب  على الطاولة دائرية ويتم رفع بطاقة إسم  اليوم ويقراءه الطالب  ثم تسال المعلمة </a:t>
                      </a: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ماذاستفعل في هذا اليوم   ـ غدا  ـ  وماذا فعلت أمس  وتكرر ذلك مع طالب تلو الآخر  </a:t>
                      </a:r>
                    </a:p>
                    <a:p>
                      <a:pPr algn="r" rtl="1"/>
                      <a:endParaRPr lang="ar-AE" sz="1400" b="1" u="none" baseline="0" dirty="0" smtClean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  <a:p>
                      <a:pPr algn="r" rtl="1"/>
                      <a:endParaRPr lang="ar-AE" sz="1400" b="1" u="none" baseline="0" dirty="0" smtClean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  <a:p>
                      <a:pPr algn="r" rtl="1"/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 </a:t>
                      </a:r>
                      <a:r>
                        <a:rPr lang="ar-AE" sz="1400" b="1" u="none" baseline="0" dirty="0" smtClean="0">
                          <a:solidFill>
                            <a:srgbClr val="FF0000"/>
                          </a:solidFill>
                          <a:latin typeface="Arial Black" pitchFamily="34" charset="0"/>
                          <a:cs typeface="+mn-cs"/>
                        </a:rPr>
                        <a:t>النشاط الموسيقى: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400" b="1" u="none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  <a:cs typeface="+mn-cs"/>
                        </a:rPr>
                        <a:t>يتم تشغيل الموسيقي تحفيزية عند رفع كل بطاقة مع التصفيق من قبل اطلاب </a:t>
                      </a:r>
                      <a:endParaRPr lang="ar-EG" sz="1400" b="1" u="none" baseline="0" dirty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400" b="1" baseline="0" dirty="0">
                        <a:solidFill>
                          <a:schemeClr val="tx1"/>
                        </a:solidFill>
                        <a:latin typeface="Arial Black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823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 Black" pitchFamily="34" charset="0"/>
                          <a:cs typeface="+mn-cs"/>
                        </a:rPr>
                        <a:t> </a:t>
                      </a:r>
                      <a:r>
                        <a:rPr lang="ar-AE" sz="1400" b="1" baseline="0" dirty="0" smtClean="0">
                          <a:latin typeface="Arial Black" pitchFamily="34" charset="0"/>
                          <a:cs typeface="+mn-cs"/>
                        </a:rPr>
                        <a:t>يطلب من ولي أمر االطالب  مساعدته بتغليف بطاقة بعض  اسماء ايام الأسبوع  وليكن ايام الإجازة</a:t>
                      </a:r>
                      <a:endParaRPr lang="ar-AE" sz="1400" b="1" baseline="0" dirty="0">
                        <a:latin typeface="Arial Black" pitchFamily="34" charset="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82274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baseline="0" dirty="0" smtClean="0">
                          <a:latin typeface="Arial Black" pitchFamily="34" charset="0"/>
                          <a:cs typeface="+mn-cs"/>
                        </a:rPr>
                        <a:t>التغليف الحراري بدون آلة التغليف (يدويا )</a:t>
                      </a:r>
                      <a:endParaRPr lang="en-US" sz="1400" b="1" baseline="0" dirty="0">
                        <a:latin typeface="Arial Black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>
                        <a:latin typeface="Arial Black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baseline="0" dirty="0">
                        <a:latin typeface="Arial Black" pitchFamily="34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Arial Black" pitchFamily="34" charset="0"/>
                          <a:cs typeface="+mn-cs"/>
                        </a:rPr>
                        <a:t> </a:t>
                      </a:r>
                      <a:endParaRPr lang="ar-SA" sz="1400" b="1" dirty="0">
                        <a:latin typeface="Arial Black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667">
                <a:tc>
                  <a:txBody>
                    <a:bodyPr/>
                    <a:lstStyle/>
                    <a:p>
                      <a:pPr algn="r" rtl="1"/>
                      <a:r>
                        <a:rPr lang="en-US" sz="1200" b="1" baseline="0" dirty="0" smtClean="0">
                          <a:latin typeface="Arial Black" pitchFamily="34" charset="0"/>
                          <a:cs typeface="Sakkal Majalla" panose="02000000000000000000" pitchFamily="2" charset="-78"/>
                        </a:rPr>
                        <a:t>[d]</a:t>
                      </a:r>
                      <a:endParaRPr lang="ar-EG" sz="1200" b="1" baseline="0" dirty="0">
                        <a:latin typeface="Arial Black" pitchFamily="34" charset="0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09901" y="4787077"/>
            <a:ext cx="3507741" cy="30777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AE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طريقة التغليف الحراري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01737" y="5330098"/>
            <a:ext cx="5758701" cy="33428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 smtClean="0">
                <a:solidFill>
                  <a:prstClr val="black"/>
                </a:solidFill>
              </a:rPr>
              <a:t>https://www.youtube.com/watch?v=1dtgQ312ccE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50660" y="5352052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pPr/>
              <a:t>21 January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80418" y="6238784"/>
            <a:ext cx="2743200" cy="365125"/>
          </a:xfrm>
        </p:spPr>
        <p:txBody>
          <a:bodyPr/>
          <a:lstStyle/>
          <a:p>
            <a:fld id="{60F9F505-338F-4A63-8E60-F3E66EC2060F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159829" y="6257109"/>
            <a:ext cx="542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dirty="0" smtClean="0"/>
              <a:t>جيد ان يتدرب االطالب على تغليف الحراري  للبطاقات  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 l="11245" t="19403" r="8337" b="5808"/>
          <a:stretch>
            <a:fillRect/>
          </a:stretch>
        </p:blipFill>
        <p:spPr bwMode="auto">
          <a:xfrm>
            <a:off x="261257" y="1267097"/>
            <a:ext cx="5081452" cy="4088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44436">
            <a:off x="6888832" y="1314216"/>
            <a:ext cx="3427814" cy="51253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rtl="1"/>
            <a:r>
              <a:rPr lang="ar-EG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تعريف الجدول الزمني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pPr/>
              <a:t>21 January 2021</a:t>
            </a:fld>
            <a:endParaRPr lang="en-US" noProof="0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CE771D75-A3C9-4078-8557-78C98B91A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96580" y="3331028"/>
            <a:ext cx="3340643" cy="757646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AE" dirty="0" smtClean="0"/>
              <a:t>هو انجاز العمل المطلوب في وقت زمني محدد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23406" y="1110341"/>
            <a:ext cx="3082834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AE" dirty="0" smtClean="0"/>
              <a:t>الجدول الزمني للحص </a:t>
            </a:r>
            <a:endParaRPr lang="en-US" dirty="0"/>
          </a:p>
        </p:txBody>
      </p:sp>
      <p:pic>
        <p:nvPicPr>
          <p:cNvPr id="6145" name="Picture 1" descr="C:\Users\user\Desktop\d8a7d984d8acd8afd988d984-d8a7d984d8b2d985d986d98a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791" y="2181496"/>
            <a:ext cx="5084736" cy="37306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1301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2336</TotalTime>
  <Words>415</Words>
  <Application>Microsoft Office PowerPoint</Application>
  <PresentationFormat>Custom</PresentationFormat>
  <Paragraphs>114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المجال :السلامة المهنية  الهدف :التقيد بأوقات العمل المحددة ضمن جدول زمني معين</vt:lpstr>
      <vt:lpstr>PowerPoint Presentation</vt:lpstr>
      <vt:lpstr>PowerPoint Presentation</vt:lpstr>
      <vt:lpstr>PowerPoint Presentation</vt:lpstr>
      <vt:lpstr> تعريف الجدول الزمني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lenovo</cp:lastModifiedBy>
  <cp:revision>213</cp:revision>
  <dcterms:created xsi:type="dcterms:W3CDTF">2020-07-26T19:33:45Z</dcterms:created>
  <dcterms:modified xsi:type="dcterms:W3CDTF">2021-01-21T05:35:37Z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