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Lst>
  <p:notesMasterIdLst>
    <p:notesMasterId r:id="rId12"/>
  </p:notesMasterIdLst>
  <p:sldIdLst>
    <p:sldId id="267" r:id="rId6"/>
    <p:sldId id="257" r:id="rId7"/>
    <p:sldId id="262" r:id="rId8"/>
    <p:sldId id="259" r:id="rId9"/>
    <p:sldId id="274"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notesViewPr>
    <p:cSldViewPr snapToGrid="0">
      <p:cViewPr varScale="1">
        <p:scale>
          <a:sx n="50" d="100"/>
          <a:sy n="50" d="100"/>
        </p:scale>
        <p:origin x="2640"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1284D9-1D4B-468A-A010-F649C632A758}" type="datetimeFigureOut">
              <a:rPr lang="en-US" smtClean="0"/>
              <a:t>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27DD44-B744-42AC-B498-54EF3C6033B8}" type="slidenum">
              <a:rPr lang="en-US" smtClean="0"/>
              <a:t>‹#›</a:t>
            </a:fld>
            <a:endParaRPr lang="en-US"/>
          </a:p>
        </p:txBody>
      </p:sp>
    </p:spTree>
    <p:extLst>
      <p:ext uri="{BB962C8B-B14F-4D97-AF65-F5344CB8AC3E}">
        <p14:creationId xmlns:p14="http://schemas.microsoft.com/office/powerpoint/2010/main" val="3138303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0C8F7-8467-3041-A730-392BF4A7A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0817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0C8F7-8467-3041-A730-392BF4A7A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5756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0C8F7-8467-3041-A730-392BF4A7A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2717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20F5DDA-372B-43CF-86FE-C9B6645BBCC7}" type="datetime3">
              <a:rPr lang="en-US" smtClean="0"/>
              <a:t>7 January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853342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52F16D-244F-47C2-842A-9317BC736D29}" type="datetime3">
              <a:rPr lang="en-US" smtClean="0"/>
              <a:t>7 January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203488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1A787B-4AB8-4174-BC68-AD1479FF75F2}" type="datetime3">
              <a:rPr lang="en-US" smtClean="0"/>
              <a:t>7 January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127966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3" name="Subtitle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796671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68C1685-7933-4893-93CD-584791D7F10F}" type="datetime3">
              <a:rPr lang="en-US" smtClean="0"/>
              <a:t>7 January 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671007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8C1780D-DAAC-4CAC-AE62-1A67156FB528}" type="datetime3">
              <a:rPr lang="en-US" smtClean="0"/>
              <a:t>7 January 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44542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6D25B4-CC4C-4EFB-A44E-87BF4A4DC3F4}" type="datetime3">
              <a:rPr lang="en-US" smtClean="0"/>
              <a:t>7 January 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4132797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2CDA938-F1B5-4E67-A02C-9BCC4C2F9DA0}" type="datetime3">
              <a:rPr lang="en-US" smtClean="0"/>
              <a:t>7 January 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739791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242AD15-594A-4FB9-B2B8-10786D4C4BC0}" type="datetime3">
              <a:rPr lang="en-US" smtClean="0"/>
              <a:t>7 January 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3382487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C75B283-5B98-4FE8-8FC6-B76E00DC4565}" type="datetime3">
              <a:rPr lang="en-US" smtClean="0"/>
              <a:t>7 January 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8983630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1294A2-9656-4745-B2D6-CACA84C83854}" type="datetime3">
              <a:rPr lang="en-US" smtClean="0"/>
              <a:t>7 January 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2571605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2998D2-4126-411A-8949-6F4D826F56A2}" type="datetime3">
              <a:rPr lang="en-US" smtClean="0"/>
              <a:t>7 January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7159487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7ED719-B36A-46AD-9CFF-82BE8320A41F}" type="datetime3">
              <a:rPr lang="en-US" smtClean="0"/>
              <a:t>7 January 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2173784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F704C3-F6CC-498F-BC59-5F55BF57AFC9}" type="datetime3">
              <a:rPr lang="en-US" smtClean="0"/>
              <a:t>7 January 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3230897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BFEE24-E4A7-4E9A-95AD-6574493E8F41}" type="datetime3">
              <a:rPr lang="en-US" smtClean="0"/>
              <a:t>7 January 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0231189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9050551-4CE6-4950-8D1F-8A1EE9D6E42D}" type="datetime3">
              <a:rPr lang="en-US" smtClean="0"/>
              <a:t>7 January 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36698051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a16="http://schemas.microsoft.com/office/drawing/2014/main" id="{B00A1772-2B8D-4677-8511-3E067F67A72F}"/>
              </a:ext>
            </a:extLst>
          </p:cNvPr>
          <p:cNvGrpSpPr/>
          <p:nvPr userDrawn="1"/>
        </p:nvGrpSpPr>
        <p:grpSpPr>
          <a:xfrm>
            <a:off x="6678503" y="1430186"/>
            <a:ext cx="5526208" cy="2613848"/>
            <a:chOff x="6678503" y="665690"/>
            <a:chExt cx="5526208" cy="2613848"/>
          </a:xfrm>
        </p:grpSpPr>
        <p:sp>
          <p:nvSpPr>
            <p:cNvPr id="42" name="Freeform: Shape 41">
              <a:extLst>
                <a:ext uri="{FF2B5EF4-FFF2-40B4-BE49-F238E27FC236}">
                  <a16:creationId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en-US" noProof="0" dirty="0"/>
            </a:p>
          </p:txBody>
        </p:sp>
      </p:grpSp>
      <p:sp>
        <p:nvSpPr>
          <p:cNvPr id="14" name="Freeform: Shape 13">
            <a:extLst>
              <a:ext uri="{FF2B5EF4-FFF2-40B4-BE49-F238E27FC236}">
                <a16:creationId xmlns:a16="http://schemas.microsoft.com/office/drawing/2014/main"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endParaRPr lang="en-US" noProof="0" dirty="0"/>
          </a:p>
        </p:txBody>
      </p:sp>
      <p:sp>
        <p:nvSpPr>
          <p:cNvPr id="12" name="Freeform: Shape 11">
            <a:extLst>
              <a:ext uri="{FF2B5EF4-FFF2-40B4-BE49-F238E27FC236}">
                <a16:creationId xmlns:a16="http://schemas.microsoft.com/office/drawing/2014/main"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a:srcRect/>
            <a:stretch>
              <a:fillRect l="-39712" t="16306" r="1769" b="-21354"/>
            </a:stretch>
          </a:blipFill>
          <a:ln w="12700"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612" t="-169914" r="-117944" b="10062"/>
            </a:stretch>
          </a:blipFill>
          <a:ln w="12700"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a:srcRect/>
            <a:stretch>
              <a:fillRect l="-67195" t="6186" r="8111" b="-100456"/>
            </a:stretch>
          </a:blipFill>
          <a:ln w="12700" cap="flat">
            <a:noFill/>
            <a:prstDash val="solid"/>
            <a:miter/>
          </a:ln>
        </p:spPr>
        <p:txBody>
          <a:bodyPr rtlCol="0" anchor="ctr"/>
          <a:lstStyle/>
          <a:p>
            <a:endParaRPr lang="en-US" noProof="0" dirty="0"/>
          </a:p>
        </p:txBody>
      </p:sp>
      <p:sp>
        <p:nvSpPr>
          <p:cNvPr id="15" name="Freeform: Shape 14">
            <a:extLst>
              <a:ext uri="{FF2B5EF4-FFF2-40B4-BE49-F238E27FC236}">
                <a16:creationId xmlns:a16="http://schemas.microsoft.com/office/drawing/2014/main"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endParaRPr lang="en-US" noProof="0" dirty="0"/>
          </a:p>
        </p:txBody>
      </p:sp>
      <p:sp>
        <p:nvSpPr>
          <p:cNvPr id="21" name="Title 1">
            <a:extLst>
              <a:ext uri="{FF2B5EF4-FFF2-40B4-BE49-F238E27FC236}">
                <a16:creationId xmlns:a16="http://schemas.microsoft.com/office/drawing/2014/main" id="{380A7FB8-9381-48A6-9B35-958A6319C88F}"/>
              </a:ext>
            </a:extLst>
          </p:cNvPr>
          <p:cNvSpPr>
            <a:spLocks noGrp="1"/>
          </p:cNvSpPr>
          <p:nvPr>
            <p:ph type="title" hasCustomPrompt="1"/>
          </p:nvPr>
        </p:nvSpPr>
        <p:spPr>
          <a:xfrm rot="840000">
            <a:off x="7388594" y="2045086"/>
            <a:ext cx="4821219" cy="1325563"/>
          </a:xfrm>
        </p:spPr>
        <p:txBody>
          <a:bodyPr>
            <a:normAutofit/>
          </a:bodyPr>
          <a:lstStyle>
            <a:lvl1pPr algn="ctr">
              <a:defRPr sz="5500">
                <a:solidFill>
                  <a:schemeClr val="bg1"/>
                </a:solidFill>
              </a:defRPr>
            </a:lvl1pPr>
          </a:lstStyle>
          <a:p>
            <a:r>
              <a:rPr lang="en-US" noProof="0"/>
              <a:t>Thank You!</a:t>
            </a:r>
          </a:p>
        </p:txBody>
      </p:sp>
      <p:grpSp>
        <p:nvGrpSpPr>
          <p:cNvPr id="23" name="Graphic 21">
            <a:extLst>
              <a:ext uri="{FF2B5EF4-FFF2-40B4-BE49-F238E27FC236}">
                <a16:creationId xmlns:a16="http://schemas.microsoft.com/office/drawing/2014/main" id="{D5BA1DFF-80CB-48BB-B37F-4E2BCFC360C5}"/>
              </a:ext>
            </a:extLst>
          </p:cNvPr>
          <p:cNvGrpSpPr/>
          <p:nvPr/>
        </p:nvGrpSpPr>
        <p:grpSpPr>
          <a:xfrm>
            <a:off x="-12667" y="718133"/>
            <a:ext cx="6444343" cy="6146228"/>
            <a:chOff x="-12667" y="718133"/>
            <a:chExt cx="6444343" cy="6146228"/>
          </a:xfrm>
        </p:grpSpPr>
        <p:sp>
          <p:nvSpPr>
            <p:cNvPr id="24" name="Freeform: Shape 23">
              <a:extLst>
                <a:ext uri="{FF2B5EF4-FFF2-40B4-BE49-F238E27FC236}">
                  <a16:creationId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en-US" noProof="0" dirty="0"/>
            </a:p>
          </p:txBody>
        </p:sp>
      </p:grpSp>
      <p:sp>
        <p:nvSpPr>
          <p:cNvPr id="30" name="Picture Placeholder 28">
            <a:extLst>
              <a:ext uri="{FF2B5EF4-FFF2-40B4-BE49-F238E27FC236}">
                <a16:creationId xmlns:a16="http://schemas.microsoft.com/office/drawing/2014/main"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5" name="Text Placeholder 34">
            <a:extLst>
              <a:ext uri="{FF2B5EF4-FFF2-40B4-BE49-F238E27FC236}">
                <a16:creationId xmlns:a16="http://schemas.microsoft.com/office/drawing/2014/main" id="{D53A16E5-EEB1-409A-9BF4-71F08DF7BF95}"/>
              </a:ext>
            </a:extLst>
          </p:cNvPr>
          <p:cNvSpPr>
            <a:spLocks noGrp="1"/>
          </p:cNvSpPr>
          <p:nvPr>
            <p:ph type="body" sz="quarter" idx="14"/>
          </p:nvPr>
        </p:nvSpPr>
        <p:spPr>
          <a:xfrm rot="720000">
            <a:off x="8526498" y="4052877"/>
            <a:ext cx="3689627" cy="642938"/>
          </a:xfrm>
        </p:spPr>
        <p:txBody>
          <a:bodyPr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a:r>
              <a:rPr lang="en-US" noProof="0"/>
              <a:t>Edit Master text styles</a:t>
            </a:r>
          </a:p>
        </p:txBody>
      </p:sp>
    </p:spTree>
    <p:extLst>
      <p:ext uri="{BB962C8B-B14F-4D97-AF65-F5344CB8AC3E}">
        <p14:creationId xmlns:p14="http://schemas.microsoft.com/office/powerpoint/2010/main" val="12035230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a16="http://schemas.microsoft.com/office/drawing/2014/main" id="{0B13FE47-714B-440C-B0F1-CF020E287A09}"/>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3" name="Media Placeholder 12">
            <a:extLst>
              <a:ext uri="{FF2B5EF4-FFF2-40B4-BE49-F238E27FC236}">
                <a16:creationId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a:t>Click icon to add media</a:t>
            </a:r>
            <a:endParaRPr lang="en-US" noProof="0" dirty="0"/>
          </a:p>
        </p:txBody>
      </p:sp>
      <p:sp>
        <p:nvSpPr>
          <p:cNvPr id="17" name="Freeform: Shape 16">
            <a:extLst>
              <a:ext uri="{FF2B5EF4-FFF2-40B4-BE49-F238E27FC236}">
                <a16:creationId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noProof="0" dirty="0"/>
              <a:t> </a:t>
            </a:r>
          </a:p>
        </p:txBody>
      </p:sp>
      <p:sp>
        <p:nvSpPr>
          <p:cNvPr id="19" name="Freeform: Shape 18">
            <a:extLst>
              <a:ext uri="{FF2B5EF4-FFF2-40B4-BE49-F238E27FC236}">
                <a16:creationId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2856957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B665BA1-66C5-4C23-B9BA-F1EDD450FA3F}" type="datetime3">
              <a:rPr lang="en-US" smtClean="0"/>
              <a:t>7 January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2531976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4F4428-25CE-497A-9941-367C16ECCEA0}" type="datetime3">
              <a:rPr lang="en-US" smtClean="0"/>
              <a:t>7 January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16557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A53F8D-8F5F-4D98-B67F-54B571C7FB47}" type="datetime3">
              <a:rPr lang="en-US" smtClean="0"/>
              <a:t>7 January 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522863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6C29FF-CCF6-46F0-B460-CA0EFD3579DE}" type="datetime3">
              <a:rPr lang="en-US" smtClean="0"/>
              <a:t>7 January 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305190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AE4715-3104-467E-A5F5-3DDF7E4FA2A3}" type="datetime3">
              <a:rPr lang="en-US" smtClean="0"/>
              <a:t>7 January 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2085898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73F583-97E1-40F8-841A-DA31DC16C36F}" type="datetime3">
              <a:rPr lang="en-US" smtClean="0"/>
              <a:t>7 January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813189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6A5538-93A8-4427-B2D0-69F246BC64D3}" type="datetime3">
              <a:rPr lang="en-US" smtClean="0"/>
              <a:t>7 January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432530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6487B0-7C3C-4749-A2B6-DB540BDFBDD3}" type="datetime3">
              <a:rPr lang="en-US" smtClean="0"/>
              <a:t>7 January 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F8585A-9C13-4586-A4AB-6DF698F2DFD9}" type="slidenum">
              <a:rPr lang="en-US" smtClean="0"/>
              <a:t>‹#›</a:t>
            </a:fld>
            <a:endParaRPr lang="en-US"/>
          </a:p>
        </p:txBody>
      </p:sp>
    </p:spTree>
    <p:extLst>
      <p:ext uri="{BB962C8B-B14F-4D97-AF65-F5344CB8AC3E}">
        <p14:creationId xmlns:p14="http://schemas.microsoft.com/office/powerpoint/2010/main" val="4197963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AC4949-77A1-40BB-B52A-9D549E788AAB}" type="datetime3">
              <a:rPr lang="en-US" smtClean="0"/>
              <a:t>7 January 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F9F505-338F-4A63-8E60-F3E66EC2060F}" type="slidenum">
              <a:rPr lang="en-GB" smtClean="0"/>
              <a:t>‹#›</a:t>
            </a:fld>
            <a:endParaRPr lang="en-GB"/>
          </a:p>
        </p:txBody>
      </p:sp>
    </p:spTree>
    <p:extLst>
      <p:ext uri="{BB962C8B-B14F-4D97-AF65-F5344CB8AC3E}">
        <p14:creationId xmlns:p14="http://schemas.microsoft.com/office/powerpoint/2010/main" val="15111286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5" r:id="rId13"/>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youtu.be/TXOZtCcsNsQ" TargetMode="External"/><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youtu.be/U3D7_jGq5NA" TargetMode="External"/><Relationship Id="rId2" Type="http://schemas.openxmlformats.org/officeDocument/2006/relationships/notesSlide" Target="../notesSlides/notesSlide3.xml"/><Relationship Id="rId1" Type="http://schemas.openxmlformats.org/officeDocument/2006/relationships/slideLayout" Target="../slideLayouts/slideLayout19.xml"/><Relationship Id="rId5" Type="http://schemas.openxmlformats.org/officeDocument/2006/relationships/hyperlink" Target="https://youtu.be/paLJ--fhJeU" TargetMode="External"/><Relationship Id="rId4" Type="http://schemas.openxmlformats.org/officeDocument/2006/relationships/hyperlink" Target="https://youtu.be/lwokjBeue8I"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Kids on Desk Looking at Notebook">
            <a:extLst>
              <a:ext uri="{FF2B5EF4-FFF2-40B4-BE49-F238E27FC236}">
                <a16:creationId xmlns:a16="http://schemas.microsoft.com/office/drawing/2014/main" id="{F1EACC03-9DC7-4C77-9BAE-11CBF767B58D}"/>
              </a:ext>
            </a:extLst>
          </p:cNvPr>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a:stretch/>
        </p:blipFill>
        <p:spPr/>
      </p:pic>
      <p:sp>
        <p:nvSpPr>
          <p:cNvPr id="7" name="Text Placeholder 6">
            <a:extLst>
              <a:ext uri="{FF2B5EF4-FFF2-40B4-BE49-F238E27FC236}">
                <a16:creationId xmlns:a16="http://schemas.microsoft.com/office/drawing/2014/main" id="{7671E014-38A6-4604-84E2-0E92500FBC52}"/>
              </a:ext>
            </a:extLst>
          </p:cNvPr>
          <p:cNvSpPr>
            <a:spLocks noGrp="1"/>
          </p:cNvSpPr>
          <p:nvPr>
            <p:ph type="body" sz="quarter" idx="16"/>
          </p:nvPr>
        </p:nvSpPr>
        <p:spPr/>
        <p:txBody>
          <a:bodyPr>
            <a:normAutofit fontScale="92500" lnSpcReduction="10000"/>
          </a:bodyPr>
          <a:lstStyle/>
          <a:p>
            <a:pPr algn="r" rtl="1"/>
            <a:r>
              <a:rPr lang="ar-AE" dirty="0"/>
              <a:t>الشهر </a:t>
            </a:r>
            <a:r>
              <a:rPr lang="en-US" dirty="0"/>
              <a:t>1</a:t>
            </a:r>
            <a:endParaRPr lang="ar-AE" dirty="0"/>
          </a:p>
          <a:p>
            <a:r>
              <a:rPr lang="en-US"/>
              <a:t>2021</a:t>
            </a:r>
            <a:endParaRPr lang="ru-RU" dirty="0"/>
          </a:p>
        </p:txBody>
      </p:sp>
      <p:sp>
        <p:nvSpPr>
          <p:cNvPr id="2" name="Title 1">
            <a:extLst>
              <a:ext uri="{FF2B5EF4-FFF2-40B4-BE49-F238E27FC236}">
                <a16:creationId xmlns:a16="http://schemas.microsoft.com/office/drawing/2014/main" id="{2FF535A0-9A52-40AD-972C-D0F96C905295}"/>
              </a:ext>
            </a:extLst>
          </p:cNvPr>
          <p:cNvSpPr>
            <a:spLocks noGrp="1"/>
          </p:cNvSpPr>
          <p:nvPr>
            <p:ph type="ctrTitle"/>
          </p:nvPr>
        </p:nvSpPr>
        <p:spPr>
          <a:xfrm rot="840000">
            <a:off x="6893342" y="2680818"/>
            <a:ext cx="5226025" cy="1827069"/>
          </a:xfrm>
        </p:spPr>
        <p:txBody>
          <a:bodyPr>
            <a:normAutofit/>
          </a:bodyPr>
          <a:lstStyle/>
          <a:p>
            <a:pPr algn="ctr" rtl="1"/>
            <a:r>
              <a:rPr lang="ar-SA" sz="2400" b="0" i="0" dirty="0">
                <a:effectLst/>
                <a:latin typeface="Times New Roman" panose="02020603050405020304" pitchFamily="18" charset="0"/>
              </a:rPr>
              <a:t>قراءة مقاطع صوتية مكونة من حركتين (الفتح مع التنوين بالضم) وذلك مثل: </a:t>
            </a:r>
            <a:br>
              <a:rPr lang="ar-SA" sz="2400" b="0" i="0" dirty="0">
                <a:effectLst/>
                <a:latin typeface="Times New Roman" panose="02020603050405020304" pitchFamily="18" charset="0"/>
              </a:rPr>
            </a:br>
            <a:r>
              <a:rPr lang="ar-SA" sz="2400" b="0" i="0" dirty="0">
                <a:effectLst/>
                <a:latin typeface="Times New Roman" panose="02020603050405020304" pitchFamily="18" charset="0"/>
              </a:rPr>
              <a:t>(أَبٌ – أَتٌ – أَعٌ – أَطٌ – أَضٌ – أَشٌ – أَرٌ – أَدٌ . . . )</a:t>
            </a:r>
            <a:endParaRPr lang="ru-RU" sz="24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5A81143F-FBEE-4565-886D-08852310C84F}"/>
              </a:ext>
            </a:extLst>
          </p:cNvPr>
          <p:cNvSpPr>
            <a:spLocks noGrp="1"/>
          </p:cNvSpPr>
          <p:nvPr>
            <p:ph type="subTitle" idx="1"/>
          </p:nvPr>
        </p:nvSpPr>
        <p:spPr/>
        <p:txBody>
          <a:bodyPr/>
          <a:lstStyle/>
          <a:p>
            <a:pPr algn="ctr" rtl="1"/>
            <a:r>
              <a:rPr lang="ar-AE" dirty="0">
                <a:latin typeface="Arial" panose="020B0604020202020204" pitchFamily="34" charset="0"/>
                <a:cs typeface="Arial" panose="020B0604020202020204" pitchFamily="34" charset="0"/>
              </a:rPr>
              <a:t>أ.نجمة علي الظنحاني</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3528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624405948"/>
              </p:ext>
            </p:extLst>
          </p:nvPr>
        </p:nvGraphicFramePr>
        <p:xfrm>
          <a:off x="142774" y="220751"/>
          <a:ext cx="11906451" cy="6562725"/>
        </p:xfrm>
        <a:graphic>
          <a:graphicData uri="http://schemas.openxmlformats.org/drawingml/2006/table">
            <a:tbl>
              <a:tblPr firstRow="1" bandRow="1">
                <a:tableStyleId>{5940675A-B579-460E-94D1-54222C63F5DA}</a:tableStyleId>
              </a:tblPr>
              <a:tblGrid>
                <a:gridCol w="4298430">
                  <a:extLst>
                    <a:ext uri="{9D8B030D-6E8A-4147-A177-3AD203B41FA5}">
                      <a16:colId xmlns:a16="http://schemas.microsoft.com/office/drawing/2014/main" val="20000"/>
                    </a:ext>
                  </a:extLst>
                </a:gridCol>
                <a:gridCol w="3413704">
                  <a:extLst>
                    <a:ext uri="{9D8B030D-6E8A-4147-A177-3AD203B41FA5}">
                      <a16:colId xmlns:a16="http://schemas.microsoft.com/office/drawing/2014/main" val="2032493190"/>
                    </a:ext>
                  </a:extLst>
                </a:gridCol>
                <a:gridCol w="2918797">
                  <a:extLst>
                    <a:ext uri="{9D8B030D-6E8A-4147-A177-3AD203B41FA5}">
                      <a16:colId xmlns:a16="http://schemas.microsoft.com/office/drawing/2014/main" val="4078435238"/>
                    </a:ext>
                  </a:extLst>
                </a:gridCol>
                <a:gridCol w="1275520">
                  <a:extLst>
                    <a:ext uri="{9D8B030D-6E8A-4147-A177-3AD203B41FA5}">
                      <a16:colId xmlns:a16="http://schemas.microsoft.com/office/drawing/2014/main" val="20001"/>
                    </a:ext>
                  </a:extLst>
                </a:gridCol>
              </a:tblGrid>
              <a:tr h="849998">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dirty="0">
                          <a:latin typeface="Arial" panose="020B0604020202020204" pitchFamily="34" charset="0"/>
                          <a:cs typeface="Arial" panose="020B0604020202020204" pitchFamily="34" charset="0"/>
                        </a:rPr>
                        <a:t>المراجعة: أ. جمعة </a:t>
                      </a:r>
                      <a:r>
                        <a:rPr lang="ar-AE" sz="1200" b="1" dirty="0" smtClean="0">
                          <a:latin typeface="Arial" panose="020B0604020202020204" pitchFamily="34" charset="0"/>
                          <a:cs typeface="Arial" panose="020B0604020202020204" pitchFamily="34" charset="0"/>
                        </a:rPr>
                        <a:t>شعيب</a:t>
                      </a:r>
                      <a:endParaRPr lang="en-US" sz="1200" b="1" dirty="0">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dirty="0">
                          <a:latin typeface="Arial" panose="020B0604020202020204" pitchFamily="34" charset="0"/>
                          <a:cs typeface="Arial" panose="020B0604020202020204" pitchFamily="34" charset="0"/>
                        </a:rPr>
                        <a:t>الإعداد :</a:t>
                      </a:r>
                      <a:r>
                        <a:rPr lang="ar-AE" sz="1200" b="1" baseline="0" dirty="0">
                          <a:latin typeface="Arial" panose="020B0604020202020204" pitchFamily="34" charset="0"/>
                          <a:cs typeface="Arial" panose="020B0604020202020204" pitchFamily="34" charset="0"/>
                        </a:rPr>
                        <a:t> أ. نجمة علي الظنحاني</a:t>
                      </a:r>
                      <a:endParaRPr lang="en-US" sz="1200" b="1" dirty="0">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fontAlgn="ctr"/>
                      <a:r>
                        <a:rPr lang="ar-SA" sz="1200" b="1" kern="1200" dirty="0">
                          <a:solidFill>
                            <a:schemeClr val="tx1"/>
                          </a:solidFill>
                          <a:latin typeface="Arial" panose="020B0604020202020204" pitchFamily="34" charset="0"/>
                          <a:ea typeface="+mn-ea"/>
                          <a:cs typeface="Arial" panose="020B0604020202020204" pitchFamily="34" charset="0"/>
                        </a:rPr>
                        <a:t>قراءة مقاطع صوتية مكونة من حركتين (الفتح مع التنوين بالضم) وذلك مثل: </a:t>
                      </a:r>
                    </a:p>
                    <a:p>
                      <a:pPr algn="ctr" rtl="1" fontAlgn="ctr"/>
                      <a:r>
                        <a:rPr lang="ar-SA" sz="1200" b="1" kern="1200" dirty="0">
                          <a:solidFill>
                            <a:schemeClr val="tx1"/>
                          </a:solidFill>
                          <a:latin typeface="Arial" panose="020B0604020202020204" pitchFamily="34" charset="0"/>
                          <a:ea typeface="+mn-ea"/>
                          <a:cs typeface="Arial" panose="020B0604020202020204" pitchFamily="34" charset="0"/>
                        </a:rPr>
                        <a:t>(أَبٌ – أَتٌ – أَعٌ – أَطٌ – أَضٌ – أَشٌ – أَرٌ – أَدٌ . . . )</a:t>
                      </a:r>
                    </a:p>
                    <a:p>
                      <a:pPr algn="ctr" rtl="1" fontAlgn="ctr"/>
                      <a:r>
                        <a:rPr lang="ar-AE" sz="1200" b="1" i="0" u="none" strike="noStrike" dirty="0">
                          <a:solidFill>
                            <a:srgbClr val="FF0000"/>
                          </a:solidFill>
                          <a:effectLst/>
                          <a:latin typeface="Sakkal Majalla"/>
                          <a:cs typeface="Sakkal Majalla"/>
                        </a:rPr>
                        <a:t>رقم الهدف :(</a:t>
                      </a:r>
                      <a:r>
                        <a:rPr lang="en-US" sz="1200" b="1" i="0" u="none" strike="noStrike" dirty="0">
                          <a:solidFill>
                            <a:srgbClr val="FF0000"/>
                          </a:solidFill>
                          <a:effectLst/>
                          <a:latin typeface="Sakkal Majalla"/>
                          <a:cs typeface="Sakkal Majalla"/>
                        </a:rPr>
                        <a:t>1908</a:t>
                      </a:r>
                      <a:r>
                        <a:rPr lang="ar-AE" sz="1200" b="1" i="0" u="none" strike="noStrike" baseline="0" dirty="0">
                          <a:solidFill>
                            <a:srgbClr val="FF0000"/>
                          </a:solidFill>
                          <a:effectLst/>
                          <a:latin typeface="Sakkal Majalla"/>
                          <a:cs typeface="Sakkal Majalla"/>
                        </a:rPr>
                        <a:t>)</a:t>
                      </a:r>
                      <a:r>
                        <a:rPr lang="ar-AE" sz="1200" b="1" i="0" u="none" strike="noStrike" dirty="0">
                          <a:solidFill>
                            <a:srgbClr val="FF0000"/>
                          </a:solidFill>
                          <a:effectLst/>
                          <a:latin typeface="Sakkal Majalla"/>
                          <a:cs typeface="Sakkal Majalla"/>
                        </a:rPr>
                        <a:t>  </a:t>
                      </a:r>
                    </a:p>
                    <a:p>
                      <a:pPr algn="ctr" rtl="1" fontAlgn="ctr"/>
                      <a:endParaRPr lang="ar-AE" sz="1200" b="1" i="0" u="none" strike="noStrike" dirty="0">
                        <a:solidFill>
                          <a:srgbClr val="000000"/>
                        </a:solidFill>
                        <a:effectLst/>
                        <a:latin typeface="Arial" panose="020B0604020202020204" pitchFamily="34" charset="0"/>
                        <a:cs typeface="+mn-cs"/>
                      </a:endParaRPr>
                    </a:p>
                  </a:txBody>
                  <a:tcPr marL="9525" marR="9525" marT="9525"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latin typeface="Arial" panose="020B0604020202020204" pitchFamily="34" charset="0"/>
                          <a:cs typeface="Arial" panose="020B0604020202020204" pitchFamily="34" charset="0"/>
                        </a:rPr>
                        <a:t>الهدف</a:t>
                      </a:r>
                      <a:endParaRPr lang="en-US" sz="1400" b="1" dirty="0">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98951">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dirty="0">
                          <a:latin typeface="Arial" panose="020B0604020202020204" pitchFamily="34" charset="0"/>
                          <a:cs typeface="Arial" panose="020B0604020202020204" pitchFamily="34" charset="0"/>
                        </a:rPr>
                        <a:t>الفئة العمرية: </a:t>
                      </a:r>
                      <a:r>
                        <a:rPr lang="en-US" sz="1200" b="1" dirty="0">
                          <a:latin typeface="Arial" panose="020B0604020202020204" pitchFamily="34" charset="0"/>
                          <a:cs typeface="Arial" panose="020B0604020202020204" pitchFamily="34" charset="0"/>
                        </a:rPr>
                        <a:t>11-12</a:t>
                      </a:r>
                      <a:r>
                        <a:rPr lang="ar-AE" sz="1200" b="1" baseline="0" dirty="0">
                          <a:latin typeface="Arial" panose="020B0604020202020204" pitchFamily="34" charset="0"/>
                          <a:cs typeface="Arial" panose="020B0604020202020204" pitchFamily="34" charset="0"/>
                        </a:rPr>
                        <a:t>عام</a:t>
                      </a:r>
                      <a:endParaRPr lang="ar-AE" sz="1200" b="1" dirty="0">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dirty="0">
                          <a:latin typeface="Arial" panose="020B0604020202020204" pitchFamily="34" charset="0"/>
                          <a:cs typeface="Arial" panose="020B0604020202020204" pitchFamily="34" charset="0"/>
                        </a:rPr>
                        <a:t>مستوى الشدة</a:t>
                      </a:r>
                      <a:r>
                        <a:rPr lang="ar-AE" sz="1200" b="1">
                          <a:latin typeface="Arial" panose="020B0604020202020204" pitchFamily="34" charset="0"/>
                          <a:cs typeface="Arial" panose="020B0604020202020204" pitchFamily="34" charset="0"/>
                        </a:rPr>
                        <a:t>: بسيط</a:t>
                      </a:r>
                      <a:endParaRPr lang="ar-AE" sz="1200" b="1" dirty="0">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dirty="0">
                          <a:latin typeface="Arial" panose="020B0604020202020204" pitchFamily="34" charset="0"/>
                          <a:cs typeface="Arial" panose="020B0604020202020204" pitchFamily="34" charset="0"/>
                        </a:rPr>
                        <a:t>فئة الإعاقة : ذهنية</a:t>
                      </a:r>
                      <a:r>
                        <a:rPr lang="en-US" sz="1200" b="1" baseline="0" dirty="0">
                          <a:latin typeface="Arial" panose="020B0604020202020204" pitchFamily="34" charset="0"/>
                          <a:cs typeface="Arial" panose="020B0604020202020204" pitchFamily="34" charset="0"/>
                        </a:rPr>
                        <a:t> </a:t>
                      </a:r>
                      <a:endParaRPr lang="en-US" sz="1200" b="1" dirty="0">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latin typeface="Arial" panose="020B0604020202020204" pitchFamily="34" charset="0"/>
                          <a:cs typeface="Arial" panose="020B0604020202020204" pitchFamily="34" charset="0"/>
                        </a:rPr>
                        <a:t>بيانات الهدف</a:t>
                      </a:r>
                      <a:endParaRPr lang="en-US" sz="1400" b="1" dirty="0">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2628275"/>
                  </a:ext>
                </a:extLst>
              </a:tr>
              <a:tr h="5215659">
                <a:tc gridSpan="3">
                  <a:txBody>
                    <a:bodyPr/>
                    <a:lstStyle/>
                    <a:p>
                      <a:pPr algn="r" rtl="1"/>
                      <a:r>
                        <a:rPr lang="ar-AE" sz="1400" b="1" dirty="0">
                          <a:solidFill>
                            <a:srgbClr val="FF0000"/>
                          </a:solidFill>
                          <a:latin typeface="Arial" panose="020B0604020202020204" pitchFamily="34" charset="0"/>
                          <a:cs typeface="Arial" panose="020B0604020202020204" pitchFamily="34" charset="0"/>
                        </a:rPr>
                        <a:t>درس (تنوين الضم)</a:t>
                      </a:r>
                    </a:p>
                    <a:p>
                      <a:pPr algn="r" rtl="1"/>
                      <a:endParaRPr lang="ar-AE" sz="1400" b="1" dirty="0">
                        <a:solidFill>
                          <a:srgbClr val="FF0000"/>
                        </a:solidFill>
                        <a:latin typeface="Sakkal Majalla" panose="02000000000000000000" pitchFamily="2" charset="-78"/>
                        <a:cs typeface="Sakkal Majalla" panose="02000000000000000000" pitchFamily="2" charset="-78"/>
                      </a:endParaRPr>
                    </a:p>
                    <a:p>
                      <a:pPr algn="r" rtl="1"/>
                      <a:r>
                        <a:rPr lang="ar-AE" sz="1200" b="1" kern="1200" baseline="0" dirty="0">
                          <a:solidFill>
                            <a:srgbClr val="C00000"/>
                          </a:solidFill>
                          <a:latin typeface="Sakkal Majalla" panose="02000000000000000000" pitchFamily="2" charset="-78"/>
                          <a:ea typeface="+mn-ea"/>
                          <a:cs typeface="Sakkal Majalla" panose="02000000000000000000" pitchFamily="2" charset="-78"/>
                        </a:rPr>
                        <a:t>دخلت هند إلى غرفة فاطمة قائلةً</a:t>
                      </a:r>
                    </a:p>
                    <a:p>
                      <a:pPr algn="r" rtl="1"/>
                      <a:r>
                        <a:rPr lang="ar-AE" sz="1200" b="1" kern="1200" baseline="0" dirty="0">
                          <a:solidFill>
                            <a:schemeClr val="accent1">
                              <a:lumMod val="75000"/>
                            </a:schemeClr>
                          </a:solidFill>
                          <a:latin typeface="Sakkal Majalla" panose="02000000000000000000" pitchFamily="2" charset="-78"/>
                          <a:ea typeface="+mn-ea"/>
                          <a:cs typeface="Sakkal Majalla" panose="02000000000000000000" pitchFamily="2" charset="-78"/>
                        </a:rPr>
                        <a:t>هند: </a:t>
                      </a:r>
                      <a:r>
                        <a:rPr lang="ar-AE" sz="1200" b="1" kern="1200" baseline="0" dirty="0">
                          <a:solidFill>
                            <a:schemeClr val="tx1"/>
                          </a:solidFill>
                          <a:latin typeface="Sakkal Majalla" panose="02000000000000000000" pitchFamily="2" charset="-78"/>
                          <a:ea typeface="+mn-ea"/>
                          <a:cs typeface="Sakkal Majalla" panose="02000000000000000000" pitchFamily="2" charset="-78"/>
                        </a:rPr>
                        <a:t>ماذا تفعلين يا فاطمة ؟</a:t>
                      </a:r>
                    </a:p>
                    <a:p>
                      <a:pPr algn="r" rtl="1"/>
                      <a:r>
                        <a:rPr lang="ar-AE" sz="1200" b="1" kern="1200" baseline="0" dirty="0">
                          <a:solidFill>
                            <a:schemeClr val="accent1">
                              <a:lumMod val="75000"/>
                            </a:schemeClr>
                          </a:solidFill>
                          <a:latin typeface="Sakkal Majalla" panose="02000000000000000000" pitchFamily="2" charset="-78"/>
                          <a:ea typeface="+mn-ea"/>
                          <a:cs typeface="Sakkal Majalla" panose="02000000000000000000" pitchFamily="2" charset="-78"/>
                        </a:rPr>
                        <a:t>فاطمة: </a:t>
                      </a:r>
                      <a:r>
                        <a:rPr lang="ar-AE" sz="1200" b="1" kern="1200" baseline="0" dirty="0">
                          <a:solidFill>
                            <a:schemeClr val="tx1"/>
                          </a:solidFill>
                          <a:latin typeface="Sakkal Majalla" panose="02000000000000000000" pitchFamily="2" charset="-78"/>
                          <a:ea typeface="+mn-ea"/>
                          <a:cs typeface="Sakkal Majalla" panose="02000000000000000000" pitchFamily="2" charset="-78"/>
                        </a:rPr>
                        <a:t>أجيب على أسئلة واجب اللغة العربية ولاكنني أُواجه صعوبة في حلها.</a:t>
                      </a:r>
                    </a:p>
                    <a:p>
                      <a:pPr algn="r" rtl="1"/>
                      <a:r>
                        <a:rPr lang="ar-AE" sz="1200" b="1" kern="1200" baseline="0" dirty="0">
                          <a:solidFill>
                            <a:schemeClr val="accent1">
                              <a:lumMod val="75000"/>
                            </a:schemeClr>
                          </a:solidFill>
                          <a:latin typeface="Sakkal Majalla" panose="02000000000000000000" pitchFamily="2" charset="-78"/>
                          <a:ea typeface="+mn-ea"/>
                          <a:cs typeface="Sakkal Majalla" panose="02000000000000000000" pitchFamily="2" charset="-78"/>
                        </a:rPr>
                        <a:t>هند: </a:t>
                      </a:r>
                      <a:r>
                        <a:rPr lang="ar-AE" sz="1200" b="1" kern="1200" baseline="0" dirty="0">
                          <a:solidFill>
                            <a:schemeClr val="tx1"/>
                          </a:solidFill>
                          <a:latin typeface="Sakkal Majalla" panose="02000000000000000000" pitchFamily="2" charset="-78"/>
                          <a:ea typeface="+mn-ea"/>
                          <a:cs typeface="Sakkal Majalla" panose="02000000000000000000" pitchFamily="2" charset="-78"/>
                        </a:rPr>
                        <a:t>دعيني أرى إنها عن تنوين الضم سهلةٌ جدًا  سأساعدك على فهمها ، تنوين الضم عبارة عن نون ساكنة تلحق آخر الكلمة لفظًا لا كتابةً.</a:t>
                      </a:r>
                    </a:p>
                    <a:p>
                      <a:pPr algn="r" rtl="1"/>
                      <a:r>
                        <a:rPr lang="ar-AE" sz="1200" b="1" kern="1200" baseline="0" dirty="0">
                          <a:solidFill>
                            <a:srgbClr val="C00000"/>
                          </a:solidFill>
                          <a:latin typeface="Sakkal Majalla" panose="02000000000000000000" pitchFamily="2" charset="-78"/>
                          <a:ea typeface="+mn-ea"/>
                          <a:cs typeface="Sakkal Majalla" panose="02000000000000000000" pitchFamily="2" charset="-78"/>
                        </a:rPr>
                        <a:t>نظرت فاطمة إلى هند مستغربة وهي تقول</a:t>
                      </a:r>
                    </a:p>
                    <a:p>
                      <a:pPr algn="r" rtl="1"/>
                      <a:r>
                        <a:rPr lang="ar-AE" sz="1200" b="1" kern="1200" baseline="0" dirty="0">
                          <a:solidFill>
                            <a:schemeClr val="accent1">
                              <a:lumMod val="75000"/>
                            </a:schemeClr>
                          </a:solidFill>
                          <a:latin typeface="Sakkal Majalla" panose="02000000000000000000" pitchFamily="2" charset="-78"/>
                          <a:ea typeface="+mn-ea"/>
                          <a:cs typeface="Sakkal Majalla" panose="02000000000000000000" pitchFamily="2" charset="-78"/>
                        </a:rPr>
                        <a:t>فاطمة: </a:t>
                      </a:r>
                      <a:r>
                        <a:rPr lang="ar-AE" sz="1200" b="1" kern="1200" baseline="0" dirty="0">
                          <a:solidFill>
                            <a:schemeClr val="tx1"/>
                          </a:solidFill>
                          <a:latin typeface="Sakkal Majalla" panose="02000000000000000000" pitchFamily="2" charset="-78"/>
                          <a:ea typeface="+mn-ea"/>
                          <a:cs typeface="Sakkal Majalla" panose="02000000000000000000" pitchFamily="2" charset="-78"/>
                        </a:rPr>
                        <a:t>لم أفهم أي شي مما قلت ! </a:t>
                      </a:r>
                    </a:p>
                    <a:p>
                      <a:pPr algn="r" rtl="1"/>
                      <a:r>
                        <a:rPr lang="ar-AE" sz="1200" b="1" kern="1200" baseline="0" dirty="0">
                          <a:solidFill>
                            <a:schemeClr val="accent1">
                              <a:lumMod val="75000"/>
                            </a:schemeClr>
                          </a:solidFill>
                          <a:latin typeface="Sakkal Majalla" panose="02000000000000000000" pitchFamily="2" charset="-78"/>
                          <a:ea typeface="+mn-ea"/>
                          <a:cs typeface="Sakkal Majalla" panose="02000000000000000000" pitchFamily="2" charset="-78"/>
                        </a:rPr>
                        <a:t>فاطمة: </a:t>
                      </a:r>
                      <a:r>
                        <a:rPr lang="ar-AE" sz="1200" b="1" kern="1200" baseline="0" dirty="0">
                          <a:solidFill>
                            <a:schemeClr val="tx1"/>
                          </a:solidFill>
                          <a:latin typeface="Sakkal Majalla" panose="02000000000000000000" pitchFamily="2" charset="-78"/>
                          <a:ea typeface="+mn-ea"/>
                          <a:cs typeface="Sakkal Majalla" panose="02000000000000000000" pitchFamily="2" charset="-78"/>
                        </a:rPr>
                        <a:t>حسنًأ الأمر بسيط سأعطيك مثال كلمة قلم مع تنوين الضم تنطق قلمن ولا كننا لا نكتب النون الساكنه في آخره نكتفي بوضع تنوين الضم  وهي عبارة عن ضمتان صغيرتان ،فنكتبها بهذه الطريقة قلمٌ .حان   دورك يا فاطمة سأقول لك كلمة وأنت أضيفي تنوين الضم إليها .</a:t>
                      </a:r>
                    </a:p>
                    <a:p>
                      <a:pPr algn="r" rtl="1"/>
                      <a:r>
                        <a:rPr lang="ar-AE" sz="1200" b="1" kern="1200" baseline="0" dirty="0">
                          <a:solidFill>
                            <a:schemeClr val="tx1"/>
                          </a:solidFill>
                          <a:latin typeface="Sakkal Majalla" panose="02000000000000000000" pitchFamily="2" charset="-78"/>
                          <a:ea typeface="+mn-ea"/>
                          <a:cs typeface="Sakkal Majalla" panose="02000000000000000000" pitchFamily="2" charset="-78"/>
                        </a:rPr>
                        <a:t> </a:t>
                      </a:r>
                      <a:r>
                        <a:rPr lang="ar-AE" sz="1200" b="1" kern="1200" baseline="0" dirty="0">
                          <a:solidFill>
                            <a:schemeClr val="accent1">
                              <a:lumMod val="75000"/>
                            </a:schemeClr>
                          </a:solidFill>
                          <a:latin typeface="Sakkal Majalla" panose="02000000000000000000" pitchFamily="2" charset="-78"/>
                          <a:ea typeface="+mn-ea"/>
                          <a:cs typeface="Sakkal Majalla" panose="02000000000000000000" pitchFamily="2" charset="-78"/>
                        </a:rPr>
                        <a:t>فاطمة: </a:t>
                      </a:r>
                      <a:r>
                        <a:rPr lang="ar-AE" sz="1200" b="1" kern="1200" baseline="0" dirty="0">
                          <a:solidFill>
                            <a:schemeClr val="tx1"/>
                          </a:solidFill>
                          <a:latin typeface="Sakkal Majalla" panose="02000000000000000000" pitchFamily="2" charset="-78"/>
                          <a:ea typeface="+mn-ea"/>
                          <a:cs typeface="Sakkal Majalla" panose="02000000000000000000" pitchFamily="2" charset="-78"/>
                        </a:rPr>
                        <a:t>حسنًا أنا مستعدة </a:t>
                      </a:r>
                    </a:p>
                    <a:p>
                      <a:pPr algn="r" rtl="1"/>
                      <a:r>
                        <a:rPr lang="ar-AE" sz="1200" b="1" kern="1200" baseline="0" dirty="0">
                          <a:solidFill>
                            <a:schemeClr val="accent1">
                              <a:lumMod val="75000"/>
                            </a:schemeClr>
                          </a:solidFill>
                          <a:latin typeface="Sakkal Majalla" panose="02000000000000000000" pitchFamily="2" charset="-78"/>
                          <a:ea typeface="+mn-ea"/>
                          <a:cs typeface="Sakkal Majalla" panose="02000000000000000000" pitchFamily="2" charset="-78"/>
                        </a:rPr>
                        <a:t>هند: </a:t>
                      </a:r>
                      <a:r>
                        <a:rPr lang="ar-AE" sz="1200" b="1" kern="1200" baseline="0" dirty="0">
                          <a:solidFill>
                            <a:schemeClr val="tx1"/>
                          </a:solidFill>
                          <a:latin typeface="Sakkal Majalla" panose="02000000000000000000" pitchFamily="2" charset="-78"/>
                          <a:ea typeface="+mn-ea"/>
                          <a:cs typeface="Sakkal Majalla" panose="02000000000000000000" pitchFamily="2" charset="-78"/>
                        </a:rPr>
                        <a:t>كتاب كيف تنطق إذا أضفنا لها تنوين الضم .</a:t>
                      </a:r>
                    </a:p>
                    <a:p>
                      <a:pPr algn="r" rtl="1"/>
                      <a:r>
                        <a:rPr lang="ar-AE" sz="1200" b="1" kern="1200" baseline="0" dirty="0">
                          <a:solidFill>
                            <a:schemeClr val="accent1">
                              <a:lumMod val="75000"/>
                            </a:schemeClr>
                          </a:solidFill>
                          <a:latin typeface="Sakkal Majalla" panose="02000000000000000000" pitchFamily="2" charset="-78"/>
                          <a:ea typeface="+mn-ea"/>
                          <a:cs typeface="Sakkal Majalla" panose="02000000000000000000" pitchFamily="2" charset="-78"/>
                        </a:rPr>
                        <a:t>فاطمة: </a:t>
                      </a:r>
                      <a:r>
                        <a:rPr lang="ar-AE" sz="1200" b="1" kern="1200" baseline="0" dirty="0">
                          <a:solidFill>
                            <a:schemeClr val="tx1"/>
                          </a:solidFill>
                          <a:latin typeface="Sakkal Majalla" panose="02000000000000000000" pitchFamily="2" charset="-78"/>
                          <a:ea typeface="+mn-ea"/>
                          <a:cs typeface="Sakkal Majalla" panose="02000000000000000000" pitchFamily="2" charset="-78"/>
                        </a:rPr>
                        <a:t>كتابٌ .</a:t>
                      </a:r>
                    </a:p>
                    <a:p>
                      <a:pPr algn="r" rtl="1"/>
                      <a:r>
                        <a:rPr lang="ar-AE" sz="1200" b="1" kern="1200" baseline="0" dirty="0">
                          <a:solidFill>
                            <a:schemeClr val="accent1">
                              <a:lumMod val="75000"/>
                            </a:schemeClr>
                          </a:solidFill>
                          <a:latin typeface="Sakkal Majalla" panose="02000000000000000000" pitchFamily="2" charset="-78"/>
                          <a:ea typeface="+mn-ea"/>
                          <a:cs typeface="Sakkal Majalla" panose="02000000000000000000" pitchFamily="2" charset="-78"/>
                        </a:rPr>
                        <a:t> هند : </a:t>
                      </a:r>
                      <a:r>
                        <a:rPr lang="ar-AE" sz="1200" b="1" kern="1200" baseline="0" dirty="0">
                          <a:solidFill>
                            <a:schemeClr val="tx1"/>
                          </a:solidFill>
                          <a:latin typeface="Sakkal Majalla" panose="02000000000000000000" pitchFamily="2" charset="-78"/>
                          <a:ea typeface="+mn-ea"/>
                          <a:cs typeface="Sakkal Majalla" panose="02000000000000000000" pitchFamily="2" charset="-78"/>
                        </a:rPr>
                        <a:t>أحسنت يا فاطمة ، فاطمة :لقد فهمت الآن شكرًا لك يا أختي .</a:t>
                      </a:r>
                      <a:endParaRPr lang="ar-AE" sz="1200" b="1" baseline="0" dirty="0">
                        <a:latin typeface="Arial" panose="020B0604020202020204" pitchFamily="34" charset="0"/>
                        <a:cs typeface="Arial" panose="020B0604020202020204" pitchFamily="34" charset="0"/>
                      </a:endParaRPr>
                    </a:p>
                    <a:p>
                      <a:pPr algn="r" rtl="1"/>
                      <a:endParaRPr lang="ar-AE" sz="1200" b="1" baseline="0" dirty="0">
                        <a:latin typeface="Arial" panose="020B0604020202020204" pitchFamily="34" charset="0"/>
                        <a:cs typeface="Arial" panose="020B0604020202020204" pitchFamily="34" charset="0"/>
                      </a:endParaRPr>
                    </a:p>
                    <a:p>
                      <a:pPr algn="r" rtl="1"/>
                      <a:r>
                        <a:rPr lang="ar-AE" sz="1400" b="1" u="sng" baseline="0" dirty="0">
                          <a:solidFill>
                            <a:srgbClr val="FF0000"/>
                          </a:solidFill>
                          <a:latin typeface="Arial" panose="020B0604020202020204" pitchFamily="34" charset="0"/>
                          <a:cs typeface="+mn-cs"/>
                        </a:rPr>
                        <a:t>الأنشطة الصفية: </a:t>
                      </a:r>
                    </a:p>
                    <a:p>
                      <a:pPr algn="r" rtl="1"/>
                      <a:endParaRPr lang="en-US" sz="1400" b="1" u="sng" baseline="0" dirty="0">
                        <a:solidFill>
                          <a:srgbClr val="FF0000"/>
                        </a:solidFill>
                        <a:latin typeface="Arial" panose="020B0604020202020204" pitchFamily="34" charset="0"/>
                        <a:cs typeface="Arial" panose="020B0604020202020204" pitchFamily="34" charset="0"/>
                      </a:endParaRPr>
                    </a:p>
                    <a:p>
                      <a:pPr marL="228600" indent="-228600" algn="r" rtl="1">
                        <a:buFont typeface="+mj-lt"/>
                        <a:buAutoNum type="arabicPeriod"/>
                      </a:pPr>
                      <a:r>
                        <a:rPr lang="ar-AE" sz="1200" b="1" u="none" baseline="0" dirty="0">
                          <a:latin typeface="Sakkal Majalla" panose="02000000000000000000" pitchFamily="2" charset="-78"/>
                          <a:cs typeface="Sakkal Majalla" panose="02000000000000000000" pitchFamily="2" charset="-78"/>
                        </a:rPr>
                        <a:t>تعرض المعلمة فيديو عن تنوين الضم ثم تطلب من الطلاب ذكر الكلمات التي تم عرضها في الفيديو</a:t>
                      </a:r>
                    </a:p>
                    <a:p>
                      <a:pPr marL="0" indent="0" algn="r" rtl="1">
                        <a:buFont typeface="+mj-lt"/>
                        <a:buNone/>
                      </a:pPr>
                      <a:endParaRPr lang="ar-AE" sz="1200" b="1" u="none" baseline="0" dirty="0">
                        <a:latin typeface="Sakkal Majalla" panose="02000000000000000000" pitchFamily="2" charset="-78"/>
                        <a:cs typeface="Sakkal Majalla" panose="02000000000000000000" pitchFamily="2" charset="-78"/>
                      </a:endParaRPr>
                    </a:p>
                    <a:p>
                      <a:pPr algn="r" rtl="1"/>
                      <a:r>
                        <a:rPr lang="ar-AE" sz="1200" b="1" u="none" baseline="0" dirty="0">
                          <a:latin typeface="Sakkal Majalla" panose="02000000000000000000" pitchFamily="2" charset="-78"/>
                          <a:cs typeface="Sakkal Majalla" panose="02000000000000000000" pitchFamily="2" charset="-78"/>
                        </a:rPr>
                        <a:t>       فيديو تنوين الضم مع الصور</a:t>
                      </a:r>
                    </a:p>
                    <a:p>
                      <a:pPr algn="r" rtl="1"/>
                      <a:endParaRPr lang="en-US" sz="1200" b="1" u="none" baseline="0" dirty="0">
                        <a:latin typeface="Sakkal Majalla" panose="02000000000000000000" pitchFamily="2" charset="-78"/>
                        <a:cs typeface="Sakkal Majalla" panose="02000000000000000000" pitchFamily="2" charset="-78"/>
                      </a:endParaRPr>
                    </a:p>
                    <a:p>
                      <a:pPr algn="r" rtl="1"/>
                      <a:endParaRPr lang="en-US" sz="1200" b="1" u="none" baseline="0" dirty="0">
                        <a:latin typeface="Sakkal Majalla" panose="02000000000000000000" pitchFamily="2" charset="-78"/>
                        <a:cs typeface="Sakkal Majalla" panose="02000000000000000000" pitchFamily="2" charset="-78"/>
                      </a:endParaRPr>
                    </a:p>
                    <a:p>
                      <a:pPr algn="r" rtl="1"/>
                      <a:endParaRPr lang="ar-AE" sz="1200" b="1" u="none" baseline="0" dirty="0">
                        <a:latin typeface="Sakkal Majalla" panose="02000000000000000000" pitchFamily="2" charset="-78"/>
                        <a:cs typeface="Sakkal Majalla" panose="02000000000000000000" pitchFamily="2" charset="-78"/>
                      </a:endParaRPr>
                    </a:p>
                    <a:p>
                      <a:pPr marL="0" indent="0" algn="r" rtl="1">
                        <a:buNone/>
                      </a:pPr>
                      <a:r>
                        <a:rPr lang="ar-AE" sz="1200" b="1" u="none" baseline="0" dirty="0">
                          <a:latin typeface="Sakkal Majalla" panose="02000000000000000000" pitchFamily="2" charset="-78"/>
                          <a:cs typeface="Sakkal Majalla" panose="02000000000000000000" pitchFamily="2" charset="-78"/>
                        </a:rPr>
                        <a:t>2.  تعرض المعلمة مجموعة من الكلمات المكون من مقطعين صويتين ، تقرأ المعلمة الكلمات ويردد الطلاب من خلفها</a:t>
                      </a:r>
                      <a:endParaRPr lang="ar-AE" sz="1200" b="1" baseline="0" dirty="0">
                        <a:latin typeface="Sakkal Majalla" panose="02000000000000000000" pitchFamily="2" charset="-78"/>
                        <a:cs typeface="Sakkal Majalla" panose="02000000000000000000" pitchFamily="2" charset="-78"/>
                      </a:endParaRPr>
                    </a:p>
                    <a:p>
                      <a:pPr algn="r" rtl="1"/>
                      <a:endParaRPr lang="ar-SA" sz="1200" b="1" dirty="0">
                        <a:latin typeface="Arial" panose="020B0604020202020204" pitchFamily="34" charset="0"/>
                        <a:cs typeface="Arial" panose="020B0604020202020204" pitchFamily="34" charset="0"/>
                      </a:endParaRPr>
                    </a:p>
                    <a:p>
                      <a:pPr marL="0" indent="0" algn="r" rtl="1">
                        <a:buNone/>
                      </a:pPr>
                      <a:endParaRPr lang="ar-AE" sz="1200" b="1" u="none" baseline="0" dirty="0">
                        <a:latin typeface="Arial" panose="020B0604020202020204" pitchFamily="34" charset="0"/>
                        <a:cs typeface="Arial" panose="020B0604020202020204" pitchFamily="34" charset="0"/>
                      </a:endParaRPr>
                    </a:p>
                    <a:p>
                      <a:pPr marL="0" indent="0" algn="r" rtl="1">
                        <a:buNone/>
                      </a:pPr>
                      <a:endParaRPr lang="ar-AE" sz="1200" b="1" u="none" baseline="0" dirty="0">
                        <a:latin typeface="Arial" panose="020B0604020202020204" pitchFamily="34" charset="0"/>
                        <a:cs typeface="Arial" panose="020B0604020202020204" pitchFamily="34" charset="0"/>
                      </a:endParaRPr>
                    </a:p>
                    <a:p>
                      <a:pPr marL="0" indent="0" algn="r" rtl="1">
                        <a:buNone/>
                      </a:pPr>
                      <a:endParaRPr lang="ar-AE" sz="1200" b="1" u="none" baseline="0" dirty="0">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algn="ctr" rtl="1"/>
                      <a:endParaRPr lang="ar-AE" sz="1600" b="1" dirty="0">
                        <a:latin typeface="Arial" panose="020B0604020202020204" pitchFamily="34" charset="0"/>
                        <a:cs typeface="Arial" panose="020B0604020202020204" pitchFamily="34" charset="0"/>
                      </a:endParaRPr>
                    </a:p>
                    <a:p>
                      <a:pPr algn="ctr" rtl="1"/>
                      <a:r>
                        <a:rPr lang="ar-AE" sz="1600" b="1" dirty="0">
                          <a:latin typeface="Arial" panose="020B0604020202020204" pitchFamily="34" charset="0"/>
                          <a:cs typeface="Arial" panose="020B0604020202020204" pitchFamily="34" charset="0"/>
                        </a:rPr>
                        <a:t>كتاب</a:t>
                      </a:r>
                      <a:r>
                        <a:rPr lang="ar-AE" sz="1600" b="1" baseline="0" dirty="0">
                          <a:latin typeface="Arial" panose="020B0604020202020204" pitchFamily="34" charset="0"/>
                          <a:cs typeface="Arial" panose="020B0604020202020204" pitchFamily="34" charset="0"/>
                        </a:rPr>
                        <a:t> الطالب </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9" name="Date Placeholder 8"/>
          <p:cNvSpPr>
            <a:spLocks noGrp="1"/>
          </p:cNvSpPr>
          <p:nvPr>
            <p:ph type="dt" sz="half" idx="10"/>
          </p:nvPr>
        </p:nvSpPr>
        <p:spPr/>
        <p:txBody>
          <a:bodyPr/>
          <a:lstStyle/>
          <a:p>
            <a:fld id="{F81D01CF-05FC-40DD-9306-5E37CEF60A8F}" type="datetime3">
              <a:rPr lang="en-US" smtClean="0"/>
              <a:t>7 January 2021</a:t>
            </a:fld>
            <a:endParaRPr lang="en-GB"/>
          </a:p>
        </p:txBody>
      </p:sp>
      <p:sp>
        <p:nvSpPr>
          <p:cNvPr id="15" name="Slide Number Placeholder 14"/>
          <p:cNvSpPr>
            <a:spLocks noGrp="1"/>
          </p:cNvSpPr>
          <p:nvPr>
            <p:ph type="sldNum" sz="quarter" idx="12"/>
          </p:nvPr>
        </p:nvSpPr>
        <p:spPr/>
        <p:txBody>
          <a:bodyPr/>
          <a:lstStyle/>
          <a:p>
            <a:fld id="{60F9F505-338F-4A63-8E60-F3E66EC2060F}" type="slidenum">
              <a:rPr lang="en-GB" smtClean="0"/>
              <a:t>2</a:t>
            </a:fld>
            <a:endParaRPr lang="en-GB"/>
          </a:p>
        </p:txBody>
      </p:sp>
      <p:sp>
        <p:nvSpPr>
          <p:cNvPr id="12" name="Rounded Rectangle 4">
            <a:extLst>
              <a:ext uri="{FF2B5EF4-FFF2-40B4-BE49-F238E27FC236}">
                <a16:creationId xmlns:a16="http://schemas.microsoft.com/office/drawing/2014/main" id="{5BDAFE68-060B-491F-BCEF-3693561BB4F4}"/>
              </a:ext>
            </a:extLst>
          </p:cNvPr>
          <p:cNvSpPr/>
          <p:nvPr/>
        </p:nvSpPr>
        <p:spPr>
          <a:xfrm>
            <a:off x="8241806" y="5465189"/>
            <a:ext cx="2273797" cy="201844"/>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400" dirty="0">
              <a:hlinkClick r:id="rId3"/>
            </a:endParaRPr>
          </a:p>
          <a:p>
            <a:pPr algn="ctr"/>
            <a:r>
              <a:rPr lang="en-US" sz="1200" dirty="0">
                <a:hlinkClick r:id="rId3"/>
              </a:rPr>
              <a:t>https://youtu.be/TXOZtCcsNsQ</a:t>
            </a:r>
            <a:endParaRPr lang="ar-AE" sz="1200" dirty="0"/>
          </a:p>
          <a:p>
            <a:pPr algn="ctr"/>
            <a:endParaRPr lang="en-US" dirty="0"/>
          </a:p>
        </p:txBody>
      </p:sp>
      <p:grpSp>
        <p:nvGrpSpPr>
          <p:cNvPr id="33" name="Group 32">
            <a:extLst>
              <a:ext uri="{FF2B5EF4-FFF2-40B4-BE49-F238E27FC236}">
                <a16:creationId xmlns:a16="http://schemas.microsoft.com/office/drawing/2014/main" id="{65388380-3EE9-4A31-83E7-5E131265F2AD}"/>
              </a:ext>
            </a:extLst>
          </p:cNvPr>
          <p:cNvGrpSpPr/>
          <p:nvPr/>
        </p:nvGrpSpPr>
        <p:grpSpPr>
          <a:xfrm>
            <a:off x="9791886" y="6109280"/>
            <a:ext cx="576656" cy="527969"/>
            <a:chOff x="9183322" y="5753465"/>
            <a:chExt cx="570183" cy="479631"/>
          </a:xfrm>
        </p:grpSpPr>
        <p:sp>
          <p:nvSpPr>
            <p:cNvPr id="34" name="Rectangle 33">
              <a:extLst>
                <a:ext uri="{FF2B5EF4-FFF2-40B4-BE49-F238E27FC236}">
                  <a16:creationId xmlns:a16="http://schemas.microsoft.com/office/drawing/2014/main" id="{46038F34-F9C6-4F81-B1D9-04D14A8CADA4}"/>
                </a:ext>
              </a:extLst>
            </p:cNvPr>
            <p:cNvSpPr/>
            <p:nvPr/>
          </p:nvSpPr>
          <p:spPr>
            <a:xfrm>
              <a:off x="9329990" y="5813699"/>
              <a:ext cx="423515" cy="419397"/>
            </a:xfrm>
            <a:prstGeom prst="rect">
              <a:avLst/>
            </a:prstGeom>
            <a:noFill/>
          </p:spPr>
          <p:txBody>
            <a:bodyPr wrap="none" lIns="91440" tIns="45720" rIns="91440" bIns="45720">
              <a:spAutoFit/>
            </a:bodyPr>
            <a:lstStyle/>
            <a:p>
              <a:pPr algn="ctr"/>
              <a:r>
                <a:rPr lang="ar-AE" sz="2400" dirty="0">
                  <a:ln w="0"/>
                  <a:effectLst>
                    <a:outerShdw blurRad="38100" dist="19050" dir="2700000" algn="tl" rotWithShape="0">
                      <a:schemeClr val="dk1">
                        <a:alpha val="40000"/>
                      </a:schemeClr>
                    </a:outerShdw>
                  </a:effectLst>
                </a:rPr>
                <a:t>أَط</a:t>
              </a:r>
              <a:endParaRPr lang="en-US" sz="2400" dirty="0">
                <a:ln w="0"/>
                <a:effectLst>
                  <a:outerShdw blurRad="38100" dist="19050" dir="2700000" algn="tl" rotWithShape="0">
                    <a:schemeClr val="dk1">
                      <a:alpha val="40000"/>
                    </a:schemeClr>
                  </a:outerShdw>
                </a:effectLst>
              </a:endParaRPr>
            </a:p>
          </p:txBody>
        </p:sp>
        <p:pic>
          <p:nvPicPr>
            <p:cNvPr id="35" name="Picture 34">
              <a:extLst>
                <a:ext uri="{FF2B5EF4-FFF2-40B4-BE49-F238E27FC236}">
                  <a16:creationId xmlns:a16="http://schemas.microsoft.com/office/drawing/2014/main" id="{4C83322A-74CC-4014-A0C2-37C861E2C24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410" r="50000" b="65739"/>
            <a:stretch/>
          </p:blipFill>
          <p:spPr>
            <a:xfrm>
              <a:off x="9183322" y="5753465"/>
              <a:ext cx="285449" cy="228236"/>
            </a:xfrm>
            <a:prstGeom prst="rect">
              <a:avLst/>
            </a:prstGeom>
          </p:spPr>
        </p:pic>
      </p:grpSp>
      <p:grpSp>
        <p:nvGrpSpPr>
          <p:cNvPr id="36" name="Group 35">
            <a:extLst>
              <a:ext uri="{FF2B5EF4-FFF2-40B4-BE49-F238E27FC236}">
                <a16:creationId xmlns:a16="http://schemas.microsoft.com/office/drawing/2014/main" id="{061DE836-BEB4-423F-A9A0-AA03EA615156}"/>
              </a:ext>
            </a:extLst>
          </p:cNvPr>
          <p:cNvGrpSpPr/>
          <p:nvPr/>
        </p:nvGrpSpPr>
        <p:grpSpPr>
          <a:xfrm>
            <a:off x="7718315" y="6142431"/>
            <a:ext cx="596693" cy="527969"/>
            <a:chOff x="9183322" y="5753465"/>
            <a:chExt cx="589997" cy="479631"/>
          </a:xfrm>
        </p:grpSpPr>
        <p:sp>
          <p:nvSpPr>
            <p:cNvPr id="37" name="Rectangle 36">
              <a:extLst>
                <a:ext uri="{FF2B5EF4-FFF2-40B4-BE49-F238E27FC236}">
                  <a16:creationId xmlns:a16="http://schemas.microsoft.com/office/drawing/2014/main" id="{7203EB82-616B-46FD-BEAC-89227F690527}"/>
                </a:ext>
              </a:extLst>
            </p:cNvPr>
            <p:cNvSpPr/>
            <p:nvPr/>
          </p:nvSpPr>
          <p:spPr>
            <a:xfrm>
              <a:off x="9310177" y="5813699"/>
              <a:ext cx="463142" cy="419397"/>
            </a:xfrm>
            <a:prstGeom prst="rect">
              <a:avLst/>
            </a:prstGeom>
            <a:noFill/>
          </p:spPr>
          <p:txBody>
            <a:bodyPr wrap="none" lIns="91440" tIns="45720" rIns="91440" bIns="45720">
              <a:spAutoFit/>
            </a:bodyPr>
            <a:lstStyle/>
            <a:p>
              <a:pPr algn="ctr"/>
              <a:r>
                <a:rPr lang="ar-AE" sz="2400" dirty="0">
                  <a:ln w="0"/>
                  <a:effectLst>
                    <a:outerShdw blurRad="38100" dist="19050" dir="2700000" algn="tl" rotWithShape="0">
                      <a:schemeClr val="dk1">
                        <a:alpha val="40000"/>
                      </a:schemeClr>
                    </a:outerShdw>
                  </a:effectLst>
                </a:rPr>
                <a:t>أَت</a:t>
              </a:r>
              <a:endParaRPr lang="en-US" sz="2400" dirty="0">
                <a:ln w="0"/>
                <a:effectLst>
                  <a:outerShdw blurRad="38100" dist="19050" dir="2700000" algn="tl" rotWithShape="0">
                    <a:schemeClr val="dk1">
                      <a:alpha val="40000"/>
                    </a:schemeClr>
                  </a:outerShdw>
                </a:effectLst>
              </a:endParaRPr>
            </a:p>
          </p:txBody>
        </p:sp>
        <p:pic>
          <p:nvPicPr>
            <p:cNvPr id="38" name="Picture 37">
              <a:extLst>
                <a:ext uri="{FF2B5EF4-FFF2-40B4-BE49-F238E27FC236}">
                  <a16:creationId xmlns:a16="http://schemas.microsoft.com/office/drawing/2014/main" id="{FC9EDD6D-866D-4989-AFBE-96232AF42BF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410" r="50000" b="65739"/>
            <a:stretch/>
          </p:blipFill>
          <p:spPr>
            <a:xfrm>
              <a:off x="9183322" y="5753465"/>
              <a:ext cx="285449" cy="228236"/>
            </a:xfrm>
            <a:prstGeom prst="rect">
              <a:avLst/>
            </a:prstGeom>
          </p:spPr>
        </p:pic>
      </p:grpSp>
      <p:grpSp>
        <p:nvGrpSpPr>
          <p:cNvPr id="39" name="Group 38">
            <a:extLst>
              <a:ext uri="{FF2B5EF4-FFF2-40B4-BE49-F238E27FC236}">
                <a16:creationId xmlns:a16="http://schemas.microsoft.com/office/drawing/2014/main" id="{9E5936B5-2595-4C00-ACCE-613D6E72E84A}"/>
              </a:ext>
            </a:extLst>
          </p:cNvPr>
          <p:cNvGrpSpPr/>
          <p:nvPr/>
        </p:nvGrpSpPr>
        <p:grpSpPr>
          <a:xfrm>
            <a:off x="8725533" y="6142431"/>
            <a:ext cx="538983" cy="527969"/>
            <a:chOff x="9183322" y="5753465"/>
            <a:chExt cx="532935" cy="479631"/>
          </a:xfrm>
        </p:grpSpPr>
        <p:sp>
          <p:nvSpPr>
            <p:cNvPr id="40" name="Rectangle 39">
              <a:extLst>
                <a:ext uri="{FF2B5EF4-FFF2-40B4-BE49-F238E27FC236}">
                  <a16:creationId xmlns:a16="http://schemas.microsoft.com/office/drawing/2014/main" id="{C90ABA17-511E-415F-AA2A-5207233DDA89}"/>
                </a:ext>
              </a:extLst>
            </p:cNvPr>
            <p:cNvSpPr/>
            <p:nvPr/>
          </p:nvSpPr>
          <p:spPr>
            <a:xfrm>
              <a:off x="9367236" y="5813699"/>
              <a:ext cx="349021" cy="419397"/>
            </a:xfrm>
            <a:prstGeom prst="rect">
              <a:avLst/>
            </a:prstGeom>
            <a:noFill/>
          </p:spPr>
          <p:txBody>
            <a:bodyPr wrap="none" lIns="91440" tIns="45720" rIns="91440" bIns="45720">
              <a:spAutoFit/>
            </a:bodyPr>
            <a:lstStyle/>
            <a:p>
              <a:pPr algn="ctr"/>
              <a:r>
                <a:rPr lang="ar-AE" sz="2400" dirty="0">
                  <a:ln w="0"/>
                  <a:effectLst>
                    <a:outerShdw blurRad="38100" dist="19050" dir="2700000" algn="tl" rotWithShape="0">
                      <a:schemeClr val="dk1">
                        <a:alpha val="40000"/>
                      </a:schemeClr>
                    </a:outerShdw>
                  </a:effectLst>
                </a:rPr>
                <a:t>أَد</a:t>
              </a:r>
              <a:endParaRPr lang="en-US" sz="2400" dirty="0">
                <a:ln w="0"/>
                <a:effectLst>
                  <a:outerShdw blurRad="38100" dist="19050" dir="2700000" algn="tl" rotWithShape="0">
                    <a:schemeClr val="dk1">
                      <a:alpha val="40000"/>
                    </a:schemeClr>
                  </a:outerShdw>
                </a:effectLst>
              </a:endParaRPr>
            </a:p>
          </p:txBody>
        </p:sp>
        <p:pic>
          <p:nvPicPr>
            <p:cNvPr id="41" name="Picture 40">
              <a:extLst>
                <a:ext uri="{FF2B5EF4-FFF2-40B4-BE49-F238E27FC236}">
                  <a16:creationId xmlns:a16="http://schemas.microsoft.com/office/drawing/2014/main" id="{14B0DABF-46BA-4566-AE94-24F354881DA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410" r="50000" b="65739"/>
            <a:stretch/>
          </p:blipFill>
          <p:spPr>
            <a:xfrm>
              <a:off x="9183322" y="5753465"/>
              <a:ext cx="285449" cy="228236"/>
            </a:xfrm>
            <a:prstGeom prst="rect">
              <a:avLst/>
            </a:prstGeom>
          </p:spPr>
        </p:pic>
      </p:grpSp>
      <p:grpSp>
        <p:nvGrpSpPr>
          <p:cNvPr id="42" name="Group 41">
            <a:extLst>
              <a:ext uri="{FF2B5EF4-FFF2-40B4-BE49-F238E27FC236}">
                <a16:creationId xmlns:a16="http://schemas.microsoft.com/office/drawing/2014/main" id="{5CD7D5A9-5B94-42BB-A6EE-51A983F4EB89}"/>
              </a:ext>
            </a:extLst>
          </p:cNvPr>
          <p:cNvGrpSpPr/>
          <p:nvPr/>
        </p:nvGrpSpPr>
        <p:grpSpPr>
          <a:xfrm>
            <a:off x="6476663" y="6142431"/>
            <a:ext cx="570245" cy="527969"/>
            <a:chOff x="9183322" y="5753465"/>
            <a:chExt cx="563846" cy="479631"/>
          </a:xfrm>
        </p:grpSpPr>
        <p:sp>
          <p:nvSpPr>
            <p:cNvPr id="43" name="Rectangle 42">
              <a:extLst>
                <a:ext uri="{FF2B5EF4-FFF2-40B4-BE49-F238E27FC236}">
                  <a16:creationId xmlns:a16="http://schemas.microsoft.com/office/drawing/2014/main" id="{F39F94A5-1F43-433A-B2AC-7D4CAA63605F}"/>
                </a:ext>
              </a:extLst>
            </p:cNvPr>
            <p:cNvSpPr/>
            <p:nvPr/>
          </p:nvSpPr>
          <p:spPr>
            <a:xfrm>
              <a:off x="9336332" y="5813699"/>
              <a:ext cx="410836" cy="419397"/>
            </a:xfrm>
            <a:prstGeom prst="rect">
              <a:avLst/>
            </a:prstGeom>
            <a:noFill/>
          </p:spPr>
          <p:txBody>
            <a:bodyPr wrap="none" lIns="91440" tIns="45720" rIns="91440" bIns="45720">
              <a:spAutoFit/>
            </a:bodyPr>
            <a:lstStyle/>
            <a:p>
              <a:pPr algn="ctr"/>
              <a:r>
                <a:rPr lang="ar-AE" sz="2400" dirty="0">
                  <a:ln w="0"/>
                  <a:effectLst>
                    <a:outerShdw blurRad="38100" dist="19050" dir="2700000" algn="tl" rotWithShape="0">
                      <a:schemeClr val="dk1">
                        <a:alpha val="40000"/>
                      </a:schemeClr>
                    </a:outerShdw>
                  </a:effectLst>
                </a:rPr>
                <a:t>أُع</a:t>
              </a:r>
              <a:endParaRPr lang="en-US" sz="2400" dirty="0">
                <a:ln w="0"/>
                <a:effectLst>
                  <a:outerShdw blurRad="38100" dist="19050" dir="2700000" algn="tl" rotWithShape="0">
                    <a:schemeClr val="dk1">
                      <a:alpha val="40000"/>
                    </a:schemeClr>
                  </a:outerShdw>
                </a:effectLst>
              </a:endParaRPr>
            </a:p>
          </p:txBody>
        </p:sp>
        <p:pic>
          <p:nvPicPr>
            <p:cNvPr id="44" name="Picture 43">
              <a:extLst>
                <a:ext uri="{FF2B5EF4-FFF2-40B4-BE49-F238E27FC236}">
                  <a16:creationId xmlns:a16="http://schemas.microsoft.com/office/drawing/2014/main" id="{66814422-60C0-42EF-8A68-F24D31801A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410" r="50000" b="65739"/>
            <a:stretch/>
          </p:blipFill>
          <p:spPr>
            <a:xfrm>
              <a:off x="9183322" y="5753465"/>
              <a:ext cx="285449" cy="228236"/>
            </a:xfrm>
            <a:prstGeom prst="rect">
              <a:avLst/>
            </a:prstGeom>
          </p:spPr>
        </p:pic>
      </p:grpSp>
    </p:spTree>
    <p:extLst>
      <p:ext uri="{BB962C8B-B14F-4D97-AF65-F5344CB8AC3E}">
        <p14:creationId xmlns:p14="http://schemas.microsoft.com/office/powerpoint/2010/main" val="873815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514049813"/>
              </p:ext>
            </p:extLst>
          </p:nvPr>
        </p:nvGraphicFramePr>
        <p:xfrm>
          <a:off x="136479" y="173255"/>
          <a:ext cx="11943226" cy="6477802"/>
        </p:xfrm>
        <a:graphic>
          <a:graphicData uri="http://schemas.openxmlformats.org/drawingml/2006/table">
            <a:tbl>
              <a:tblPr firstRow="1" bandRow="1">
                <a:tableStyleId>{5940675A-B579-460E-94D1-54222C63F5DA}</a:tableStyleId>
              </a:tblPr>
              <a:tblGrid>
                <a:gridCol w="10736975">
                  <a:extLst>
                    <a:ext uri="{9D8B030D-6E8A-4147-A177-3AD203B41FA5}">
                      <a16:colId xmlns:a16="http://schemas.microsoft.com/office/drawing/2014/main" val="20000"/>
                    </a:ext>
                  </a:extLst>
                </a:gridCol>
                <a:gridCol w="1206251">
                  <a:extLst>
                    <a:ext uri="{9D8B030D-6E8A-4147-A177-3AD203B41FA5}">
                      <a16:colId xmlns:a16="http://schemas.microsoft.com/office/drawing/2014/main" val="20001"/>
                    </a:ext>
                  </a:extLst>
                </a:gridCol>
              </a:tblGrid>
              <a:tr h="528764">
                <a:tc>
                  <a:txBody>
                    <a:bodyPr/>
                    <a:lstStyle/>
                    <a:p>
                      <a:pPr algn="r" rtl="1" fontAlgn="ctr"/>
                      <a:r>
                        <a:rPr lang="ar-SA" sz="1200" b="1" kern="1200" baseline="0" dirty="0">
                          <a:solidFill>
                            <a:schemeClr val="tx1"/>
                          </a:solidFill>
                          <a:latin typeface="Arial" panose="020B0604020202020204" pitchFamily="34" charset="0"/>
                          <a:ea typeface="+mn-ea"/>
                          <a:cs typeface="Arial" panose="020B0604020202020204" pitchFamily="34" charset="0"/>
                        </a:rPr>
                        <a:t>قراءة مقاطع صوتية مكونة من حركتين (الفتح مع التنوين بالضم) وذلك مثل: (أَبٌ – أَتٌ – أَعٌ – أَطٌ – أَضٌ – أَشٌ – أَرٌ – أَدٌ . . . . )</a:t>
                      </a:r>
                      <a:endParaRPr lang="ar-AE" sz="1200" b="1" kern="1200" baseline="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latin typeface="Arial" panose="020B0604020202020204" pitchFamily="34" charset="0"/>
                          <a:cs typeface="Arial" panose="020B0604020202020204" pitchFamily="34" charset="0"/>
                        </a:rPr>
                        <a:t>الهدف</a:t>
                      </a:r>
                      <a:endParaRPr lang="en-US" sz="1400" b="1" dirty="0">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78810">
                <a:tc>
                  <a:txBody>
                    <a:bodyPr/>
                    <a:lstStyle/>
                    <a:p>
                      <a:pPr algn="r" rtl="1"/>
                      <a:r>
                        <a:rPr lang="ar-SA" sz="1200" b="1" dirty="0">
                          <a:latin typeface="Arial" panose="020B0604020202020204" pitchFamily="34" charset="0"/>
                          <a:cs typeface="Arial" panose="020B0604020202020204" pitchFamily="34" charset="0"/>
                        </a:rPr>
                        <a:t>انشطه</a:t>
                      </a:r>
                      <a:r>
                        <a:rPr lang="ar-SA" sz="1200" b="1" baseline="0" dirty="0">
                          <a:latin typeface="Arial" panose="020B0604020202020204" pitchFamily="34" charset="0"/>
                          <a:cs typeface="Arial" panose="020B0604020202020204" pitchFamily="34" charset="0"/>
                        </a:rPr>
                        <a:t> مهارية</a:t>
                      </a:r>
                      <a:endParaRPr lang="ar-AE" sz="1200" b="1" dirty="0">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1"/>
                      <a:r>
                        <a:rPr lang="ar-AE" sz="1400" b="1" dirty="0">
                          <a:latin typeface="Arial" panose="020B0604020202020204" pitchFamily="34" charset="0"/>
                          <a:cs typeface="Arial" panose="020B0604020202020204" pitchFamily="34" charset="0"/>
                        </a:rPr>
                        <a:t>المكونات </a:t>
                      </a:r>
                      <a:endParaRPr lang="en-US" sz="1400" b="1" dirty="0">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5470228">
                <a:tc>
                  <a:txBody>
                    <a:bodyPr/>
                    <a:lstStyle/>
                    <a:p>
                      <a:pPr marL="0" indent="0" algn="r" rtl="1">
                        <a:buFont typeface="Arial" panose="020B0604020202020204" pitchFamily="34" charset="0"/>
                        <a:buNone/>
                      </a:pPr>
                      <a:r>
                        <a:rPr lang="ar-SA" sz="1200" b="1" u="sng" baseline="0" dirty="0">
                          <a:solidFill>
                            <a:srgbClr val="FF0000"/>
                          </a:solidFill>
                          <a:latin typeface="Arial" panose="020B0604020202020204" pitchFamily="34" charset="0"/>
                          <a:cs typeface="Arial" panose="020B0604020202020204" pitchFamily="34" charset="0"/>
                        </a:rPr>
                        <a:t>الانشطه الصفية </a:t>
                      </a:r>
                      <a:endParaRPr lang="ar-AE" sz="1200" b="1" u="sng" baseline="0" dirty="0">
                        <a:solidFill>
                          <a:srgbClr val="FF0000"/>
                        </a:solidFill>
                        <a:latin typeface="Arial" panose="020B0604020202020204" pitchFamily="34" charset="0"/>
                        <a:cs typeface="Arial" panose="020B0604020202020204" pitchFamily="34" charset="0"/>
                      </a:endParaRPr>
                    </a:p>
                    <a:p>
                      <a:pPr marL="0" indent="0" algn="r" rtl="1">
                        <a:buFont typeface="Arial" panose="020B0604020202020204" pitchFamily="34" charset="0"/>
                        <a:buNone/>
                      </a:pPr>
                      <a:endParaRPr lang="ar-AE" sz="1200" baseline="0" dirty="0">
                        <a:latin typeface="Arial" panose="020B0604020202020204" pitchFamily="34" charset="0"/>
                        <a:cs typeface="Arial" panose="020B0604020202020204" pitchFamily="34" charset="0"/>
                      </a:endParaRPr>
                    </a:p>
                    <a:p>
                      <a:pPr marL="0" indent="0" algn="r" rtl="1">
                        <a:buFont typeface="+mj-lt"/>
                        <a:buNone/>
                      </a:pPr>
                      <a:r>
                        <a:rPr lang="ar-AE" sz="1200" baseline="0" dirty="0">
                          <a:latin typeface="Arial" panose="020B0604020202020204" pitchFamily="34" charset="0"/>
                          <a:cs typeface="Arial" panose="020B0604020202020204" pitchFamily="34" charset="0"/>
                        </a:rPr>
                        <a:t>1- نشاط (عائلتي مع تنوين الضم)  توزع المعلمة صورة لعائلة تطبع الكلمات المكونة من حركتين الفتح  أو الضم مع تنوين الضم مثل (</a:t>
                      </a:r>
                      <a:r>
                        <a:rPr lang="ar-AE" sz="1200" baseline="0" dirty="0">
                          <a:latin typeface="Arial" panose="020B0604020202020204" pitchFamily="34" charset="0"/>
                          <a:cs typeface="Arial" panose="020B0604020202020204" pitchFamily="34" charset="0"/>
                          <a:sym typeface="Wingdings" panose="05000000000000000000" pitchFamily="2" charset="2"/>
                        </a:rPr>
                        <a:t>أُمٌ ، أَبٌ ، أَخٌ </a:t>
                      </a:r>
                      <a:r>
                        <a:rPr lang="ar-AE" sz="1200" baseline="0" dirty="0">
                          <a:latin typeface="Arial" panose="020B0604020202020204" pitchFamily="34" charset="0"/>
                          <a:cs typeface="Arial" panose="020B0604020202020204" pitchFamily="34" charset="0"/>
                        </a:rPr>
                        <a:t>،..) تطلب من الطلاب نطق الكلمات و الترديد مع المعلمة من ثم لصق الكلمة مع الصورة المناسبة .</a:t>
                      </a:r>
                    </a:p>
                    <a:p>
                      <a:pPr marL="0" indent="0" algn="r" rtl="1">
                        <a:buFont typeface="Arial" panose="020B0604020202020204" pitchFamily="34" charset="0"/>
                        <a:buNone/>
                      </a:pPr>
                      <a:endParaRPr lang="ar-SA" sz="1200" baseline="0" dirty="0">
                        <a:latin typeface="Arial" panose="020B0604020202020204" pitchFamily="34" charset="0"/>
                        <a:cs typeface="Arial" panose="020B0604020202020204" pitchFamily="34" charset="0"/>
                      </a:endParaRPr>
                    </a:p>
                    <a:p>
                      <a:pPr marL="0" indent="0" algn="r" rtl="1">
                        <a:buFont typeface="Arial" panose="020B0604020202020204" pitchFamily="34" charset="0"/>
                        <a:buNone/>
                      </a:pPr>
                      <a:endParaRPr lang="ar-SA" sz="1200" baseline="0" dirty="0">
                        <a:latin typeface="Arial" panose="020B0604020202020204" pitchFamily="34" charset="0"/>
                        <a:cs typeface="Arial" panose="020B0604020202020204" pitchFamily="34" charset="0"/>
                      </a:endParaRPr>
                    </a:p>
                    <a:p>
                      <a:pPr marL="0" indent="0" algn="r" rtl="1">
                        <a:buFont typeface="Arial" panose="020B0604020202020204" pitchFamily="34" charset="0"/>
                        <a:buNone/>
                      </a:pPr>
                      <a:endParaRPr lang="ar-SA" sz="1200" baseline="0" dirty="0">
                        <a:latin typeface="Arial" panose="020B0604020202020204" pitchFamily="34" charset="0"/>
                        <a:cs typeface="Arial" panose="020B0604020202020204" pitchFamily="34" charset="0"/>
                      </a:endParaRPr>
                    </a:p>
                    <a:p>
                      <a:pPr algn="r" rtl="1"/>
                      <a:endParaRPr lang="ar-SA" sz="1600" baseline="0" dirty="0">
                        <a:latin typeface="Arial" panose="020B0604020202020204" pitchFamily="34" charset="0"/>
                        <a:cs typeface="Arial" panose="020B0604020202020204" pitchFamily="34" charset="0"/>
                      </a:endParaRPr>
                    </a:p>
                    <a:p>
                      <a:pPr algn="r" rtl="1"/>
                      <a:endParaRPr lang="ar-SA" sz="1600" baseline="0" dirty="0">
                        <a:latin typeface="Arial" panose="020B0604020202020204" pitchFamily="34" charset="0"/>
                        <a:cs typeface="Arial" panose="020B0604020202020204" pitchFamily="34" charset="0"/>
                      </a:endParaRPr>
                    </a:p>
                    <a:p>
                      <a:pPr algn="r" rtl="1"/>
                      <a:endParaRPr lang="ar-SA" sz="1600" baseline="0" dirty="0">
                        <a:latin typeface="Arial" panose="020B0604020202020204" pitchFamily="34" charset="0"/>
                        <a:cs typeface="Arial" panose="020B0604020202020204" pitchFamily="34" charset="0"/>
                      </a:endParaRPr>
                    </a:p>
                    <a:p>
                      <a:pPr algn="r" rtl="1"/>
                      <a:endParaRPr lang="ar-SA" sz="1600" baseline="0" dirty="0">
                        <a:latin typeface="Arial" panose="020B0604020202020204" pitchFamily="34" charset="0"/>
                        <a:cs typeface="Arial" panose="020B0604020202020204" pitchFamily="34" charset="0"/>
                      </a:endParaRPr>
                    </a:p>
                    <a:p>
                      <a:pPr algn="r" rtl="1"/>
                      <a:endParaRPr lang="ar-SA" sz="1600" baseline="0" dirty="0">
                        <a:latin typeface="Arial" panose="020B0604020202020204" pitchFamily="34" charset="0"/>
                        <a:cs typeface="Arial" panose="020B0604020202020204" pitchFamily="34" charset="0"/>
                      </a:endParaRPr>
                    </a:p>
                    <a:p>
                      <a:pPr algn="r" rtl="1"/>
                      <a:endParaRPr lang="ar-SA" sz="1600" baseline="0" dirty="0">
                        <a:latin typeface="Arial" panose="020B0604020202020204" pitchFamily="34" charset="0"/>
                        <a:cs typeface="Arial" panose="020B0604020202020204" pitchFamily="34" charset="0"/>
                      </a:endParaRPr>
                    </a:p>
                    <a:p>
                      <a:pPr algn="r" rtl="1"/>
                      <a:endParaRPr lang="ar-AE" sz="1600" baseline="0" dirty="0">
                        <a:latin typeface="Arial" panose="020B0604020202020204" pitchFamily="34" charset="0"/>
                        <a:cs typeface="Arial" panose="020B0604020202020204" pitchFamily="34" charset="0"/>
                      </a:endParaRPr>
                    </a:p>
                    <a:p>
                      <a:pPr algn="r" rtl="1"/>
                      <a:endParaRPr lang="ar-SA" sz="1600" b="1" u="none" baseline="0" dirty="0">
                        <a:latin typeface="Arial" panose="020B0604020202020204" pitchFamily="34" charset="0"/>
                        <a:cs typeface="Arial" panose="020B0604020202020204" pitchFamily="34" charset="0"/>
                      </a:endParaRPr>
                    </a:p>
                    <a:p>
                      <a:pPr algn="r" rtl="1"/>
                      <a:endParaRPr lang="ar-SA" sz="1600" b="1" u="none" baseline="0" dirty="0">
                        <a:latin typeface="Arial" panose="020B0604020202020204" pitchFamily="34" charset="0"/>
                        <a:cs typeface="Arial" panose="020B0604020202020204" pitchFamily="34" charset="0"/>
                      </a:endParaRPr>
                    </a:p>
                    <a:p>
                      <a:pPr algn="r" rtl="1"/>
                      <a:endParaRPr lang="ar-SA" sz="1600" b="1" u="none" baseline="0" dirty="0">
                        <a:latin typeface="Arial" panose="020B0604020202020204" pitchFamily="34" charset="0"/>
                        <a:cs typeface="Arial" panose="020B0604020202020204" pitchFamily="34" charset="0"/>
                      </a:endParaRPr>
                    </a:p>
                    <a:p>
                      <a:pPr algn="r" rtl="1"/>
                      <a:endParaRPr lang="ar-SA" sz="1600" b="1" u="none" baseline="0" dirty="0">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1"/>
                      <a:endParaRPr lang="ar-AE" sz="1400" b="1" dirty="0">
                        <a:latin typeface="Arial" panose="020B0604020202020204" pitchFamily="34" charset="0"/>
                        <a:cs typeface="Arial" panose="020B0604020202020204" pitchFamily="34" charset="0"/>
                      </a:endParaRPr>
                    </a:p>
                    <a:p>
                      <a:pPr algn="ctr" rtl="1"/>
                      <a:r>
                        <a:rPr lang="ar-AE" sz="1400" b="1" baseline="0" dirty="0">
                          <a:latin typeface="Arial" panose="020B0604020202020204" pitchFamily="34" charset="0"/>
                          <a:cs typeface="Arial" panose="020B0604020202020204" pitchFamily="34" charset="0"/>
                        </a:rPr>
                        <a:t> </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9" name="Date Placeholder 8"/>
          <p:cNvSpPr>
            <a:spLocks noGrp="1"/>
          </p:cNvSpPr>
          <p:nvPr>
            <p:ph type="dt" sz="half" idx="10"/>
          </p:nvPr>
        </p:nvSpPr>
        <p:spPr/>
        <p:txBody>
          <a:bodyPr/>
          <a:lstStyle/>
          <a:p>
            <a:fld id="{00FA42EF-3AAD-44DC-B736-900FDC7B54C3}" type="datetime3">
              <a:rPr lang="en-US" smtClean="0"/>
              <a:t>7 January 2021</a:t>
            </a:fld>
            <a:endParaRPr lang="en-GB"/>
          </a:p>
        </p:txBody>
      </p:sp>
      <p:sp>
        <p:nvSpPr>
          <p:cNvPr id="10" name="Slide Number Placeholder 9"/>
          <p:cNvSpPr>
            <a:spLocks noGrp="1"/>
          </p:cNvSpPr>
          <p:nvPr>
            <p:ph type="sldNum" sz="quarter" idx="12"/>
          </p:nvPr>
        </p:nvSpPr>
        <p:spPr/>
        <p:txBody>
          <a:bodyPr/>
          <a:lstStyle/>
          <a:p>
            <a:fld id="{60F9F505-338F-4A63-8E60-F3E66EC2060F}" type="slidenum">
              <a:rPr lang="en-GB" smtClean="0"/>
              <a:t>3</a:t>
            </a:fld>
            <a:endParaRPr lang="en-GB"/>
          </a:p>
        </p:txBody>
      </p:sp>
      <p:pic>
        <p:nvPicPr>
          <p:cNvPr id="1026" name="Picture 2" descr="مدوّنة فقه الأسرة المسلمة 🖋️ مجلة الإيمان">
            <a:extLst>
              <a:ext uri="{FF2B5EF4-FFF2-40B4-BE49-F238E27FC236}">
                <a16:creationId xmlns:a16="http://schemas.microsoft.com/office/drawing/2014/main" id="{2790D887-7560-4153-A05B-39C0081B97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360" t="12249" r="4447" b="6441"/>
          <a:stretch/>
        </p:blipFill>
        <p:spPr bwMode="auto">
          <a:xfrm>
            <a:off x="4443825" y="3531516"/>
            <a:ext cx="2640321" cy="2458077"/>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4D0A19C1-44BB-4CF1-A814-98FE2661FB98}"/>
              </a:ext>
            </a:extLst>
          </p:cNvPr>
          <p:cNvGrpSpPr/>
          <p:nvPr/>
        </p:nvGrpSpPr>
        <p:grpSpPr>
          <a:xfrm>
            <a:off x="6136803" y="3092325"/>
            <a:ext cx="538986" cy="527969"/>
            <a:chOff x="9183322" y="5753465"/>
            <a:chExt cx="532936" cy="479631"/>
          </a:xfrm>
        </p:grpSpPr>
        <p:sp>
          <p:nvSpPr>
            <p:cNvPr id="14" name="Rectangle 13">
              <a:extLst>
                <a:ext uri="{FF2B5EF4-FFF2-40B4-BE49-F238E27FC236}">
                  <a16:creationId xmlns:a16="http://schemas.microsoft.com/office/drawing/2014/main" id="{FF799964-46D3-4A0C-AA24-2E8ADF954F33}"/>
                </a:ext>
              </a:extLst>
            </p:cNvPr>
            <p:cNvSpPr/>
            <p:nvPr/>
          </p:nvSpPr>
          <p:spPr>
            <a:xfrm>
              <a:off x="9367239" y="5813699"/>
              <a:ext cx="349019" cy="419397"/>
            </a:xfrm>
            <a:prstGeom prst="rect">
              <a:avLst/>
            </a:prstGeom>
            <a:noFill/>
          </p:spPr>
          <p:txBody>
            <a:bodyPr wrap="none" lIns="91440" tIns="45720" rIns="91440" bIns="45720">
              <a:spAutoFit/>
            </a:bodyPr>
            <a:lstStyle/>
            <a:p>
              <a:pPr algn="ctr"/>
              <a:r>
                <a:rPr lang="ar-AE" sz="2400" dirty="0">
                  <a:ln w="0"/>
                  <a:effectLst>
                    <a:outerShdw blurRad="38100" dist="19050" dir="2700000" algn="tl" rotWithShape="0">
                      <a:schemeClr val="dk1">
                        <a:alpha val="40000"/>
                      </a:schemeClr>
                    </a:outerShdw>
                  </a:effectLst>
                </a:rPr>
                <a:t>أُم</a:t>
              </a:r>
              <a:endParaRPr lang="en-US" sz="2400" dirty="0">
                <a:ln w="0"/>
                <a:effectLst>
                  <a:outerShdw blurRad="38100" dist="19050" dir="2700000" algn="tl" rotWithShape="0">
                    <a:schemeClr val="dk1">
                      <a:alpha val="40000"/>
                    </a:schemeClr>
                  </a:outerShdw>
                </a:effectLst>
              </a:endParaRPr>
            </a:p>
          </p:txBody>
        </p:sp>
        <p:pic>
          <p:nvPicPr>
            <p:cNvPr id="15" name="Picture 14">
              <a:extLst>
                <a:ext uri="{FF2B5EF4-FFF2-40B4-BE49-F238E27FC236}">
                  <a16:creationId xmlns:a16="http://schemas.microsoft.com/office/drawing/2014/main" id="{25E750B8-A227-4DDD-8BDC-85328851027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410" r="50000" b="65739"/>
            <a:stretch/>
          </p:blipFill>
          <p:spPr>
            <a:xfrm>
              <a:off x="9183322" y="5753465"/>
              <a:ext cx="285449" cy="228236"/>
            </a:xfrm>
            <a:prstGeom prst="rect">
              <a:avLst/>
            </a:prstGeom>
          </p:spPr>
        </p:pic>
      </p:grpSp>
      <p:grpSp>
        <p:nvGrpSpPr>
          <p:cNvPr id="16" name="Group 15">
            <a:extLst>
              <a:ext uri="{FF2B5EF4-FFF2-40B4-BE49-F238E27FC236}">
                <a16:creationId xmlns:a16="http://schemas.microsoft.com/office/drawing/2014/main" id="{60CAD842-7033-4288-B966-8C7AE6346769}"/>
              </a:ext>
            </a:extLst>
          </p:cNvPr>
          <p:cNvGrpSpPr/>
          <p:nvPr/>
        </p:nvGrpSpPr>
        <p:grpSpPr>
          <a:xfrm>
            <a:off x="5699479" y="5647297"/>
            <a:ext cx="573448" cy="527969"/>
            <a:chOff x="9183322" y="5753465"/>
            <a:chExt cx="567013" cy="479631"/>
          </a:xfrm>
        </p:grpSpPr>
        <p:sp>
          <p:nvSpPr>
            <p:cNvPr id="17" name="Rectangle 16">
              <a:extLst>
                <a:ext uri="{FF2B5EF4-FFF2-40B4-BE49-F238E27FC236}">
                  <a16:creationId xmlns:a16="http://schemas.microsoft.com/office/drawing/2014/main" id="{5173E79B-7B60-4948-A191-806FEDB3C361}"/>
                </a:ext>
              </a:extLst>
            </p:cNvPr>
            <p:cNvSpPr/>
            <p:nvPr/>
          </p:nvSpPr>
          <p:spPr>
            <a:xfrm>
              <a:off x="9333160" y="5813699"/>
              <a:ext cx="417175" cy="419397"/>
            </a:xfrm>
            <a:prstGeom prst="rect">
              <a:avLst/>
            </a:prstGeom>
            <a:noFill/>
          </p:spPr>
          <p:txBody>
            <a:bodyPr wrap="none" lIns="91440" tIns="45720" rIns="91440" bIns="45720">
              <a:spAutoFit/>
            </a:bodyPr>
            <a:lstStyle/>
            <a:p>
              <a:pPr algn="ctr"/>
              <a:r>
                <a:rPr lang="ar-AE" sz="2400" dirty="0">
                  <a:ln w="0"/>
                  <a:effectLst>
                    <a:outerShdw blurRad="38100" dist="19050" dir="2700000" algn="tl" rotWithShape="0">
                      <a:schemeClr val="dk1">
                        <a:alpha val="40000"/>
                      </a:schemeClr>
                    </a:outerShdw>
                  </a:effectLst>
                </a:rPr>
                <a:t>أَخ</a:t>
              </a:r>
              <a:endParaRPr lang="en-US" sz="2400" dirty="0">
                <a:ln w="0"/>
                <a:effectLst>
                  <a:outerShdw blurRad="38100" dist="19050" dir="2700000" algn="tl" rotWithShape="0">
                    <a:schemeClr val="dk1">
                      <a:alpha val="40000"/>
                    </a:schemeClr>
                  </a:outerShdw>
                </a:effectLst>
              </a:endParaRPr>
            </a:p>
          </p:txBody>
        </p:sp>
        <p:pic>
          <p:nvPicPr>
            <p:cNvPr id="18" name="Picture 17">
              <a:extLst>
                <a:ext uri="{FF2B5EF4-FFF2-40B4-BE49-F238E27FC236}">
                  <a16:creationId xmlns:a16="http://schemas.microsoft.com/office/drawing/2014/main" id="{E836459D-A5A0-452B-BF60-EF3C4F9D3A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410" r="50000" b="65739"/>
            <a:stretch/>
          </p:blipFill>
          <p:spPr>
            <a:xfrm>
              <a:off x="9183322" y="5753465"/>
              <a:ext cx="285449" cy="228236"/>
            </a:xfrm>
            <a:prstGeom prst="rect">
              <a:avLst/>
            </a:prstGeom>
          </p:spPr>
        </p:pic>
      </p:grpSp>
      <p:grpSp>
        <p:nvGrpSpPr>
          <p:cNvPr id="21" name="Group 20">
            <a:extLst>
              <a:ext uri="{FF2B5EF4-FFF2-40B4-BE49-F238E27FC236}">
                <a16:creationId xmlns:a16="http://schemas.microsoft.com/office/drawing/2014/main" id="{E6B5EF2A-6E88-4D8C-A5EC-FB469A5723A6}"/>
              </a:ext>
            </a:extLst>
          </p:cNvPr>
          <p:cNvGrpSpPr/>
          <p:nvPr/>
        </p:nvGrpSpPr>
        <p:grpSpPr>
          <a:xfrm>
            <a:off x="4571996" y="3013538"/>
            <a:ext cx="596691" cy="527969"/>
            <a:chOff x="9183322" y="5753465"/>
            <a:chExt cx="589996" cy="479631"/>
          </a:xfrm>
        </p:grpSpPr>
        <p:sp>
          <p:nvSpPr>
            <p:cNvPr id="22" name="Rectangle 21">
              <a:extLst>
                <a:ext uri="{FF2B5EF4-FFF2-40B4-BE49-F238E27FC236}">
                  <a16:creationId xmlns:a16="http://schemas.microsoft.com/office/drawing/2014/main" id="{1CC48FD7-E800-4B1C-AD53-852ACCED573D}"/>
                </a:ext>
              </a:extLst>
            </p:cNvPr>
            <p:cNvSpPr/>
            <p:nvPr/>
          </p:nvSpPr>
          <p:spPr>
            <a:xfrm>
              <a:off x="9310177" y="5813699"/>
              <a:ext cx="463141" cy="419397"/>
            </a:xfrm>
            <a:prstGeom prst="rect">
              <a:avLst/>
            </a:prstGeom>
            <a:noFill/>
          </p:spPr>
          <p:txBody>
            <a:bodyPr wrap="none" lIns="91440" tIns="45720" rIns="91440" bIns="45720">
              <a:spAutoFit/>
            </a:bodyPr>
            <a:lstStyle/>
            <a:p>
              <a:pPr algn="ctr"/>
              <a:r>
                <a:rPr lang="ar-AE" sz="2400" dirty="0">
                  <a:ln w="0"/>
                  <a:effectLst>
                    <a:outerShdw blurRad="38100" dist="19050" dir="2700000" algn="tl" rotWithShape="0">
                      <a:schemeClr val="dk1">
                        <a:alpha val="40000"/>
                      </a:schemeClr>
                    </a:outerShdw>
                  </a:effectLst>
                </a:rPr>
                <a:t>أَب</a:t>
              </a:r>
              <a:endParaRPr lang="en-US" sz="2400" dirty="0">
                <a:ln w="0"/>
                <a:effectLst>
                  <a:outerShdw blurRad="38100" dist="19050" dir="2700000" algn="tl" rotWithShape="0">
                    <a:schemeClr val="dk1">
                      <a:alpha val="40000"/>
                    </a:schemeClr>
                  </a:outerShdw>
                </a:effectLst>
              </a:endParaRPr>
            </a:p>
          </p:txBody>
        </p:sp>
        <p:pic>
          <p:nvPicPr>
            <p:cNvPr id="23" name="Picture 22">
              <a:extLst>
                <a:ext uri="{FF2B5EF4-FFF2-40B4-BE49-F238E27FC236}">
                  <a16:creationId xmlns:a16="http://schemas.microsoft.com/office/drawing/2014/main" id="{B9B61607-89EF-435B-AFFF-1C3F910C6D8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410" r="50000" b="65739"/>
            <a:stretch/>
          </p:blipFill>
          <p:spPr>
            <a:xfrm>
              <a:off x="9183322" y="5753465"/>
              <a:ext cx="285449" cy="228236"/>
            </a:xfrm>
            <a:prstGeom prst="rect">
              <a:avLst/>
            </a:prstGeom>
          </p:spPr>
        </p:pic>
      </p:grpSp>
      <p:grpSp>
        <p:nvGrpSpPr>
          <p:cNvPr id="24" name="Group 23">
            <a:extLst>
              <a:ext uri="{FF2B5EF4-FFF2-40B4-BE49-F238E27FC236}">
                <a16:creationId xmlns:a16="http://schemas.microsoft.com/office/drawing/2014/main" id="{5424FA37-0C04-49FE-99DF-9F3F7E565173}"/>
              </a:ext>
            </a:extLst>
          </p:cNvPr>
          <p:cNvGrpSpPr/>
          <p:nvPr/>
        </p:nvGrpSpPr>
        <p:grpSpPr>
          <a:xfrm>
            <a:off x="5074719" y="5713601"/>
            <a:ext cx="678448" cy="527969"/>
            <a:chOff x="9183322" y="5753465"/>
            <a:chExt cx="670834" cy="479631"/>
          </a:xfrm>
        </p:grpSpPr>
        <p:sp>
          <p:nvSpPr>
            <p:cNvPr id="25" name="Rectangle 24">
              <a:extLst>
                <a:ext uri="{FF2B5EF4-FFF2-40B4-BE49-F238E27FC236}">
                  <a16:creationId xmlns:a16="http://schemas.microsoft.com/office/drawing/2014/main" id="{8FD2E8F3-881B-4B65-988A-4E6A5FC5ABD9}"/>
                </a:ext>
              </a:extLst>
            </p:cNvPr>
            <p:cNvSpPr/>
            <p:nvPr/>
          </p:nvSpPr>
          <p:spPr>
            <a:xfrm>
              <a:off x="9229344" y="5813699"/>
              <a:ext cx="624812" cy="419397"/>
            </a:xfrm>
            <a:prstGeom prst="rect">
              <a:avLst/>
            </a:prstGeom>
            <a:noFill/>
          </p:spPr>
          <p:txBody>
            <a:bodyPr wrap="none" lIns="91440" tIns="45720" rIns="91440" bIns="45720">
              <a:spAutoFit/>
            </a:bodyPr>
            <a:lstStyle/>
            <a:p>
              <a:pPr algn="ctr"/>
              <a:r>
                <a:rPr lang="ar-AE" sz="2400" dirty="0">
                  <a:ln w="0"/>
                  <a:effectLst>
                    <a:outerShdw blurRad="38100" dist="19050" dir="2700000" algn="tl" rotWithShape="0">
                      <a:schemeClr val="dk1">
                        <a:alpha val="40000"/>
                      </a:schemeClr>
                    </a:outerShdw>
                  </a:effectLst>
                </a:rPr>
                <a:t>أُخت</a:t>
              </a:r>
              <a:endParaRPr lang="en-US" sz="2400" dirty="0">
                <a:ln w="0"/>
                <a:effectLst>
                  <a:outerShdw blurRad="38100" dist="19050" dir="2700000" algn="tl" rotWithShape="0">
                    <a:schemeClr val="dk1">
                      <a:alpha val="40000"/>
                    </a:schemeClr>
                  </a:outerShdw>
                </a:effectLst>
              </a:endParaRPr>
            </a:p>
          </p:txBody>
        </p:sp>
        <p:pic>
          <p:nvPicPr>
            <p:cNvPr id="26" name="Picture 25">
              <a:extLst>
                <a:ext uri="{FF2B5EF4-FFF2-40B4-BE49-F238E27FC236}">
                  <a16:creationId xmlns:a16="http://schemas.microsoft.com/office/drawing/2014/main" id="{0F65FE12-A523-4E98-95D2-E39F04C0C2E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410" r="50000" b="65739"/>
            <a:stretch/>
          </p:blipFill>
          <p:spPr>
            <a:xfrm>
              <a:off x="9183322" y="5753465"/>
              <a:ext cx="285449" cy="228236"/>
            </a:xfrm>
            <a:prstGeom prst="rect">
              <a:avLst/>
            </a:prstGeom>
          </p:spPr>
        </p:pic>
      </p:grpSp>
    </p:spTree>
    <p:extLst>
      <p:ext uri="{BB962C8B-B14F-4D97-AF65-F5344CB8AC3E}">
        <p14:creationId xmlns:p14="http://schemas.microsoft.com/office/powerpoint/2010/main" val="2188067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78069" y="98386"/>
            <a:ext cx="18473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AE"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384777071"/>
              </p:ext>
            </p:extLst>
          </p:nvPr>
        </p:nvGraphicFramePr>
        <p:xfrm>
          <a:off x="129775" y="188717"/>
          <a:ext cx="11804073" cy="6548226"/>
        </p:xfrm>
        <a:graphic>
          <a:graphicData uri="http://schemas.openxmlformats.org/drawingml/2006/table">
            <a:tbl>
              <a:tblPr firstRow="1" bandRow="1">
                <a:tableStyleId>{5940675A-B579-460E-94D1-54222C63F5DA}</a:tableStyleId>
              </a:tblPr>
              <a:tblGrid>
                <a:gridCol w="10833455">
                  <a:extLst>
                    <a:ext uri="{9D8B030D-6E8A-4147-A177-3AD203B41FA5}">
                      <a16:colId xmlns:a16="http://schemas.microsoft.com/office/drawing/2014/main" val="20000"/>
                    </a:ext>
                  </a:extLst>
                </a:gridCol>
                <a:gridCol w="970618">
                  <a:extLst>
                    <a:ext uri="{9D8B030D-6E8A-4147-A177-3AD203B41FA5}">
                      <a16:colId xmlns:a16="http://schemas.microsoft.com/office/drawing/2014/main" val="20001"/>
                    </a:ext>
                  </a:extLst>
                </a:gridCol>
              </a:tblGrid>
              <a:tr h="3367811">
                <a:tc>
                  <a:txBody>
                    <a:bodyPr/>
                    <a:lstStyle/>
                    <a:p>
                      <a:pPr algn="r" rtl="1"/>
                      <a:r>
                        <a:rPr lang="ar-AE" sz="1200" b="1" u="none" baseline="0" dirty="0">
                          <a:solidFill>
                            <a:srgbClr val="FF0000"/>
                          </a:solidFill>
                          <a:latin typeface="Arial" panose="020B0604020202020204" pitchFamily="34" charset="0"/>
                          <a:cs typeface="Arial" panose="020B0604020202020204" pitchFamily="34" charset="0"/>
                        </a:rPr>
                        <a:t>الحصة الدراسية:</a:t>
                      </a:r>
                      <a:endParaRPr lang="ar-AE" sz="1200" b="0" u="none" baseline="0" dirty="0">
                        <a:latin typeface="Arial" panose="020B0604020202020204" pitchFamily="34" charset="0"/>
                        <a:cs typeface="Arial" panose="020B0604020202020204" pitchFamily="34" charset="0"/>
                      </a:endParaRPr>
                    </a:p>
                    <a:p>
                      <a:pPr algn="r" rtl="1" fontAlgn="ctr"/>
                      <a:r>
                        <a:rPr lang="ar-AE" sz="1200" b="1" u="none" kern="1200" baseline="0" dirty="0">
                          <a:solidFill>
                            <a:schemeClr val="tx1"/>
                          </a:solidFill>
                          <a:latin typeface="Sakkal Majalla" panose="02000000000000000000" pitchFamily="2" charset="-78"/>
                          <a:ea typeface="+mn-ea"/>
                          <a:cs typeface="Sakkal Majalla" panose="02000000000000000000" pitchFamily="2" charset="-78"/>
                        </a:rPr>
                        <a:t> </a:t>
                      </a:r>
                      <a:r>
                        <a:rPr lang="ar-SA" sz="1200" b="1" u="none" kern="1200" baseline="0" dirty="0">
                          <a:solidFill>
                            <a:schemeClr val="tx1"/>
                          </a:solidFill>
                          <a:latin typeface="Sakkal Majalla" panose="02000000000000000000" pitchFamily="2" charset="-78"/>
                          <a:ea typeface="+mn-ea"/>
                          <a:cs typeface="Sakkal Majalla" panose="02000000000000000000" pitchFamily="2" charset="-78"/>
                        </a:rPr>
                        <a:t>قراءة مقاطع صوتية مكونة من حركتين (الفتح مع التنوين بالضم) وذلك مثل: (أَبٌ – أَتٌ – أَعٌ – أَطٌ – أَضٌ – أَشٌ – أَرٌ – أَدٌ . . . . )</a:t>
                      </a:r>
                      <a:endParaRPr lang="ar-AE" sz="1200" b="1" u="none" kern="1200" baseline="0" dirty="0">
                        <a:solidFill>
                          <a:schemeClr val="tx1"/>
                        </a:solidFill>
                        <a:latin typeface="Sakkal Majalla" panose="02000000000000000000" pitchFamily="2" charset="-78"/>
                        <a:ea typeface="+mn-ea"/>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u="none" kern="1200" baseline="0" dirty="0">
                          <a:solidFill>
                            <a:schemeClr val="tx1"/>
                          </a:solidFill>
                          <a:latin typeface="Sakkal Majalla" panose="02000000000000000000" pitchFamily="2" charset="-78"/>
                          <a:ea typeface="+mn-ea"/>
                          <a:cs typeface="Sakkal Majalla" panose="02000000000000000000" pitchFamily="2" charset="-78"/>
                        </a:rPr>
                        <a:t>أهداف أخرى: </a:t>
                      </a:r>
                      <a:endParaRPr lang="en-US" sz="1200" b="1" u="none" kern="1200" baseline="0" dirty="0">
                        <a:solidFill>
                          <a:schemeClr val="tx1"/>
                        </a:solidFill>
                        <a:latin typeface="Sakkal Majalla" panose="02000000000000000000" pitchFamily="2" charset="-78"/>
                        <a:ea typeface="+mn-ea"/>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en-US" sz="1200" b="1" u="none" kern="1200" baseline="0" dirty="0">
                          <a:solidFill>
                            <a:schemeClr val="tx1"/>
                          </a:solidFill>
                          <a:latin typeface="Sakkal Majalla" panose="02000000000000000000" pitchFamily="2" charset="-78"/>
                          <a:ea typeface="+mn-ea"/>
                          <a:cs typeface="Sakkal Majalla" panose="02000000000000000000" pitchFamily="2" charset="-78"/>
                        </a:rPr>
                        <a:t>- </a:t>
                      </a:r>
                      <a:r>
                        <a:rPr lang="ar-AE" sz="1200" b="1" u="none" kern="1200" baseline="0" dirty="0">
                          <a:solidFill>
                            <a:schemeClr val="tx1"/>
                          </a:solidFill>
                          <a:latin typeface="Sakkal Majalla" panose="02000000000000000000" pitchFamily="2" charset="-78"/>
                          <a:ea typeface="+mn-ea"/>
                          <a:cs typeface="Sakkal Majalla" panose="02000000000000000000" pitchFamily="2" charset="-78"/>
                        </a:rPr>
                        <a:t>أن يتدرب على </a:t>
                      </a:r>
                      <a:r>
                        <a:rPr lang="ar-SA" sz="1200" b="1" u="none" kern="1200" baseline="0" dirty="0">
                          <a:solidFill>
                            <a:schemeClr val="tx1"/>
                          </a:solidFill>
                          <a:latin typeface="Sakkal Majalla" panose="02000000000000000000" pitchFamily="2" charset="-78"/>
                          <a:ea typeface="+mn-ea"/>
                          <a:cs typeface="Sakkal Majalla" panose="02000000000000000000" pitchFamily="2" charset="-78"/>
                        </a:rPr>
                        <a:t>قراءة مقاطع صوتية مكونة من حركتين (الفتح مع التنوين بالضم) </a:t>
                      </a:r>
                      <a:r>
                        <a:rPr lang="ar-AE" sz="1200" b="1" u="none" kern="1200" baseline="0" dirty="0">
                          <a:solidFill>
                            <a:schemeClr val="tx1"/>
                          </a:solidFill>
                          <a:latin typeface="Sakkal Majalla" panose="02000000000000000000" pitchFamily="2" charset="-78"/>
                          <a:ea typeface="+mn-ea"/>
                          <a:cs typeface="Sakkal Majalla" panose="02000000000000000000" pitchFamily="2" charset="-78"/>
                        </a:rPr>
                        <a:t>من خلال عدة طرق:</a:t>
                      </a:r>
                    </a:p>
                    <a:p>
                      <a:pPr marL="228600" indent="-228600" algn="r" rtl="1">
                        <a:buFont typeface="+mj-lt"/>
                        <a:buAutoNum type="arabicPeriod"/>
                      </a:pPr>
                      <a:r>
                        <a:rPr lang="ar-SA" sz="1200" b="1" u="none" kern="1200" baseline="0" dirty="0">
                          <a:solidFill>
                            <a:schemeClr val="tx1"/>
                          </a:solidFill>
                          <a:latin typeface="Sakkal Majalla" panose="02000000000000000000" pitchFamily="2" charset="-78"/>
                          <a:ea typeface="+mn-ea"/>
                          <a:cs typeface="Sakkal Majalla" panose="02000000000000000000" pitchFamily="2" charset="-78"/>
                        </a:rPr>
                        <a:t>تشغيل فيديو الخاص بالدرس</a:t>
                      </a:r>
                    </a:p>
                    <a:p>
                      <a:pPr marL="228600" marR="0" lvl="0" indent="-228600" algn="r" defTabSz="914400" rtl="1" eaLnBrk="1" fontAlgn="auto" latinLnBrk="0" hangingPunct="1">
                        <a:lnSpc>
                          <a:spcPct val="100000"/>
                        </a:lnSpc>
                        <a:spcBef>
                          <a:spcPts val="0"/>
                        </a:spcBef>
                        <a:spcAft>
                          <a:spcPts val="0"/>
                        </a:spcAft>
                        <a:buClrTx/>
                        <a:buSzTx/>
                        <a:buFont typeface="+mj-lt"/>
                        <a:buAutoNum type="arabicPeriod"/>
                        <a:tabLst/>
                        <a:defRPr/>
                      </a:pPr>
                      <a:r>
                        <a:rPr lang="ar-AE" sz="1200" b="1" u="none" kern="1200" baseline="0" dirty="0">
                          <a:solidFill>
                            <a:schemeClr val="tx1"/>
                          </a:solidFill>
                          <a:latin typeface="Sakkal Majalla" panose="02000000000000000000" pitchFamily="2" charset="-78"/>
                          <a:ea typeface="+mn-ea"/>
                          <a:cs typeface="Sakkal Majalla" panose="02000000000000000000" pitchFamily="2" charset="-78"/>
                        </a:rPr>
                        <a:t>تنفيذ التمارين والأنشطة الصفية داخل الغرفة الصفية اجرائياً. </a:t>
                      </a:r>
                    </a:p>
                    <a:p>
                      <a:pPr marL="228600" marR="0" lvl="0" indent="-228600" algn="r" defTabSz="914400" rtl="1" eaLnBrk="1" fontAlgn="auto" latinLnBrk="0" hangingPunct="1">
                        <a:lnSpc>
                          <a:spcPct val="100000"/>
                        </a:lnSpc>
                        <a:spcBef>
                          <a:spcPts val="0"/>
                        </a:spcBef>
                        <a:spcAft>
                          <a:spcPts val="0"/>
                        </a:spcAft>
                        <a:buClrTx/>
                        <a:buSzTx/>
                        <a:buFont typeface="+mj-lt"/>
                        <a:buAutoNum type="arabicPeriod"/>
                        <a:tabLst/>
                        <a:defRPr/>
                      </a:pPr>
                      <a:r>
                        <a:rPr lang="ar-AE" sz="1200" b="1" u="none" kern="1200" baseline="0" dirty="0">
                          <a:solidFill>
                            <a:schemeClr val="tx1"/>
                          </a:solidFill>
                          <a:latin typeface="Sakkal Majalla" panose="02000000000000000000" pitchFamily="2" charset="-78"/>
                          <a:ea typeface="+mn-ea"/>
                          <a:cs typeface="Sakkal Majalla" panose="02000000000000000000" pitchFamily="2" charset="-78"/>
                        </a:rPr>
                        <a:t>ترديد الكلمات ونطقها مع تنوين الضم خلف المعلمة.</a:t>
                      </a:r>
                    </a:p>
                    <a:p>
                      <a:pPr marL="228600" marR="0" lvl="0" indent="-228600" algn="r" defTabSz="914400" rtl="1" eaLnBrk="1" fontAlgn="auto" latinLnBrk="0" hangingPunct="1">
                        <a:lnSpc>
                          <a:spcPct val="100000"/>
                        </a:lnSpc>
                        <a:spcBef>
                          <a:spcPts val="0"/>
                        </a:spcBef>
                        <a:spcAft>
                          <a:spcPts val="0"/>
                        </a:spcAft>
                        <a:buClrTx/>
                        <a:buSzTx/>
                        <a:buFont typeface="+mj-lt"/>
                        <a:buAutoNum type="arabicPeriod"/>
                        <a:tabLst/>
                        <a:defRPr/>
                      </a:pPr>
                      <a:r>
                        <a:rPr lang="ar-AE" sz="1200" b="1" u="none" kern="1200" baseline="0" dirty="0">
                          <a:solidFill>
                            <a:schemeClr val="tx1"/>
                          </a:solidFill>
                          <a:latin typeface="Sakkal Majalla" panose="02000000000000000000" pitchFamily="2" charset="-78"/>
                          <a:ea typeface="+mn-ea"/>
                          <a:cs typeface="Sakkal Majalla" panose="02000000000000000000" pitchFamily="2" charset="-78"/>
                        </a:rPr>
                        <a:t>المسابقات و الألعاب أثناء الحصة الدراسية .  </a:t>
                      </a:r>
                    </a:p>
                    <a:p>
                      <a:pPr marL="0" marR="0" lvl="0" indent="0" algn="r" defTabSz="914400" rtl="1" eaLnBrk="1" fontAlgn="auto" latinLnBrk="0" hangingPunct="1">
                        <a:lnSpc>
                          <a:spcPct val="100000"/>
                        </a:lnSpc>
                        <a:spcBef>
                          <a:spcPts val="0"/>
                        </a:spcBef>
                        <a:spcAft>
                          <a:spcPts val="0"/>
                        </a:spcAft>
                        <a:buClrTx/>
                        <a:buSzTx/>
                        <a:buFont typeface="+mj-lt"/>
                        <a:buNone/>
                        <a:tabLst/>
                        <a:defRPr/>
                      </a:pPr>
                      <a:endParaRPr lang="ar-AE" sz="1200" b="1" u="none" kern="1200" baseline="0" dirty="0">
                        <a:solidFill>
                          <a:schemeClr val="tx1"/>
                        </a:solidFill>
                        <a:latin typeface="Sakkal Majalla" panose="02000000000000000000" pitchFamily="2" charset="-78"/>
                        <a:ea typeface="+mn-ea"/>
                        <a:cs typeface="Sakkal Majalla" panose="02000000000000000000" pitchFamily="2" charset="-78"/>
                      </a:endParaRPr>
                    </a:p>
                    <a:p>
                      <a:pPr algn="r" rtl="1"/>
                      <a:r>
                        <a:rPr lang="ar-AE" sz="1200" b="1" u="none" baseline="0" dirty="0">
                          <a:solidFill>
                            <a:srgbClr val="FF0000"/>
                          </a:solidFill>
                          <a:latin typeface="Arial" panose="020B0604020202020204" pitchFamily="34" charset="0"/>
                          <a:cs typeface="Arial" panose="020B0604020202020204" pitchFamily="34" charset="0"/>
                        </a:rPr>
                        <a:t>النشاط الرياضي  </a:t>
                      </a:r>
                    </a:p>
                    <a:p>
                      <a:pPr algn="r" rtl="1"/>
                      <a:endParaRPr lang="ar-AE" sz="1200" b="1" u="none" baseline="0" dirty="0">
                        <a:solidFill>
                          <a:srgbClr val="FF0000"/>
                        </a:solidFill>
                        <a:latin typeface="Arial" panose="020B0604020202020204" pitchFamily="34" charset="0"/>
                        <a:cs typeface="Arial" panose="020B0604020202020204" pitchFamily="34" charset="0"/>
                      </a:endParaRPr>
                    </a:p>
                    <a:p>
                      <a:pPr marL="171450" indent="-171450" algn="r" rtl="1">
                        <a:buFont typeface="Arial" panose="020B0604020202020204" pitchFamily="34" charset="0"/>
                        <a:buChar char="•"/>
                      </a:pPr>
                      <a:r>
                        <a:rPr lang="ar-AE" sz="1200" b="0" u="none" baseline="0" dirty="0">
                          <a:solidFill>
                            <a:schemeClr val="tx1"/>
                          </a:solidFill>
                          <a:latin typeface="Arial" panose="020B0604020202020204" pitchFamily="34" charset="0"/>
                          <a:cs typeface="Arial" panose="020B0604020202020204" pitchFamily="34" charset="0"/>
                        </a:rPr>
                        <a:t>تضع المعلمة سلة فيها حروف مع تنوين ضم ،وسلة أخرى فيها حروف فيها حركات قصيرة ( َ، ُ،  ِ) تختار المعلمة طالب، أسرع طالب يختر حرف من كل سله و يكون كلمة بتنوين ضم  ثم يلصقها على السبورة يكون الفائز .</a:t>
                      </a:r>
                    </a:p>
                    <a:p>
                      <a:pPr marL="0" indent="0" algn="r" rtl="1">
                        <a:buFont typeface="Arial" panose="020B0604020202020204" pitchFamily="34" charset="0"/>
                        <a:buNone/>
                      </a:pPr>
                      <a:endParaRPr lang="ar-AE" sz="1200" b="0" u="none" baseline="0" dirty="0">
                        <a:solidFill>
                          <a:schemeClr val="tx1"/>
                        </a:solidFill>
                        <a:latin typeface="Arial" panose="020B0604020202020204" pitchFamily="34" charset="0"/>
                        <a:cs typeface="Arial" panose="020B0604020202020204" pitchFamily="34" charset="0"/>
                      </a:endParaRPr>
                    </a:p>
                    <a:p>
                      <a:pPr algn="r" rtl="1"/>
                      <a:r>
                        <a:rPr lang="ar-AE" sz="1200" b="1" u="none" baseline="0" dirty="0">
                          <a:solidFill>
                            <a:srgbClr val="FF0000"/>
                          </a:solidFill>
                          <a:latin typeface="Arial" panose="020B0604020202020204" pitchFamily="34" charset="0"/>
                          <a:cs typeface="Arial" panose="020B0604020202020204" pitchFamily="34" charset="0"/>
                        </a:rPr>
                        <a:t>النشاط الفني: </a:t>
                      </a:r>
                    </a:p>
                    <a:p>
                      <a:pPr marL="171450" indent="-171450" algn="r" rtl="1">
                        <a:buFont typeface="Arial" panose="020B0604020202020204" pitchFamily="34" charset="0"/>
                        <a:buChar char="•"/>
                      </a:pPr>
                      <a:r>
                        <a:rPr lang="ar-AE" sz="1200" b="0" u="none" baseline="0" dirty="0">
                          <a:solidFill>
                            <a:schemeClr val="tx1"/>
                          </a:solidFill>
                          <a:latin typeface="Arial" panose="020B0604020202020204" pitchFamily="34" charset="0"/>
                          <a:cs typeface="Arial" panose="020B0604020202020204" pitchFamily="34" charset="0"/>
                        </a:rPr>
                        <a:t>يطلب المعلم من الطلاب رسم أسرة مكون من أَبٌ، أُمٌ ،أَخٌ وأُختٌ ثم يقوم المعلم أو الطالب إن أمكن ، بكتابة أفراد العائلة مع حركة التنوين ( أبٌ ، أمٌ ، أختٌ ، أخٌ ).</a:t>
                      </a:r>
                    </a:p>
                    <a:p>
                      <a:pPr algn="r" rtl="1"/>
                      <a:r>
                        <a:rPr lang="ar-AE" sz="1200" b="1" u="none" baseline="0" dirty="0">
                          <a:solidFill>
                            <a:srgbClr val="FF0000"/>
                          </a:solidFill>
                          <a:latin typeface="Arial" panose="020B0604020202020204" pitchFamily="34" charset="0"/>
                          <a:cs typeface="Arial" panose="020B0604020202020204" pitchFamily="34" charset="0"/>
                        </a:rPr>
                        <a:t>النشاط الموسيقى:</a:t>
                      </a:r>
                    </a:p>
                    <a:p>
                      <a:pPr algn="r" rtl="1"/>
                      <a:r>
                        <a:rPr lang="ar-AE" sz="1200" b="0" u="none" baseline="0" dirty="0">
                          <a:solidFill>
                            <a:schemeClr val="tx1"/>
                          </a:solidFill>
                          <a:latin typeface="Arial" panose="020B0604020202020204" pitchFamily="34" charset="0"/>
                          <a:cs typeface="Arial" panose="020B0604020202020204" pitchFamily="34" charset="0"/>
                        </a:rPr>
                        <a:t>-</a:t>
                      </a:r>
                      <a:endParaRPr lang="ar-AE" sz="1200" b="0" baseline="0"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1"/>
                      <a:endParaRPr lang="ar-AE" sz="1400" b="1" baseline="0" dirty="0">
                        <a:latin typeface="Arial" panose="020B0604020202020204" pitchFamily="34" charset="0"/>
                        <a:cs typeface="Arial" panose="020B0604020202020204" pitchFamily="34" charset="0"/>
                      </a:endParaRPr>
                    </a:p>
                    <a:p>
                      <a:pPr algn="ctr" rtl="1"/>
                      <a:r>
                        <a:rPr lang="ar-AE" sz="1400" b="1" baseline="0" dirty="0">
                          <a:latin typeface="Arial" panose="020B0604020202020204" pitchFamily="34" charset="0"/>
                          <a:cs typeface="Arial" panose="020B0604020202020204" pitchFamily="34" charset="0"/>
                        </a:rPr>
                        <a:t>دليل للمعلم</a:t>
                      </a:r>
                    </a:p>
                    <a:p>
                      <a:pPr algn="ctr" rtl="1"/>
                      <a:endParaRPr lang="ar-AE" sz="1400" b="1" baseline="0" dirty="0">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549318">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AE" sz="1200" baseline="0" dirty="0">
                        <a:latin typeface="Arial" panose="020B0604020202020204" pitchFamily="34" charset="0"/>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AE" sz="1200" baseline="0" dirty="0">
                          <a:latin typeface="Arial" panose="020B0604020202020204" pitchFamily="34" charset="0"/>
                          <a:cs typeface="Arial" panose="020B0604020202020204" pitchFamily="34" charset="0"/>
                        </a:rPr>
                        <a:t>- حل أوراق العمل المدرشة في الشرائح التالية</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baseline="0" dirty="0">
                          <a:latin typeface="Arial" panose="020B0604020202020204" pitchFamily="34" charset="0"/>
                          <a:cs typeface="Arial" panose="020B0604020202020204" pitchFamily="34" charset="0"/>
                        </a:rPr>
                        <a:t>الواجب المنزلي </a:t>
                      </a:r>
                      <a:endParaRPr lang="en-US" sz="1400" b="1" dirty="0">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1831058">
                <a:tc>
                  <a:txBody>
                    <a:bodyPr/>
                    <a:lstStyle/>
                    <a:p>
                      <a:pPr algn="r" rtl="1"/>
                      <a:r>
                        <a:rPr lang="ar-AE" sz="1200" baseline="0" dirty="0">
                          <a:latin typeface="Arial" panose="020B0604020202020204" pitchFamily="34" charset="0"/>
                          <a:cs typeface="Arial" panose="020B0604020202020204" pitchFamily="34" charset="0"/>
                        </a:rPr>
                        <a:t>مجموعة تدريبات على الأيباد تتضمن:</a:t>
                      </a:r>
                    </a:p>
                    <a:p>
                      <a:pPr marL="0" marR="0" lvl="0" indent="0" algn="r" defTabSz="914400" rtl="1" eaLnBrk="1" fontAlgn="auto" latinLnBrk="0" hangingPunct="1">
                        <a:lnSpc>
                          <a:spcPct val="100000"/>
                        </a:lnSpc>
                        <a:spcBef>
                          <a:spcPts val="0"/>
                        </a:spcBef>
                        <a:spcAft>
                          <a:spcPts val="0"/>
                        </a:spcAft>
                        <a:buClrTx/>
                        <a:buSzTx/>
                        <a:buFontTx/>
                        <a:buNone/>
                        <a:tabLst/>
                        <a:defRPr/>
                      </a:pPr>
                      <a:r>
                        <a:rPr lang="ar-SA" sz="1200" baseline="0" dirty="0">
                          <a:latin typeface="Arial" panose="020B0604020202020204" pitchFamily="34" charset="0"/>
                          <a:cs typeface="Arial" panose="020B0604020202020204" pitchFamily="34" charset="0"/>
                        </a:rPr>
                        <a:t>1</a:t>
                      </a:r>
                      <a:r>
                        <a:rPr lang="ar-AE" sz="1200" baseline="0" dirty="0">
                          <a:latin typeface="Arial" panose="020B0604020202020204" pitchFamily="34" charset="0"/>
                          <a:cs typeface="Arial" panose="020B0604020202020204" pitchFamily="34" charset="0"/>
                        </a:rPr>
                        <a:t>- مشاهدة فيديو تعليمي عن تنوين الضم تتضمن مجموعة من الكلمات تحتوي على تنوين الضم يطلب المعلم من الطالب نطق وترديد الكلمات التي تعرض في الفيديو</a:t>
                      </a:r>
                      <a:endParaRPr lang="en-US" sz="1200" baseline="0" dirty="0">
                        <a:latin typeface="Arial" panose="020B0604020202020204" pitchFamily="34" charset="0"/>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baseline="0" dirty="0">
                        <a:latin typeface="Arial" panose="020B0604020202020204" pitchFamily="34" charset="0"/>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baseline="0" dirty="0">
                        <a:latin typeface="Arial" panose="020B0604020202020204" pitchFamily="34" charset="0"/>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AE" sz="1200" baseline="0" dirty="0">
                          <a:latin typeface="Arial" panose="020B0604020202020204" pitchFamily="34" charset="0"/>
                          <a:cs typeface="Arial" panose="020B0604020202020204" pitchFamily="34" charset="0"/>
                        </a:rPr>
                        <a:t> </a:t>
                      </a:r>
                      <a:endParaRPr lang="ar-SA" sz="1200" dirty="0">
                        <a:latin typeface="Arial" panose="020B0604020202020204" pitchFamily="34" charset="0"/>
                        <a:cs typeface="Arial" panose="020B0604020202020204" pitchFamily="34" charset="0"/>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baseline="0" dirty="0">
                          <a:latin typeface="Arial" panose="020B0604020202020204" pitchFamily="34" charset="0"/>
                          <a:cs typeface="Arial" panose="020B0604020202020204" pitchFamily="34" charset="0"/>
                        </a:rPr>
                        <a:t>تمارين الكترونية</a:t>
                      </a:r>
                      <a:endParaRPr lang="en-US" sz="1400" b="1" dirty="0">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84570">
                <a:tc>
                  <a:txBody>
                    <a:bodyPr/>
                    <a:lstStyle/>
                    <a:p>
                      <a:pPr algn="r" rtl="1"/>
                      <a:r>
                        <a:rPr lang="ar-AE" sz="1200" b="1" baseline="0" dirty="0">
                          <a:latin typeface="Arial" panose="020B0604020202020204" pitchFamily="34" charset="0"/>
                          <a:cs typeface="Arial" panose="020B0604020202020204" pitchFamily="34" charset="0"/>
                        </a:rPr>
                        <a:t>متوسط : </a:t>
                      </a:r>
                      <a:r>
                        <a:rPr lang="ar-AE" sz="1200" b="0" baseline="0" dirty="0">
                          <a:latin typeface="Arial" panose="020B0604020202020204" pitchFamily="34" charset="0"/>
                          <a:cs typeface="Arial" panose="020B0604020202020204" pitchFamily="34" charset="0"/>
                        </a:rPr>
                        <a:t>يردد مقاطع مكونة من حركتين مع تنوين الضم خلف المعلمة        </a:t>
                      </a:r>
                      <a:r>
                        <a:rPr lang="ar-AE" sz="1200" b="1" baseline="0" dirty="0">
                          <a:latin typeface="Arial" panose="020B0604020202020204" pitchFamily="34" charset="0"/>
                          <a:cs typeface="Arial" panose="020B0604020202020204" pitchFamily="34" charset="0"/>
                        </a:rPr>
                        <a:t>جيد:</a:t>
                      </a:r>
                      <a:r>
                        <a:rPr lang="ar-SA" sz="1200" baseline="0" dirty="0">
                          <a:latin typeface="Arial" panose="020B0604020202020204" pitchFamily="34" charset="0"/>
                          <a:cs typeface="Arial" panose="020B0604020202020204" pitchFamily="34" charset="0"/>
                        </a:rPr>
                        <a:t> </a:t>
                      </a:r>
                      <a:r>
                        <a:rPr lang="ar-AE" sz="1200" kern="1200" baseline="0" dirty="0">
                          <a:solidFill>
                            <a:schemeClr val="tx1"/>
                          </a:solidFill>
                          <a:latin typeface="Arial" panose="020B0604020202020204" pitchFamily="34" charset="0"/>
                          <a:ea typeface="+mn-ea"/>
                          <a:cs typeface="Arial" panose="020B0604020202020204" pitchFamily="34" charset="0"/>
                        </a:rPr>
                        <a:t>يقرأ </a:t>
                      </a:r>
                      <a:r>
                        <a:rPr lang="ar-AE" sz="1200" b="0" baseline="0" dirty="0">
                          <a:latin typeface="Arial" panose="020B0604020202020204" pitchFamily="34" charset="0"/>
                          <a:cs typeface="+mn-cs"/>
                        </a:rPr>
                        <a:t>مقاطع مكونة من حركتين مع تنوين الضمه </a:t>
                      </a:r>
                      <a:r>
                        <a:rPr lang="ar-AE" sz="1200" kern="1200" baseline="0" dirty="0">
                          <a:solidFill>
                            <a:schemeClr val="tx1"/>
                          </a:solidFill>
                          <a:latin typeface="Arial" panose="020B0604020202020204" pitchFamily="34" charset="0"/>
                          <a:ea typeface="+mn-ea"/>
                          <a:cs typeface="Arial" panose="020B0604020202020204" pitchFamily="34" charset="0"/>
                        </a:rPr>
                        <a:t>مع مساعدة المعلمة       </a:t>
                      </a:r>
                      <a:r>
                        <a:rPr lang="ar-AE" sz="1200" b="1" baseline="0" dirty="0">
                          <a:latin typeface="Arial" panose="020B0604020202020204" pitchFamily="34" charset="0"/>
                          <a:cs typeface="Arial" panose="020B0604020202020204" pitchFamily="34" charset="0"/>
                        </a:rPr>
                        <a:t>مرتفع:</a:t>
                      </a:r>
                      <a:r>
                        <a:rPr lang="ar-SA" sz="1200" baseline="0" dirty="0">
                          <a:latin typeface="Arial" panose="020B0604020202020204" pitchFamily="34" charset="0"/>
                          <a:cs typeface="+mn-cs"/>
                        </a:rPr>
                        <a:t> </a:t>
                      </a:r>
                      <a:r>
                        <a:rPr lang="ar-AE" sz="1200" kern="1200" baseline="0" dirty="0">
                          <a:solidFill>
                            <a:schemeClr val="tx1"/>
                          </a:solidFill>
                          <a:latin typeface="Arial" panose="020B0604020202020204" pitchFamily="34" charset="0"/>
                          <a:ea typeface="+mn-ea"/>
                          <a:cs typeface="+mn-cs"/>
                        </a:rPr>
                        <a:t>يقرأ </a:t>
                      </a:r>
                      <a:r>
                        <a:rPr lang="ar-AE" sz="1200" b="0" baseline="0" dirty="0">
                          <a:latin typeface="Arial" panose="020B0604020202020204" pitchFamily="34" charset="0"/>
                          <a:cs typeface="+mn-cs"/>
                        </a:rPr>
                        <a:t>مقاطع مكونة من حركتين مع تنوين الضم بدون مساعدة</a:t>
                      </a:r>
                      <a:endParaRPr lang="ar-AE" sz="1200" baseline="0" dirty="0">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latin typeface="Arial" panose="020B0604020202020204" pitchFamily="34" charset="0"/>
                          <a:cs typeface="Arial" panose="020B0604020202020204" pitchFamily="34" charset="0"/>
                        </a:rPr>
                        <a:t>التقييم</a:t>
                      </a:r>
                      <a:endParaRPr lang="en-US" sz="1400" b="1" dirty="0">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4" name="TextBox 3"/>
          <p:cNvSpPr txBox="1"/>
          <p:nvPr/>
        </p:nvSpPr>
        <p:spPr>
          <a:xfrm>
            <a:off x="6241342" y="4542282"/>
            <a:ext cx="3507741" cy="30777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فيديو تنوين الضم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ounded Rectangle 4"/>
          <p:cNvSpPr/>
          <p:nvPr/>
        </p:nvSpPr>
        <p:spPr>
          <a:xfrm>
            <a:off x="6096000" y="4917006"/>
            <a:ext cx="3826141" cy="92173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6" name="Rectangle 5"/>
          <p:cNvSpPr/>
          <p:nvPr/>
        </p:nvSpPr>
        <p:spPr>
          <a:xfrm>
            <a:off x="6787229" y="4850059"/>
            <a:ext cx="2292679" cy="1200329"/>
          </a:xfrm>
          <a:prstGeom prst="rect">
            <a:avLst/>
          </a:prstGeom>
        </p:spPr>
        <p:txBody>
          <a:bodyPr wrap="none">
            <a:spAutoFit/>
          </a:bodyPr>
          <a:lstStyle/>
          <a:p>
            <a:pPr lvl="0" algn="r" rtl="1">
              <a:defRPr/>
            </a:pPr>
            <a:r>
              <a:rPr lang="en-US" sz="1200" dirty="0">
                <a:solidFill>
                  <a:schemeClr val="accent1">
                    <a:lumMod val="50000"/>
                  </a:schemeClr>
                </a:solidFill>
                <a:latin typeface="Arial" panose="020B0604020202020204" pitchFamily="34" charset="0"/>
                <a:cs typeface="Arial" panose="020B0604020202020204" pitchFamily="34" charset="0"/>
                <a:hlinkClick r:id="rId3"/>
              </a:rPr>
              <a:t>https://youtu.be/U3D7_jGq5NA</a:t>
            </a:r>
            <a:endParaRPr lang="en-US" sz="1200" dirty="0">
              <a:solidFill>
                <a:schemeClr val="accent1">
                  <a:lumMod val="50000"/>
                </a:schemeClr>
              </a:solidFill>
              <a:latin typeface="Arial" panose="020B0604020202020204" pitchFamily="34" charset="0"/>
              <a:cs typeface="Arial" panose="020B0604020202020204" pitchFamily="34" charset="0"/>
            </a:endParaRPr>
          </a:p>
          <a:p>
            <a:pPr lvl="0" algn="r" rtl="1">
              <a:defRPr/>
            </a:pPr>
            <a:endParaRPr lang="en-US" sz="1200" dirty="0">
              <a:solidFill>
                <a:schemeClr val="accent1">
                  <a:lumMod val="50000"/>
                </a:schemeClr>
              </a:solidFill>
              <a:latin typeface="Arial" panose="020B0604020202020204" pitchFamily="34" charset="0"/>
              <a:cs typeface="Arial" panose="020B0604020202020204" pitchFamily="34" charset="0"/>
            </a:endParaRPr>
          </a:p>
          <a:p>
            <a:pPr lvl="0" algn="r" rtl="1">
              <a:defRPr/>
            </a:pPr>
            <a:r>
              <a:rPr lang="en-US" sz="1200" dirty="0">
                <a:solidFill>
                  <a:schemeClr val="accent1">
                    <a:lumMod val="50000"/>
                  </a:schemeClr>
                </a:solidFill>
                <a:latin typeface="Arial" panose="020B0604020202020204" pitchFamily="34" charset="0"/>
                <a:cs typeface="Arial" panose="020B0604020202020204" pitchFamily="34" charset="0"/>
                <a:hlinkClick r:id="rId4"/>
              </a:rPr>
              <a:t>https://youtu.be/lwokjBeue8I</a:t>
            </a:r>
            <a:endParaRPr lang="en-US" sz="1200" dirty="0">
              <a:solidFill>
                <a:schemeClr val="accent1">
                  <a:lumMod val="50000"/>
                </a:schemeClr>
              </a:solidFill>
              <a:latin typeface="Arial" panose="020B0604020202020204" pitchFamily="34" charset="0"/>
              <a:cs typeface="Arial" panose="020B0604020202020204" pitchFamily="34" charset="0"/>
            </a:endParaRPr>
          </a:p>
          <a:p>
            <a:pPr lvl="0" algn="r" rtl="1">
              <a:defRPr/>
            </a:pPr>
            <a:endParaRPr lang="en-US" sz="1200" dirty="0">
              <a:solidFill>
                <a:schemeClr val="accent1">
                  <a:lumMod val="50000"/>
                </a:schemeClr>
              </a:solidFill>
              <a:latin typeface="Arial" panose="020B0604020202020204" pitchFamily="34" charset="0"/>
              <a:cs typeface="Arial" panose="020B0604020202020204" pitchFamily="34" charset="0"/>
            </a:endParaRPr>
          </a:p>
          <a:p>
            <a:pPr lvl="0" algn="r" rtl="1">
              <a:defRPr/>
            </a:pPr>
            <a:r>
              <a:rPr lang="en-US" sz="1200" dirty="0">
                <a:solidFill>
                  <a:schemeClr val="accent1">
                    <a:lumMod val="50000"/>
                  </a:schemeClr>
                </a:solidFill>
                <a:latin typeface="Arial" panose="020B0604020202020204" pitchFamily="34" charset="0"/>
                <a:hlinkClick r:id="rId5"/>
              </a:rPr>
              <a:t>https://youtu.be/paLJ--fhJeU</a:t>
            </a:r>
            <a:endParaRPr lang="en-US" sz="1200" dirty="0">
              <a:solidFill>
                <a:schemeClr val="accent1">
                  <a:lumMod val="50000"/>
                </a:schemeClr>
              </a:solidFill>
              <a:latin typeface="Arial" panose="020B0604020202020204" pitchFamily="34" charset="0"/>
              <a:cs typeface="Arial" panose="020B0604020202020204" pitchFamily="34" charset="0"/>
            </a:endParaRPr>
          </a:p>
          <a:p>
            <a:pPr lvl="0" algn="r" rtl="1">
              <a:defRPr/>
            </a:pPr>
            <a:endParaRPr lang="ar-SA" sz="1200" dirty="0">
              <a:solidFill>
                <a:schemeClr val="accent1">
                  <a:lumMod val="50000"/>
                </a:schemeClr>
              </a:solidFill>
              <a:latin typeface="Arial" panose="020B0604020202020204" pitchFamily="34" charset="0"/>
            </a:endParaRPr>
          </a:p>
        </p:txBody>
      </p:sp>
      <p:sp>
        <p:nvSpPr>
          <p:cNvPr id="10" name="Date Placeholder 9"/>
          <p:cNvSpPr>
            <a:spLocks noGrp="1"/>
          </p:cNvSpPr>
          <p:nvPr>
            <p:ph type="dt" sz="half" idx="10"/>
          </p:nvPr>
        </p:nvSpPr>
        <p:spPr/>
        <p:txBody>
          <a:bodyPr/>
          <a:lstStyle/>
          <a:p>
            <a:fld id="{DFA59B4A-862E-4296-9049-49655D5CFC94}" type="datetime3">
              <a:rPr lang="en-US" smtClean="0"/>
              <a:t>7 January 2021</a:t>
            </a:fld>
            <a:endParaRPr lang="en-GB"/>
          </a:p>
        </p:txBody>
      </p:sp>
      <p:sp>
        <p:nvSpPr>
          <p:cNvPr id="11" name="Slide Number Placeholder 10"/>
          <p:cNvSpPr>
            <a:spLocks noGrp="1"/>
          </p:cNvSpPr>
          <p:nvPr>
            <p:ph type="sldNum" sz="quarter" idx="12"/>
          </p:nvPr>
        </p:nvSpPr>
        <p:spPr/>
        <p:txBody>
          <a:bodyPr/>
          <a:lstStyle/>
          <a:p>
            <a:fld id="{60F9F505-338F-4A63-8E60-F3E66EC2060F}" type="slidenum">
              <a:rPr lang="en-GB" smtClean="0"/>
              <a:t>4</a:t>
            </a:fld>
            <a:endParaRPr lang="en-GB"/>
          </a:p>
        </p:txBody>
      </p:sp>
    </p:spTree>
    <p:extLst>
      <p:ext uri="{BB962C8B-B14F-4D97-AF65-F5344CB8AC3E}">
        <p14:creationId xmlns:p14="http://schemas.microsoft.com/office/powerpoint/2010/main" val="1274376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3667289" y="367153"/>
            <a:ext cx="4685739" cy="832104"/>
          </a:xfrm>
        </p:spPr>
        <p:txBody>
          <a:bodyPr>
            <a:normAutofit/>
          </a:bodyPr>
          <a:lstStyle/>
          <a:p>
            <a:pPr algn="ctr"/>
            <a:r>
              <a:rPr lang="ar-AE" dirty="0"/>
              <a:t>أمثلة أوراق عمل </a:t>
            </a:r>
            <a:endParaRPr lang="en-US" dirty="0"/>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C0CDE5-970C-4CC4-BF43-0DA127E73E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88E88132-47AB-4FFE-8577-7F563481B5B0}"/>
              </a:ext>
            </a:extLst>
          </p:cNvPr>
          <p:cNvSpPr txBox="1"/>
          <p:nvPr/>
        </p:nvSpPr>
        <p:spPr>
          <a:xfrm>
            <a:off x="4983062" y="1644242"/>
            <a:ext cx="4798502" cy="369332"/>
          </a:xfrm>
          <a:prstGeom prst="rect">
            <a:avLst/>
          </a:prstGeom>
          <a:noFill/>
        </p:spPr>
        <p:txBody>
          <a:bodyPr wrap="square" rtlCol="1">
            <a:spAutoFit/>
          </a:bodyPr>
          <a:lstStyle/>
          <a:p>
            <a:r>
              <a:rPr lang="ar-AE" dirty="0"/>
              <a:t>أن يقرأ الطالب </a:t>
            </a:r>
            <a:r>
              <a:rPr lang="ar-AE" sz="1800" b="0" baseline="0" dirty="0">
                <a:latin typeface="Arial" panose="020B0604020202020204" pitchFamily="34" charset="0"/>
                <a:cs typeface="Arial" panose="020B0604020202020204" pitchFamily="34" charset="0"/>
              </a:rPr>
              <a:t>مقاطع مكونة من حركتين مع تنوين الضم</a:t>
            </a:r>
            <a:r>
              <a:rPr lang="ar-AE" dirty="0"/>
              <a:t>:</a:t>
            </a:r>
            <a:endParaRPr lang="ar-SA" dirty="0"/>
          </a:p>
        </p:txBody>
      </p:sp>
      <p:grpSp>
        <p:nvGrpSpPr>
          <p:cNvPr id="14" name="Group 13">
            <a:extLst>
              <a:ext uri="{FF2B5EF4-FFF2-40B4-BE49-F238E27FC236}">
                <a16:creationId xmlns:a16="http://schemas.microsoft.com/office/drawing/2014/main" id="{05AF0846-08DC-4815-8B7D-0524FBC9DD7F}"/>
              </a:ext>
            </a:extLst>
          </p:cNvPr>
          <p:cNvGrpSpPr/>
          <p:nvPr/>
        </p:nvGrpSpPr>
        <p:grpSpPr>
          <a:xfrm>
            <a:off x="8580539" y="3219952"/>
            <a:ext cx="541442" cy="516367"/>
            <a:chOff x="9183322" y="5753465"/>
            <a:chExt cx="592969" cy="568583"/>
          </a:xfrm>
        </p:grpSpPr>
        <p:sp>
          <p:nvSpPr>
            <p:cNvPr id="15" name="Rectangle 14">
              <a:extLst>
                <a:ext uri="{FF2B5EF4-FFF2-40B4-BE49-F238E27FC236}">
                  <a16:creationId xmlns:a16="http://schemas.microsoft.com/office/drawing/2014/main" id="{7ABE7601-61C5-4D4F-9736-A7A958C0C6E8}"/>
                </a:ext>
              </a:extLst>
            </p:cNvPr>
            <p:cNvSpPr/>
            <p:nvPr/>
          </p:nvSpPr>
          <p:spPr>
            <a:xfrm>
              <a:off x="9307206" y="5813699"/>
              <a:ext cx="469085" cy="508349"/>
            </a:xfrm>
            <a:prstGeom prst="rect">
              <a:avLst/>
            </a:prstGeom>
            <a:noFill/>
          </p:spPr>
          <p:txBody>
            <a:bodyPr wrap="none" lIns="91440" tIns="45720" rIns="91440" bIns="45720">
              <a:spAutoFit/>
            </a:bodyPr>
            <a:lstStyle/>
            <a:p>
              <a:pPr algn="ctr"/>
              <a:r>
                <a:rPr lang="ar-AE" sz="2400" dirty="0">
                  <a:ln w="0"/>
                  <a:effectLst>
                    <a:outerShdw blurRad="38100" dist="19050" dir="2700000" algn="tl" rotWithShape="0">
                      <a:schemeClr val="dk1">
                        <a:alpha val="40000"/>
                      </a:schemeClr>
                    </a:outerShdw>
                  </a:effectLst>
                </a:rPr>
                <a:t>أَط</a:t>
              </a:r>
              <a:endParaRPr lang="en-US" sz="2400" dirty="0">
                <a:ln w="0"/>
                <a:effectLst>
                  <a:outerShdw blurRad="38100" dist="19050" dir="2700000" algn="tl" rotWithShape="0">
                    <a:schemeClr val="dk1">
                      <a:alpha val="40000"/>
                    </a:schemeClr>
                  </a:outerShdw>
                </a:effectLst>
              </a:endParaRPr>
            </a:p>
          </p:txBody>
        </p:sp>
        <p:pic>
          <p:nvPicPr>
            <p:cNvPr id="16" name="Picture 15">
              <a:extLst>
                <a:ext uri="{FF2B5EF4-FFF2-40B4-BE49-F238E27FC236}">
                  <a16:creationId xmlns:a16="http://schemas.microsoft.com/office/drawing/2014/main" id="{67AF37EE-7F85-4AC9-97D2-AE0BB962FB9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410" r="50000" b="65739"/>
            <a:stretch/>
          </p:blipFill>
          <p:spPr>
            <a:xfrm>
              <a:off x="9183322" y="5753465"/>
              <a:ext cx="285449" cy="228236"/>
            </a:xfrm>
            <a:prstGeom prst="rect">
              <a:avLst/>
            </a:prstGeom>
          </p:spPr>
        </p:pic>
      </p:grpSp>
      <p:grpSp>
        <p:nvGrpSpPr>
          <p:cNvPr id="17" name="Group 16">
            <a:extLst>
              <a:ext uri="{FF2B5EF4-FFF2-40B4-BE49-F238E27FC236}">
                <a16:creationId xmlns:a16="http://schemas.microsoft.com/office/drawing/2014/main" id="{9B4FDC36-1933-4833-AA57-61F822638CDD}"/>
              </a:ext>
            </a:extLst>
          </p:cNvPr>
          <p:cNvGrpSpPr/>
          <p:nvPr/>
        </p:nvGrpSpPr>
        <p:grpSpPr>
          <a:xfrm>
            <a:off x="6309753" y="3219952"/>
            <a:ext cx="527016" cy="516367"/>
            <a:chOff x="9183322" y="5753465"/>
            <a:chExt cx="577170" cy="568583"/>
          </a:xfrm>
        </p:grpSpPr>
        <p:sp>
          <p:nvSpPr>
            <p:cNvPr id="18" name="Rectangle 17">
              <a:extLst>
                <a:ext uri="{FF2B5EF4-FFF2-40B4-BE49-F238E27FC236}">
                  <a16:creationId xmlns:a16="http://schemas.microsoft.com/office/drawing/2014/main" id="{32B35744-0AF9-4A0E-9EAE-686C66034635}"/>
                </a:ext>
              </a:extLst>
            </p:cNvPr>
            <p:cNvSpPr/>
            <p:nvPr/>
          </p:nvSpPr>
          <p:spPr>
            <a:xfrm>
              <a:off x="9323007" y="5813699"/>
              <a:ext cx="437485" cy="508349"/>
            </a:xfrm>
            <a:prstGeom prst="rect">
              <a:avLst/>
            </a:prstGeom>
            <a:noFill/>
          </p:spPr>
          <p:txBody>
            <a:bodyPr wrap="none" lIns="91440" tIns="45720" rIns="91440" bIns="45720">
              <a:spAutoFit/>
            </a:bodyPr>
            <a:lstStyle/>
            <a:p>
              <a:pPr algn="ctr"/>
              <a:r>
                <a:rPr lang="ar-AE" sz="2400" dirty="0">
                  <a:ln w="0"/>
                  <a:effectLst>
                    <a:outerShdw blurRad="38100" dist="19050" dir="2700000" algn="tl" rotWithShape="0">
                      <a:schemeClr val="dk1">
                        <a:alpha val="40000"/>
                      </a:schemeClr>
                    </a:outerShdw>
                  </a:effectLst>
                </a:rPr>
                <a:t>أَر</a:t>
              </a:r>
              <a:endParaRPr lang="en-US" sz="2400" dirty="0">
                <a:ln w="0"/>
                <a:effectLst>
                  <a:outerShdw blurRad="38100" dist="19050" dir="2700000" algn="tl" rotWithShape="0">
                    <a:schemeClr val="dk1">
                      <a:alpha val="40000"/>
                    </a:schemeClr>
                  </a:outerShdw>
                </a:effectLst>
              </a:endParaRPr>
            </a:p>
          </p:txBody>
        </p:sp>
        <p:pic>
          <p:nvPicPr>
            <p:cNvPr id="19" name="Picture 18">
              <a:extLst>
                <a:ext uri="{FF2B5EF4-FFF2-40B4-BE49-F238E27FC236}">
                  <a16:creationId xmlns:a16="http://schemas.microsoft.com/office/drawing/2014/main" id="{BE49317A-C0DF-4CEC-8434-C97E4600F76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410" r="50000" b="65739"/>
            <a:stretch/>
          </p:blipFill>
          <p:spPr>
            <a:xfrm>
              <a:off x="9183322" y="5753465"/>
              <a:ext cx="285449" cy="228236"/>
            </a:xfrm>
            <a:prstGeom prst="rect">
              <a:avLst/>
            </a:prstGeom>
          </p:spPr>
        </p:pic>
      </p:grpSp>
      <p:grpSp>
        <p:nvGrpSpPr>
          <p:cNvPr id="23" name="Group 22">
            <a:extLst>
              <a:ext uri="{FF2B5EF4-FFF2-40B4-BE49-F238E27FC236}">
                <a16:creationId xmlns:a16="http://schemas.microsoft.com/office/drawing/2014/main" id="{3F2C8B42-8371-4B32-B9EB-05FB9C070004}"/>
              </a:ext>
            </a:extLst>
          </p:cNvPr>
          <p:cNvGrpSpPr/>
          <p:nvPr/>
        </p:nvGrpSpPr>
        <p:grpSpPr>
          <a:xfrm>
            <a:off x="7499752" y="3229891"/>
            <a:ext cx="578310" cy="516367"/>
            <a:chOff x="9183322" y="5753465"/>
            <a:chExt cx="633346" cy="568583"/>
          </a:xfrm>
        </p:grpSpPr>
        <p:sp>
          <p:nvSpPr>
            <p:cNvPr id="24" name="Rectangle 23">
              <a:extLst>
                <a:ext uri="{FF2B5EF4-FFF2-40B4-BE49-F238E27FC236}">
                  <a16:creationId xmlns:a16="http://schemas.microsoft.com/office/drawing/2014/main" id="{BDA4A883-BA8A-450E-B14F-73B8F5CB50F4}"/>
                </a:ext>
              </a:extLst>
            </p:cNvPr>
            <p:cNvSpPr/>
            <p:nvPr/>
          </p:nvSpPr>
          <p:spPr>
            <a:xfrm>
              <a:off x="9266828" y="5813699"/>
              <a:ext cx="549840" cy="508349"/>
            </a:xfrm>
            <a:prstGeom prst="rect">
              <a:avLst/>
            </a:prstGeom>
            <a:noFill/>
          </p:spPr>
          <p:txBody>
            <a:bodyPr wrap="none" lIns="91440" tIns="45720" rIns="91440" bIns="45720">
              <a:spAutoFit/>
            </a:bodyPr>
            <a:lstStyle/>
            <a:p>
              <a:pPr algn="ctr"/>
              <a:r>
                <a:rPr lang="ar-AE" sz="2400" dirty="0">
                  <a:ln w="0"/>
                  <a:effectLst>
                    <a:outerShdw blurRad="38100" dist="19050" dir="2700000" algn="tl" rotWithShape="0">
                      <a:schemeClr val="dk1">
                        <a:alpha val="40000"/>
                      </a:schemeClr>
                    </a:outerShdw>
                  </a:effectLst>
                </a:rPr>
                <a:t>أَس</a:t>
              </a:r>
              <a:endParaRPr lang="en-US" sz="2400" dirty="0">
                <a:ln w="0"/>
                <a:effectLst>
                  <a:outerShdw blurRad="38100" dist="19050" dir="2700000" algn="tl" rotWithShape="0">
                    <a:schemeClr val="dk1">
                      <a:alpha val="40000"/>
                    </a:schemeClr>
                  </a:outerShdw>
                </a:effectLst>
              </a:endParaRPr>
            </a:p>
          </p:txBody>
        </p:sp>
        <p:pic>
          <p:nvPicPr>
            <p:cNvPr id="25" name="Picture 24">
              <a:extLst>
                <a:ext uri="{FF2B5EF4-FFF2-40B4-BE49-F238E27FC236}">
                  <a16:creationId xmlns:a16="http://schemas.microsoft.com/office/drawing/2014/main" id="{F82EEE4D-E291-4A67-990F-060934C9BA5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410" r="50000" b="65739"/>
            <a:stretch/>
          </p:blipFill>
          <p:spPr>
            <a:xfrm>
              <a:off x="9183322" y="5753465"/>
              <a:ext cx="285449" cy="228236"/>
            </a:xfrm>
            <a:prstGeom prst="rect">
              <a:avLst/>
            </a:prstGeom>
          </p:spPr>
        </p:pic>
      </p:grpSp>
      <p:grpSp>
        <p:nvGrpSpPr>
          <p:cNvPr id="27" name="Group 26">
            <a:extLst>
              <a:ext uri="{FF2B5EF4-FFF2-40B4-BE49-F238E27FC236}">
                <a16:creationId xmlns:a16="http://schemas.microsoft.com/office/drawing/2014/main" id="{C57471E0-D548-4E76-A5DF-170F79A2011B}"/>
              </a:ext>
            </a:extLst>
          </p:cNvPr>
          <p:cNvGrpSpPr/>
          <p:nvPr/>
        </p:nvGrpSpPr>
        <p:grpSpPr>
          <a:xfrm>
            <a:off x="5228971" y="3229891"/>
            <a:ext cx="503772" cy="516367"/>
            <a:chOff x="9183322" y="5753465"/>
            <a:chExt cx="551714" cy="568583"/>
          </a:xfrm>
        </p:grpSpPr>
        <p:sp>
          <p:nvSpPr>
            <p:cNvPr id="31" name="Rectangle 30">
              <a:extLst>
                <a:ext uri="{FF2B5EF4-FFF2-40B4-BE49-F238E27FC236}">
                  <a16:creationId xmlns:a16="http://schemas.microsoft.com/office/drawing/2014/main" id="{9DAA7018-B8D6-45A9-9230-8497C5B17D7E}"/>
                </a:ext>
              </a:extLst>
            </p:cNvPr>
            <p:cNvSpPr/>
            <p:nvPr/>
          </p:nvSpPr>
          <p:spPr>
            <a:xfrm>
              <a:off x="9348462" y="5813699"/>
              <a:ext cx="386574" cy="508349"/>
            </a:xfrm>
            <a:prstGeom prst="rect">
              <a:avLst/>
            </a:prstGeom>
            <a:noFill/>
          </p:spPr>
          <p:txBody>
            <a:bodyPr wrap="none" lIns="91440" tIns="45720" rIns="91440" bIns="45720">
              <a:spAutoFit/>
            </a:bodyPr>
            <a:lstStyle/>
            <a:p>
              <a:pPr algn="ctr"/>
              <a:r>
                <a:rPr lang="ar-AE" sz="2400" dirty="0">
                  <a:ln w="0"/>
                  <a:effectLst>
                    <a:outerShdw blurRad="38100" dist="19050" dir="2700000" algn="tl" rotWithShape="0">
                      <a:schemeClr val="dk1">
                        <a:alpha val="40000"/>
                      </a:schemeClr>
                    </a:outerShdw>
                  </a:effectLst>
                </a:rPr>
                <a:t>أَم</a:t>
              </a:r>
              <a:endParaRPr lang="en-US" sz="2400" dirty="0">
                <a:ln w="0"/>
                <a:effectLst>
                  <a:outerShdw blurRad="38100" dist="19050" dir="2700000" algn="tl" rotWithShape="0">
                    <a:schemeClr val="dk1">
                      <a:alpha val="40000"/>
                    </a:schemeClr>
                  </a:outerShdw>
                </a:effectLst>
              </a:endParaRPr>
            </a:p>
          </p:txBody>
        </p:sp>
        <p:pic>
          <p:nvPicPr>
            <p:cNvPr id="32" name="Picture 31">
              <a:extLst>
                <a:ext uri="{FF2B5EF4-FFF2-40B4-BE49-F238E27FC236}">
                  <a16:creationId xmlns:a16="http://schemas.microsoft.com/office/drawing/2014/main" id="{3322C1F7-2149-4AA4-A247-4D442575781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410" r="50000" b="65739"/>
            <a:stretch/>
          </p:blipFill>
          <p:spPr>
            <a:xfrm>
              <a:off x="9183322" y="5753465"/>
              <a:ext cx="285449" cy="228236"/>
            </a:xfrm>
            <a:prstGeom prst="rect">
              <a:avLst/>
            </a:prstGeom>
          </p:spPr>
        </p:pic>
      </p:grpSp>
      <p:grpSp>
        <p:nvGrpSpPr>
          <p:cNvPr id="33" name="Group 32">
            <a:extLst>
              <a:ext uri="{FF2B5EF4-FFF2-40B4-BE49-F238E27FC236}">
                <a16:creationId xmlns:a16="http://schemas.microsoft.com/office/drawing/2014/main" id="{8AEFD0F3-7608-4BE0-A0F3-7295F5E9BAD4}"/>
              </a:ext>
            </a:extLst>
          </p:cNvPr>
          <p:cNvGrpSpPr/>
          <p:nvPr/>
        </p:nvGrpSpPr>
        <p:grpSpPr>
          <a:xfrm>
            <a:off x="8580537" y="4253456"/>
            <a:ext cx="561479" cy="516367"/>
            <a:chOff x="9183322" y="5753465"/>
            <a:chExt cx="614913" cy="568583"/>
          </a:xfrm>
        </p:grpSpPr>
        <p:sp>
          <p:nvSpPr>
            <p:cNvPr id="34" name="Rectangle 33">
              <a:extLst>
                <a:ext uri="{FF2B5EF4-FFF2-40B4-BE49-F238E27FC236}">
                  <a16:creationId xmlns:a16="http://schemas.microsoft.com/office/drawing/2014/main" id="{ABDC68EE-7945-4473-94A4-DFDEA11BFAF8}"/>
                </a:ext>
              </a:extLst>
            </p:cNvPr>
            <p:cNvSpPr/>
            <p:nvPr/>
          </p:nvSpPr>
          <p:spPr>
            <a:xfrm>
              <a:off x="9285261" y="5813699"/>
              <a:ext cx="512974" cy="508349"/>
            </a:xfrm>
            <a:prstGeom prst="rect">
              <a:avLst/>
            </a:prstGeom>
            <a:noFill/>
          </p:spPr>
          <p:txBody>
            <a:bodyPr wrap="none" lIns="91440" tIns="45720" rIns="91440" bIns="45720">
              <a:spAutoFit/>
            </a:bodyPr>
            <a:lstStyle/>
            <a:p>
              <a:pPr algn="ctr"/>
              <a:r>
                <a:rPr lang="ar-AE" sz="2400" dirty="0">
                  <a:ln w="0"/>
                  <a:effectLst>
                    <a:outerShdw blurRad="38100" dist="19050" dir="2700000" algn="tl" rotWithShape="0">
                      <a:schemeClr val="dk1">
                        <a:alpha val="40000"/>
                      </a:schemeClr>
                    </a:outerShdw>
                  </a:effectLst>
                </a:rPr>
                <a:t>أَب</a:t>
              </a:r>
              <a:endParaRPr lang="en-US" sz="2400" dirty="0">
                <a:ln w="0"/>
                <a:effectLst>
                  <a:outerShdw blurRad="38100" dist="19050" dir="2700000" algn="tl" rotWithShape="0">
                    <a:schemeClr val="dk1">
                      <a:alpha val="40000"/>
                    </a:schemeClr>
                  </a:outerShdw>
                </a:effectLst>
              </a:endParaRPr>
            </a:p>
          </p:txBody>
        </p:sp>
        <p:pic>
          <p:nvPicPr>
            <p:cNvPr id="35" name="Picture 34">
              <a:extLst>
                <a:ext uri="{FF2B5EF4-FFF2-40B4-BE49-F238E27FC236}">
                  <a16:creationId xmlns:a16="http://schemas.microsoft.com/office/drawing/2014/main" id="{1DBD8FC5-7D65-45B8-A608-C8B4719CCF8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410" r="50000" b="65739"/>
            <a:stretch/>
          </p:blipFill>
          <p:spPr>
            <a:xfrm>
              <a:off x="9183322" y="5753465"/>
              <a:ext cx="285449" cy="228236"/>
            </a:xfrm>
            <a:prstGeom prst="rect">
              <a:avLst/>
            </a:prstGeom>
          </p:spPr>
        </p:pic>
      </p:grpSp>
      <p:grpSp>
        <p:nvGrpSpPr>
          <p:cNvPr id="36" name="Group 35">
            <a:extLst>
              <a:ext uri="{FF2B5EF4-FFF2-40B4-BE49-F238E27FC236}">
                <a16:creationId xmlns:a16="http://schemas.microsoft.com/office/drawing/2014/main" id="{1E2115B0-CBA2-46B0-8A10-EFDFAB47F868}"/>
              </a:ext>
            </a:extLst>
          </p:cNvPr>
          <p:cNvGrpSpPr/>
          <p:nvPr/>
        </p:nvGrpSpPr>
        <p:grpSpPr>
          <a:xfrm>
            <a:off x="6309755" y="4253456"/>
            <a:ext cx="620791" cy="516367"/>
            <a:chOff x="9183322" y="5753465"/>
            <a:chExt cx="679869" cy="568583"/>
          </a:xfrm>
        </p:grpSpPr>
        <p:sp>
          <p:nvSpPr>
            <p:cNvPr id="37" name="Rectangle 36">
              <a:extLst>
                <a:ext uri="{FF2B5EF4-FFF2-40B4-BE49-F238E27FC236}">
                  <a16:creationId xmlns:a16="http://schemas.microsoft.com/office/drawing/2014/main" id="{065AF270-1ECA-4935-B311-CD3ECD309611}"/>
                </a:ext>
              </a:extLst>
            </p:cNvPr>
            <p:cNvSpPr/>
            <p:nvPr/>
          </p:nvSpPr>
          <p:spPr>
            <a:xfrm>
              <a:off x="9220307" y="5813699"/>
              <a:ext cx="642884" cy="508349"/>
            </a:xfrm>
            <a:prstGeom prst="rect">
              <a:avLst/>
            </a:prstGeom>
            <a:noFill/>
          </p:spPr>
          <p:txBody>
            <a:bodyPr wrap="none" lIns="91440" tIns="45720" rIns="91440" bIns="45720">
              <a:spAutoFit/>
            </a:bodyPr>
            <a:lstStyle/>
            <a:p>
              <a:pPr algn="ctr"/>
              <a:r>
                <a:rPr lang="ar-AE" sz="2400" dirty="0">
                  <a:ln w="0"/>
                  <a:effectLst>
                    <a:outerShdw blurRad="38100" dist="19050" dir="2700000" algn="tl" rotWithShape="0">
                      <a:schemeClr val="dk1">
                        <a:alpha val="40000"/>
                      </a:schemeClr>
                    </a:outerShdw>
                  </a:effectLst>
                </a:rPr>
                <a:t>أَص</a:t>
              </a:r>
              <a:endParaRPr lang="en-US" sz="2400" dirty="0">
                <a:ln w="0"/>
                <a:effectLst>
                  <a:outerShdw blurRad="38100" dist="19050" dir="2700000" algn="tl" rotWithShape="0">
                    <a:schemeClr val="dk1">
                      <a:alpha val="40000"/>
                    </a:schemeClr>
                  </a:outerShdw>
                </a:effectLst>
              </a:endParaRPr>
            </a:p>
          </p:txBody>
        </p:sp>
        <p:pic>
          <p:nvPicPr>
            <p:cNvPr id="38" name="Picture 37">
              <a:extLst>
                <a:ext uri="{FF2B5EF4-FFF2-40B4-BE49-F238E27FC236}">
                  <a16:creationId xmlns:a16="http://schemas.microsoft.com/office/drawing/2014/main" id="{D4BB13BF-CA5D-43DB-9972-779A8E6A41E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410" r="50000" b="65739"/>
            <a:stretch/>
          </p:blipFill>
          <p:spPr>
            <a:xfrm>
              <a:off x="9183322" y="5753465"/>
              <a:ext cx="285449" cy="228236"/>
            </a:xfrm>
            <a:prstGeom prst="rect">
              <a:avLst/>
            </a:prstGeom>
          </p:spPr>
        </p:pic>
      </p:grpSp>
      <p:grpSp>
        <p:nvGrpSpPr>
          <p:cNvPr id="39" name="Group 38">
            <a:extLst>
              <a:ext uri="{FF2B5EF4-FFF2-40B4-BE49-F238E27FC236}">
                <a16:creationId xmlns:a16="http://schemas.microsoft.com/office/drawing/2014/main" id="{A034756E-28D6-46B6-900A-4C457794C8BA}"/>
              </a:ext>
            </a:extLst>
          </p:cNvPr>
          <p:cNvGrpSpPr/>
          <p:nvPr/>
        </p:nvGrpSpPr>
        <p:grpSpPr>
          <a:xfrm>
            <a:off x="7499756" y="4263395"/>
            <a:ext cx="538236" cy="516367"/>
            <a:chOff x="9183322" y="5753465"/>
            <a:chExt cx="589458" cy="568583"/>
          </a:xfrm>
        </p:grpSpPr>
        <p:sp>
          <p:nvSpPr>
            <p:cNvPr id="40" name="Rectangle 39">
              <a:extLst>
                <a:ext uri="{FF2B5EF4-FFF2-40B4-BE49-F238E27FC236}">
                  <a16:creationId xmlns:a16="http://schemas.microsoft.com/office/drawing/2014/main" id="{7C956D15-0EFC-46F8-AB91-A82575E031E8}"/>
                </a:ext>
              </a:extLst>
            </p:cNvPr>
            <p:cNvSpPr/>
            <p:nvPr/>
          </p:nvSpPr>
          <p:spPr>
            <a:xfrm>
              <a:off x="9310717" y="5813699"/>
              <a:ext cx="462063" cy="508349"/>
            </a:xfrm>
            <a:prstGeom prst="rect">
              <a:avLst/>
            </a:prstGeom>
            <a:noFill/>
          </p:spPr>
          <p:txBody>
            <a:bodyPr wrap="none" lIns="91440" tIns="45720" rIns="91440" bIns="45720">
              <a:spAutoFit/>
            </a:bodyPr>
            <a:lstStyle/>
            <a:p>
              <a:pPr algn="ctr"/>
              <a:r>
                <a:rPr lang="ar-AE" sz="2400" dirty="0">
                  <a:ln w="0"/>
                  <a:effectLst>
                    <a:outerShdw blurRad="38100" dist="19050" dir="2700000" algn="tl" rotWithShape="0">
                      <a:schemeClr val="dk1">
                        <a:alpha val="40000"/>
                      </a:schemeClr>
                    </a:outerShdw>
                  </a:effectLst>
                </a:rPr>
                <a:t>أَح</a:t>
              </a:r>
              <a:endParaRPr lang="en-US" sz="2400" dirty="0">
                <a:ln w="0"/>
                <a:effectLst>
                  <a:outerShdw blurRad="38100" dist="19050" dir="2700000" algn="tl" rotWithShape="0">
                    <a:schemeClr val="dk1">
                      <a:alpha val="40000"/>
                    </a:schemeClr>
                  </a:outerShdw>
                </a:effectLst>
              </a:endParaRPr>
            </a:p>
          </p:txBody>
        </p:sp>
        <p:pic>
          <p:nvPicPr>
            <p:cNvPr id="41" name="Picture 40">
              <a:extLst>
                <a:ext uri="{FF2B5EF4-FFF2-40B4-BE49-F238E27FC236}">
                  <a16:creationId xmlns:a16="http://schemas.microsoft.com/office/drawing/2014/main" id="{A55961EA-34AC-403E-9E57-5C642140AE8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410" r="50000" b="65739"/>
            <a:stretch/>
          </p:blipFill>
          <p:spPr>
            <a:xfrm>
              <a:off x="9183322" y="5753465"/>
              <a:ext cx="285449" cy="228236"/>
            </a:xfrm>
            <a:prstGeom prst="rect">
              <a:avLst/>
            </a:prstGeom>
          </p:spPr>
        </p:pic>
      </p:grpSp>
      <p:grpSp>
        <p:nvGrpSpPr>
          <p:cNvPr id="42" name="Group 41">
            <a:extLst>
              <a:ext uri="{FF2B5EF4-FFF2-40B4-BE49-F238E27FC236}">
                <a16:creationId xmlns:a16="http://schemas.microsoft.com/office/drawing/2014/main" id="{B71145EC-1FDD-427A-A21E-641BB30689A8}"/>
              </a:ext>
            </a:extLst>
          </p:cNvPr>
          <p:cNvGrpSpPr/>
          <p:nvPr/>
        </p:nvGrpSpPr>
        <p:grpSpPr>
          <a:xfrm>
            <a:off x="5228970" y="4263395"/>
            <a:ext cx="538237" cy="516367"/>
            <a:chOff x="9183322" y="5753465"/>
            <a:chExt cx="589459" cy="568583"/>
          </a:xfrm>
        </p:grpSpPr>
        <p:sp>
          <p:nvSpPr>
            <p:cNvPr id="43" name="Rectangle 42">
              <a:extLst>
                <a:ext uri="{FF2B5EF4-FFF2-40B4-BE49-F238E27FC236}">
                  <a16:creationId xmlns:a16="http://schemas.microsoft.com/office/drawing/2014/main" id="{7FF50079-270C-47F9-BA06-7251911B05A1}"/>
                </a:ext>
              </a:extLst>
            </p:cNvPr>
            <p:cNvSpPr/>
            <p:nvPr/>
          </p:nvSpPr>
          <p:spPr>
            <a:xfrm>
              <a:off x="9310718" y="5813699"/>
              <a:ext cx="462063" cy="508349"/>
            </a:xfrm>
            <a:prstGeom prst="rect">
              <a:avLst/>
            </a:prstGeom>
            <a:noFill/>
          </p:spPr>
          <p:txBody>
            <a:bodyPr wrap="none" lIns="91440" tIns="45720" rIns="91440" bIns="45720">
              <a:spAutoFit/>
            </a:bodyPr>
            <a:lstStyle/>
            <a:p>
              <a:pPr algn="ctr"/>
              <a:r>
                <a:rPr lang="ar-AE" sz="2400" dirty="0">
                  <a:ln w="0"/>
                  <a:effectLst>
                    <a:outerShdw blurRad="38100" dist="19050" dir="2700000" algn="tl" rotWithShape="0">
                      <a:schemeClr val="dk1">
                        <a:alpha val="40000"/>
                      </a:schemeClr>
                    </a:outerShdw>
                  </a:effectLst>
                </a:rPr>
                <a:t>أَخ</a:t>
              </a:r>
              <a:endParaRPr lang="en-US" sz="2400" dirty="0">
                <a:ln w="0"/>
                <a:effectLst>
                  <a:outerShdw blurRad="38100" dist="19050" dir="2700000" algn="tl" rotWithShape="0">
                    <a:schemeClr val="dk1">
                      <a:alpha val="40000"/>
                    </a:schemeClr>
                  </a:outerShdw>
                </a:effectLst>
              </a:endParaRPr>
            </a:p>
          </p:txBody>
        </p:sp>
        <p:pic>
          <p:nvPicPr>
            <p:cNvPr id="44" name="Picture 43">
              <a:extLst>
                <a:ext uri="{FF2B5EF4-FFF2-40B4-BE49-F238E27FC236}">
                  <a16:creationId xmlns:a16="http://schemas.microsoft.com/office/drawing/2014/main" id="{8C6CD996-EB84-47FB-8BDA-B6D60A6E37E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410" r="50000" b="65739"/>
            <a:stretch/>
          </p:blipFill>
          <p:spPr>
            <a:xfrm>
              <a:off x="9183322" y="5753465"/>
              <a:ext cx="285449" cy="228236"/>
            </a:xfrm>
            <a:prstGeom prst="rect">
              <a:avLst/>
            </a:prstGeom>
          </p:spPr>
        </p:pic>
      </p:grpSp>
    </p:spTree>
    <p:extLst>
      <p:ext uri="{BB962C8B-B14F-4D97-AF65-F5344CB8AC3E}">
        <p14:creationId xmlns:p14="http://schemas.microsoft.com/office/powerpoint/2010/main" val="3087742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Boy Carrying Red Backpack">
            <a:extLst>
              <a:ext uri="{FF2B5EF4-FFF2-40B4-BE49-F238E27FC236}">
                <a16:creationId xmlns:a16="http://schemas.microsoft.com/office/drawing/2014/main" id="{10962572-14B4-44BB-89AB-9ADA56D6B408}"/>
              </a:ext>
            </a:extLst>
          </p:cNvPr>
          <p:cNvPicPr>
            <a:picLocks noGrp="1" noChangeAspect="1"/>
          </p:cNvPicPr>
          <p:nvPr>
            <p:ph type="pic" sz="quarter" idx="13"/>
          </p:nvPr>
        </p:nvPicPr>
        <p:blipFill rotWithShape="1">
          <a:blip r:embed="rId2"/>
          <a:srcRect l="17932" t="26156" r="14038" b="34430"/>
          <a:stretch/>
        </p:blipFill>
        <p:spPr>
          <a:xfrm>
            <a:off x="-1600" y="1096296"/>
            <a:ext cx="6052552" cy="5259842"/>
          </a:xfrm>
        </p:spPr>
      </p:pic>
      <p:sp>
        <p:nvSpPr>
          <p:cNvPr id="2" name="Title 1">
            <a:extLst>
              <a:ext uri="{FF2B5EF4-FFF2-40B4-BE49-F238E27FC236}">
                <a16:creationId xmlns:a16="http://schemas.microsoft.com/office/drawing/2014/main" id="{434AA4C6-BA7F-40BC-AD51-EFDDDBEA5A84}"/>
              </a:ext>
            </a:extLst>
          </p:cNvPr>
          <p:cNvSpPr>
            <a:spLocks noGrp="1"/>
          </p:cNvSpPr>
          <p:nvPr>
            <p:ph type="title"/>
          </p:nvPr>
        </p:nvSpPr>
        <p:spPr/>
        <p:txBody>
          <a:bodyPr>
            <a:normAutofit/>
          </a:bodyPr>
          <a:lstStyle/>
          <a:p>
            <a:r>
              <a:rPr lang="ar-AE" sz="4400" dirty="0">
                <a:latin typeface="Arial" panose="020B0604020202020204" pitchFamily="34" charset="0"/>
                <a:cs typeface="Arial" panose="020B0604020202020204" pitchFamily="34" charset="0"/>
              </a:rPr>
              <a:t>شكراً للجميع</a:t>
            </a:r>
            <a:endParaRPr lang="ru-RU" sz="44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F155FC3B-DD33-4B9A-A5EB-A2301786CE4E}"/>
              </a:ext>
            </a:extLst>
          </p:cNvPr>
          <p:cNvSpPr>
            <a:spLocks noGrp="1"/>
          </p:cNvSpPr>
          <p:nvPr>
            <p:ph type="body" sz="quarter" idx="14"/>
          </p:nvPr>
        </p:nvSpPr>
        <p:spPr/>
        <p:txBody>
          <a:bodyPr/>
          <a:lstStyle/>
          <a:p>
            <a:pPr algn="ctr" rtl="1"/>
            <a:r>
              <a:rPr lang="ar-AE" sz="2000" dirty="0"/>
              <a:t>أ. </a:t>
            </a:r>
            <a:r>
              <a:rPr lang="ar-AE" sz="2000"/>
              <a:t>نجمة علي الظنحاني</a:t>
            </a:r>
            <a:endParaRPr lang="ru-RU" sz="2000" dirty="0"/>
          </a:p>
        </p:txBody>
      </p:sp>
    </p:spTree>
    <p:extLst>
      <p:ext uri="{BB962C8B-B14F-4D97-AF65-F5344CB8AC3E}">
        <p14:creationId xmlns:p14="http://schemas.microsoft.com/office/powerpoint/2010/main" val="32640467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F0A00B7A297B40A126585C06040BF9" ma:contentTypeVersion="13" ma:contentTypeDescription="Create a new document." ma:contentTypeScope="" ma:versionID="e211a196983eb4ca7a51c67aa200c8b9">
  <xsd:schema xmlns:xsd="http://www.w3.org/2001/XMLSchema" xmlns:xs="http://www.w3.org/2001/XMLSchema" xmlns:p="http://schemas.microsoft.com/office/2006/metadata/properties" xmlns:ns3="0860e916-1933-4f54-bf75-902e7a9d18bb" xmlns:ns4="c1803469-1359-4921-b8b2-4aa11e6de6e4" targetNamespace="http://schemas.microsoft.com/office/2006/metadata/properties" ma:root="true" ma:fieldsID="fbe2735384649c69160ac846166d8c23" ns3:_="" ns4:_="">
    <xsd:import namespace="0860e916-1933-4f54-bf75-902e7a9d18bb"/>
    <xsd:import namespace="c1803469-1359-4921-b8b2-4aa11e6de6e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60e916-1933-4f54-bf75-902e7a9d18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803469-1359-4921-b8b2-4aa11e6de6e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E79A6E-C66F-474D-AEC3-AC8B4C5AC1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60e916-1933-4f54-bf75-902e7a9d18bb"/>
    <ds:schemaRef ds:uri="c1803469-1359-4921-b8b2-4aa11e6de6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2EED42B-3B47-45C2-9F50-0B4533C0F1E3}">
  <ds:schemaRefs>
    <ds:schemaRef ds:uri="http://purl.org/dc/terms/"/>
    <ds:schemaRef ds:uri="c1803469-1359-4921-b8b2-4aa11e6de6e4"/>
    <ds:schemaRef ds:uri="http://schemas.microsoft.com/office/2006/documentManagement/types"/>
    <ds:schemaRef ds:uri="http://purl.org/dc/elements/1.1/"/>
    <ds:schemaRef ds:uri="http://schemas.microsoft.com/office/2006/metadata/properties"/>
    <ds:schemaRef ds:uri="0860e916-1933-4f54-bf75-902e7a9d18bb"/>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B1D1AD35-AF57-4B32-8A96-2853E34EF9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1824</TotalTime>
  <Words>749</Words>
  <Application>Microsoft Office PowerPoint</Application>
  <PresentationFormat>Widescreen</PresentationFormat>
  <Paragraphs>130</Paragraphs>
  <Slides>6</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vt:i4>
      </vt:variant>
    </vt:vector>
  </HeadingPairs>
  <TitlesOfParts>
    <vt:vector size="14" baseType="lpstr">
      <vt:lpstr>Arial</vt:lpstr>
      <vt:lpstr>Calibri</vt:lpstr>
      <vt:lpstr>Calibri Light</vt:lpstr>
      <vt:lpstr>Sakkal Majalla</vt:lpstr>
      <vt:lpstr>Times New Roman</vt:lpstr>
      <vt:lpstr>Wingdings</vt:lpstr>
      <vt:lpstr>Office Theme</vt:lpstr>
      <vt:lpstr>1_Office Theme</vt:lpstr>
      <vt:lpstr>قراءة مقاطع صوتية مكونة من حركتين (الفتح مع التنوين بالضم) وذلك مثل:  (أَبٌ – أَتٌ – أَعٌ – أَطٌ – أَضٌ – أَشٌ – أَرٌ – أَدٌ . . . )</vt:lpstr>
      <vt:lpstr>PowerPoint Presentation</vt:lpstr>
      <vt:lpstr>PowerPoint Presentation</vt:lpstr>
      <vt:lpstr>PowerPoint Presentation</vt:lpstr>
      <vt:lpstr>أمثلة أوراق عمل </vt:lpstr>
      <vt:lpstr>شكراً للجميع</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العنوان الرئيسي للهدف</dc:title>
  <dc:creator>NADYAH NASSER ALKAABI</dc:creator>
  <cp:lastModifiedBy>JUMAH SHUAIB MUSTAFA</cp:lastModifiedBy>
  <cp:revision>107</cp:revision>
  <dcterms:created xsi:type="dcterms:W3CDTF">2020-07-26T19:33:45Z</dcterms:created>
  <dcterms:modified xsi:type="dcterms:W3CDTF">2021-01-07T05:53:35Z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0x01010020F0A00B7A297B40A126585C06040BF9</vt:lpwstr>
  </property>
</Properties>
</file>