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7"/>
  </p:notesMasterIdLst>
  <p:sldIdLst>
    <p:sldId id="267" r:id="rId6"/>
    <p:sldId id="257" r:id="rId7"/>
    <p:sldId id="258" r:id="rId8"/>
    <p:sldId id="259" r:id="rId9"/>
    <p:sldId id="268" r:id="rId10"/>
    <p:sldId id="283" r:id="rId11"/>
    <p:sldId id="274" r:id="rId12"/>
    <p:sldId id="280" r:id="rId13"/>
    <p:sldId id="281" r:id="rId14"/>
    <p:sldId id="282" r:id="rId15"/>
    <p:sldId id="28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AM MONTHER HELMI" initials="AMH" lastIdx="0" clrIdx="0">
    <p:extLst>
      <p:ext uri="{19B8F6BF-5375-455C-9EA6-DF929625EA0E}">
        <p15:presenceInfo xmlns:p15="http://schemas.microsoft.com/office/powerpoint/2012/main" userId="S-1-5-21-3586097498-2737243858-2302555036-15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12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12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12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12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12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12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12 January 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459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12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12 January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12 January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12 January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12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12 January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12 January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12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gPvptDNHO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8sAXtzs7a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6907396" y="2682545"/>
            <a:ext cx="5212745" cy="1819042"/>
          </a:xfrm>
        </p:spPr>
        <p:txBody>
          <a:bodyPr>
            <a:normAutofit/>
          </a:bodyPr>
          <a:lstStyle/>
          <a:p>
            <a:pPr algn="ctr" rtl="1"/>
            <a:r>
              <a:rPr lang="ar-AE" dirty="0"/>
              <a:t>أن يتعرف على شكل حركة التنوين بالفتح</a:t>
            </a:r>
            <a:r>
              <a:rPr lang="ar-AE" sz="3600" dirty="0"/>
              <a:t> </a:t>
            </a:r>
            <a:r>
              <a:rPr lang="ar-AE" sz="3600" dirty="0">
                <a:latin typeface="Arial" panose="020B0604020202020204" pitchFamily="34" charset="0"/>
                <a:cs typeface="Sakkal Majalla" panose="02000000000000000000" pitchFamily="2" charset="-78"/>
              </a:rPr>
              <a:t>)</a:t>
            </a:r>
            <a:endParaRPr lang="ru-RU" sz="36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منذر حلمي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r" rtl="1" fontAlgn="b"/>
            <a:r>
              <a:rPr lang="ar-AE" sz="1600"/>
              <a:t>أن يتعرف على شكل حركة التنوين بالفتح</a:t>
            </a:r>
            <a:endParaRPr lang="en-US" sz="1600" b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500388" y="1491387"/>
            <a:ext cx="398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ان يقرا جمل من كلمتين بها تنوين الفتح :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60A07-8BF5-4E66-B7DB-946CF8707F45}"/>
              </a:ext>
            </a:extLst>
          </p:cNvPr>
          <p:cNvSpPr txBox="1"/>
          <p:nvPr/>
        </p:nvSpPr>
        <p:spPr>
          <a:xfrm>
            <a:off x="7732450" y="3124940"/>
            <a:ext cx="2601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/>
              <a:t>أكَلْتُ لَحْمًا </a:t>
            </a:r>
            <a:endParaRPr lang="en-US" sz="28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C9104A-3BE7-410F-A8F9-4E34A93719A9}"/>
              </a:ext>
            </a:extLst>
          </p:cNvPr>
          <p:cNvSpPr txBox="1"/>
          <p:nvPr/>
        </p:nvSpPr>
        <p:spPr>
          <a:xfrm>
            <a:off x="4709579" y="3124940"/>
            <a:ext cx="2601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/>
              <a:t>لَبِسْتُ ثَوْبًا</a:t>
            </a:r>
            <a:endParaRPr lang="en-US" sz="28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243278-047E-4B07-8064-7FA76E72B3C6}"/>
              </a:ext>
            </a:extLst>
          </p:cNvPr>
          <p:cNvSpPr txBox="1"/>
          <p:nvPr/>
        </p:nvSpPr>
        <p:spPr>
          <a:xfrm>
            <a:off x="1686708" y="3167390"/>
            <a:ext cx="2601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/>
              <a:t>أَخَذْتُ قَلَمًا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98595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r" rtl="1" fontAlgn="b"/>
            <a:r>
              <a:rPr lang="ar-AE" sz="1600"/>
              <a:t>أن يتعرف على شكل حركة التنوين بالفتح</a:t>
            </a:r>
            <a:endParaRPr lang="en-US" sz="1600" b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438245" y="1756387"/>
            <a:ext cx="398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ان يقرا جمل من ثلاثة كلمتين بها تنوين الفتح :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60A07-8BF5-4E66-B7DB-946CF8707F45}"/>
              </a:ext>
            </a:extLst>
          </p:cNvPr>
          <p:cNvSpPr txBox="1"/>
          <p:nvPr/>
        </p:nvSpPr>
        <p:spPr>
          <a:xfrm>
            <a:off x="7384051" y="3238412"/>
            <a:ext cx="2601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/>
              <a:t> قَطَفَتْ هِنْدُ وَرْدَةً</a:t>
            </a:r>
            <a:endParaRPr lang="en-US" sz="28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7243278-047E-4B07-8064-7FA76E72B3C6}"/>
              </a:ext>
            </a:extLst>
          </p:cNvPr>
          <p:cNvSpPr txBox="1"/>
          <p:nvPr/>
        </p:nvSpPr>
        <p:spPr>
          <a:xfrm>
            <a:off x="2681007" y="3238412"/>
            <a:ext cx="2601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/>
              <a:t>أرْنَبٌ يَأْكُلُ جَزَرًا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89397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391286"/>
              </p:ext>
            </p:extLst>
          </p:nvPr>
        </p:nvGraphicFramePr>
        <p:xfrm>
          <a:off x="154004" y="224444"/>
          <a:ext cx="11906451" cy="6416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علام منذر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 يتعرف على شكل حركة التنوين بالفتح</a:t>
                      </a:r>
                    </a:p>
                    <a:p>
                      <a:pPr algn="r" rtl="1" fontAlgn="b"/>
                      <a:r>
                        <a:rPr lang="ar-AE" sz="12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الهدف: 1914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بسيطة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>
                          <a:solidFill>
                            <a:srgbClr val="FF0000"/>
                          </a:solidFill>
                        </a:rPr>
                        <a:t>أن يتعرف على شكل حركة التنوين بالفتح</a:t>
                      </a:r>
                      <a:r>
                        <a:rPr lang="ar-AE" sz="90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دخل حمد الى حصة اللغة العربية فقال الأستاذ اليوم سوف نتعرف على تنوين الفتح و كيف نقرا كلمات بها تنوين الفتح و بعد ذلك سنقوم بالتدريب على قراءة جمل من كلمتين و ثلاث كلمات بها تنوين الفتح </a:t>
                      </a:r>
                      <a:r>
                        <a:rPr lang="ar-AE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فشأل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المعلم من منكم يعرف </a:t>
                      </a:r>
                      <a:r>
                        <a:rPr lang="ar-AE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ماهو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تنوين الفتح فرفع حمد </a:t>
                      </a:r>
                      <a:r>
                        <a:rPr lang="ar-AE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يدة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وقال تنوين الفتح هو عبارة عن حركتين فتح فوق بعضهم و تكون على اخر خرف بالكلمة فقال المعلم احسنت </a:t>
                      </a:r>
                      <a:r>
                        <a:rPr lang="ar-AE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ياحم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و </a:t>
                      </a:r>
                      <a:r>
                        <a:rPr lang="ar-AE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اللان</a:t>
                      </a:r>
                      <a:r>
                        <a:rPr lang="ar-A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سوف نبدأ بشرح الدرس و قراءة كلمات و جمل بها تنوين الفتح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تدريب الطلاب على نطق تنوين الفتح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تدريب الطلاب على قراءة كلمات بها تنوين الفتح مع صور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تدريب بالطلاب على قراءة كلمات بها تنوين الفتح بدون صور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 تدريب الطلاب على قراءة جمل بها تنوين الفتح من كلمتين و ثلاث كلمات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5. عرض فيديوهات عن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كلمات بها مد بالألف مع وجود صور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99317" y="3523737"/>
            <a:ext cx="651621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 rtl="1" fontAlgn="b"/>
            <a:r>
              <a:rPr lang="ar-AE" dirty="0"/>
              <a:t>أن يتعرف على شكل حركة التنوين بالفتح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12 January 2021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60746"/>
              </p:ext>
            </p:extLst>
          </p:nvPr>
        </p:nvGraphicFramePr>
        <p:xfrm>
          <a:off x="124387" y="142872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200" dirty="0"/>
                        <a:t>أن يتعرف على شكل حركة التنوين بالفتح</a:t>
                      </a:r>
                      <a:r>
                        <a:rPr lang="ar-AE" sz="800" dirty="0"/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للتدريبات على </a:t>
                      </a:r>
                      <a:r>
                        <a:rPr lang="ar-AE" sz="1200" dirty="0"/>
                        <a:t>أن يتعرف على شكل حركة التنوين بالفتح</a:t>
                      </a:r>
                      <a:r>
                        <a:rPr lang="ar-AE" sz="800" dirty="0"/>
                        <a:t>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4208" y="3375115"/>
            <a:ext cx="401270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 fontAlgn="b"/>
            <a:r>
              <a:rPr lang="ar-AE" sz="1400" dirty="0"/>
              <a:t>أن يتعرف على شكل حركة التنوين بالفتح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256176" y="4098952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208" y="4245807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https://www.youtube.com/watch?v=FgPvptDNHO8</a:t>
            </a:r>
            <a:r>
              <a:rPr lang="ar-AE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12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511065"/>
              </p:ext>
            </p:extLst>
          </p:nvPr>
        </p:nvGraphicFramePr>
        <p:xfrm>
          <a:off x="374474" y="136525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b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dirty="0"/>
                        <a:t>أ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 يتعرف على شكل حركة التنوين بالفتح </a:t>
                      </a:r>
                    </a:p>
                    <a:p>
                      <a:pPr algn="r" rtl="1" fontAlgn="b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يقوي مهارات التآزر البصري الحركي من خلال التتبع / تقوية المسكة الثلاثية للقلم للكتابة / تقوية الذاكرة البصرية .  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خلال الوسائل و الأوراق التعليمية.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بتلوين صور كلمات بها مد الالف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التمارين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يتعرف على شكل حركة التنوين بالفتح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algn="r" rtl="1" fontAlgn="b"/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عرض مجموعة من الدروس التعليمية </a:t>
                      </a:r>
                      <a:r>
                        <a:rPr lang="ar-AE" sz="1200" dirty="0"/>
                        <a:t>أ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 يتعرف على شكل حركة التنوين بالفتح </a:t>
                      </a:r>
                    </a:p>
                    <a:p>
                      <a:pPr algn="r" rtl="1" fontAlgn="ctr"/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يقرء  الاحرف بتنوين الفتح                                       جيد: ان   يقرء كلمات  بتنوين الفتح                                                   مرتفع: ان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يقرءجمل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بتنوين الفتح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76511" y="4586959"/>
            <a:ext cx="3258105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 fontAlgn="b"/>
            <a:r>
              <a:rPr lang="ar-AE" sz="1400" dirty="0"/>
              <a:t>أ</a:t>
            </a:r>
            <a:r>
              <a:rPr lang="ar-AE" sz="1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 يتعرف على شكل حركة التنوين بالفتح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403034" y="4946012"/>
            <a:ext cx="5253634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/>
              </a:rPr>
              <a:t>https://www.youtube.com/watch?v=r8sAXtzs7ac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12 January 2021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8030" y="3493364"/>
            <a:ext cx="3913188" cy="2249488"/>
          </a:xfrm>
        </p:spPr>
        <p:txBody>
          <a:bodyPr>
            <a:normAutofit/>
          </a:bodyPr>
          <a:lstStyle/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عدد النقاط المهمه</a:t>
            </a:r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: </a:t>
            </a:r>
            <a:endParaRPr lang="en-US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البصرية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السمعية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الحركية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الادراكية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الاستغناء عن اى مهارة من ما سبق ماعدا الادراك .</a:t>
            </a:r>
          </a:p>
          <a:p>
            <a:pPr marL="0" indent="0" algn="r" rtl="1">
              <a:buNone/>
            </a:pPr>
            <a:endParaRPr lang="ar-EG" sz="1200" b="1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12 January 2021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771D75-A3C9-4078-8557-78C98B91A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7586" y="2418738"/>
            <a:ext cx="3913632" cy="922256"/>
          </a:xfrm>
        </p:spPr>
        <p:txBody>
          <a:bodyPr>
            <a:normAutofit fontScale="47500" lnSpcReduction="20000"/>
          </a:bodyPr>
          <a:lstStyle/>
          <a:p>
            <a:pPr algn="ctr"/>
            <a:endParaRPr lang="ar-AE" dirty="0"/>
          </a:p>
          <a:p>
            <a:pPr algn="ctr"/>
            <a:endParaRPr lang="ar-AE" dirty="0"/>
          </a:p>
          <a:p>
            <a:pPr algn="r" rtl="1" fontAlgn="b"/>
            <a:r>
              <a:rPr lang="ar-AE" sz="3600" dirty="0"/>
              <a:t>أن يتعرف على شكل حركة التنوين بالفتح</a:t>
            </a:r>
            <a:r>
              <a:rPr lang="ar-AE" sz="3600" b="0" dirty="0">
                <a:solidFill>
                  <a:srgbClr val="000000"/>
                </a:solidFill>
                <a:latin typeface="Calibri" panose="020F0502020204030204" pitchFamily="34" charset="0"/>
              </a:rPr>
              <a:t>. . )</a:t>
            </a:r>
            <a:endParaRPr lang="en-US" sz="3600" b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F941DDD-72BE-4741-8DDB-B98E81EC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212606" y="1094958"/>
            <a:ext cx="4577767" cy="734415"/>
          </a:xfrm>
        </p:spPr>
        <p:txBody>
          <a:bodyPr>
            <a:normAutofit fontScale="90000"/>
          </a:bodyPr>
          <a:lstStyle/>
          <a:p>
            <a:br>
              <a:rPr lang="ar-AE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467D15-A1BA-4349-A5FF-177B7BC31E29}"/>
              </a:ext>
            </a:extLst>
          </p:cNvPr>
          <p:cNvSpPr/>
          <p:nvPr/>
        </p:nvSpPr>
        <p:spPr>
          <a:xfrm rot="21171345">
            <a:off x="75228" y="1219712"/>
            <a:ext cx="45652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"/>
            <a:r>
              <a:rPr lang="ar-AE" dirty="0"/>
              <a:t>أن يتعرف على شكل حركة التنوين بالفتح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D415DF0A-7B91-44D6-B9DF-D4BC2568051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57" r="181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r" rtl="1" fontAlgn="b"/>
            <a:r>
              <a:rPr lang="ar-AE" sz="1600" dirty="0"/>
              <a:t>أن يتعرف على شكل حركة التنوين بالفتح</a:t>
            </a:r>
            <a:endParaRPr lang="en-US" sz="1600" b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158763" y="1462728"/>
            <a:ext cx="438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قراءة الاحرف التي  بها تنوين الفتح : 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61CB4B-6BCD-4796-BCCF-8C2BD82838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2" t="518" r="19838" b="-518"/>
          <a:stretch/>
        </p:blipFill>
        <p:spPr>
          <a:xfrm>
            <a:off x="3932808" y="2202771"/>
            <a:ext cx="3639517" cy="444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871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r" rtl="1" fontAlgn="b"/>
            <a:r>
              <a:rPr lang="ar-AE" sz="1600" dirty="0"/>
              <a:t>أن يتعرف على شكل حركة التنوين بالفتح</a:t>
            </a:r>
            <a:endParaRPr lang="en-US" sz="1600" b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416335" y="1446998"/>
            <a:ext cx="438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قراءة كلمات بها تنوين الفتح  مع الصور: 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18CEB1-FA3E-4BC1-AC1E-98467A120B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817" y="2613973"/>
            <a:ext cx="1754300" cy="15213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D5F70B-DFF2-4BD7-80FA-3479A532A8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595562"/>
            <a:ext cx="2743200" cy="16668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4A8D19B-3196-442F-9CC9-DFBAD082B3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92" y="2376487"/>
            <a:ext cx="2428875" cy="188595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E9D8616-73A7-4C91-B2FE-DCC03155CA51}"/>
              </a:ext>
            </a:extLst>
          </p:cNvPr>
          <p:cNvSpPr txBox="1"/>
          <p:nvPr/>
        </p:nvSpPr>
        <p:spPr>
          <a:xfrm>
            <a:off x="9277905" y="4748314"/>
            <a:ext cx="1526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DB2A02-4381-413A-945F-8578811F1F03}"/>
              </a:ext>
            </a:extLst>
          </p:cNvPr>
          <p:cNvSpPr txBox="1"/>
          <p:nvPr/>
        </p:nvSpPr>
        <p:spPr>
          <a:xfrm>
            <a:off x="9163234" y="4900714"/>
            <a:ext cx="1526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3E0960-F080-4D65-A225-C966FFEB7756}"/>
              </a:ext>
            </a:extLst>
          </p:cNvPr>
          <p:cNvSpPr txBox="1"/>
          <p:nvPr/>
        </p:nvSpPr>
        <p:spPr>
          <a:xfrm>
            <a:off x="9218720" y="4825258"/>
            <a:ext cx="1526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b="1" dirty="0"/>
              <a:t>مَوْزًا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17A57B-1EBF-4F52-88B0-3149E1EACC66}"/>
              </a:ext>
            </a:extLst>
          </p:cNvPr>
          <p:cNvSpPr txBox="1"/>
          <p:nvPr/>
        </p:nvSpPr>
        <p:spPr>
          <a:xfrm>
            <a:off x="5864440" y="4792992"/>
            <a:ext cx="1526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b="1" dirty="0"/>
              <a:t>أَسَدًا 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2B38EA-B052-4E34-B741-90903626E291}"/>
              </a:ext>
            </a:extLst>
          </p:cNvPr>
          <p:cNvSpPr txBox="1"/>
          <p:nvPr/>
        </p:nvSpPr>
        <p:spPr>
          <a:xfrm>
            <a:off x="2140330" y="4748314"/>
            <a:ext cx="1526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b="1" dirty="0"/>
              <a:t>سَمَكَةً </a:t>
            </a:r>
            <a:r>
              <a:rPr lang="ar-A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r" rtl="1" fontAlgn="b"/>
            <a:r>
              <a:rPr lang="ar-AE" sz="1600" dirty="0"/>
              <a:t>أن يتعرف على شكل حركة التنوين بالفتح</a:t>
            </a:r>
            <a:endParaRPr lang="en-US" sz="1600" b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7288568" y="1491387"/>
            <a:ext cx="3195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قراءة كلمات بها تنوين الفتح في النهاية :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E58B57-2F72-48B8-8DFD-E570D07A7CDE}"/>
              </a:ext>
            </a:extLst>
          </p:cNvPr>
          <p:cNvSpPr txBox="1"/>
          <p:nvPr/>
        </p:nvSpPr>
        <p:spPr>
          <a:xfrm>
            <a:off x="8334413" y="2917496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نَخْلًا</a:t>
            </a:r>
            <a:endParaRPr lang="en-US" sz="28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1CB9C3-3894-41E3-9AE4-283ABF5CEF11}"/>
              </a:ext>
            </a:extLst>
          </p:cNvPr>
          <p:cNvSpPr txBox="1"/>
          <p:nvPr/>
        </p:nvSpPr>
        <p:spPr>
          <a:xfrm>
            <a:off x="7349972" y="4388519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 </a:t>
            </a:r>
            <a:r>
              <a:rPr lang="ar-AE" sz="2800" b="1" dirty="0"/>
              <a:t>عَيْنًا</a:t>
            </a:r>
            <a:endParaRPr lang="en-US" sz="28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71830A-49D6-4C56-9F9E-302AF5B4861C}"/>
              </a:ext>
            </a:extLst>
          </p:cNvPr>
          <p:cNvSpPr txBox="1"/>
          <p:nvPr/>
        </p:nvSpPr>
        <p:spPr>
          <a:xfrm>
            <a:off x="4197489" y="4388519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كَوْكَبًا </a:t>
            </a:r>
            <a:endParaRPr lang="en-US" sz="28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67BEBB-598A-4CCC-BA30-CF2989E529B1}"/>
              </a:ext>
            </a:extLst>
          </p:cNvPr>
          <p:cNvSpPr txBox="1"/>
          <p:nvPr/>
        </p:nvSpPr>
        <p:spPr>
          <a:xfrm>
            <a:off x="3030125" y="3059668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تَذْكِرَةً</a:t>
            </a:r>
            <a:endParaRPr lang="en-US" sz="28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AC99E1-A773-40AD-90A5-A5D380C7C45B}"/>
              </a:ext>
            </a:extLst>
          </p:cNvPr>
          <p:cNvSpPr txBox="1"/>
          <p:nvPr/>
        </p:nvSpPr>
        <p:spPr>
          <a:xfrm>
            <a:off x="5599350" y="2994440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حُلْوًا</a:t>
            </a:r>
            <a:r>
              <a:rPr lang="ar-A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32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r" rtl="1" fontAlgn="b"/>
            <a:r>
              <a:rPr lang="ar-AE" sz="1600" dirty="0"/>
              <a:t>أن يتعرف على شكل حركة التنوين بالفتح</a:t>
            </a:r>
            <a:endParaRPr lang="en-US" sz="1600" b="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F04E4-14A1-43F3-869F-85B8531A677B}"/>
              </a:ext>
            </a:extLst>
          </p:cNvPr>
          <p:cNvSpPr txBox="1"/>
          <p:nvPr/>
        </p:nvSpPr>
        <p:spPr>
          <a:xfrm>
            <a:off x="6500388" y="1491387"/>
            <a:ext cx="398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dirty="0"/>
              <a:t>ان يضع دائرة على الكلمات التي بها تنوين الفتح :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A87412-3ACE-432A-8411-CCA9C082D796}"/>
              </a:ext>
            </a:extLst>
          </p:cNvPr>
          <p:cNvSpPr txBox="1"/>
          <p:nvPr/>
        </p:nvSpPr>
        <p:spPr>
          <a:xfrm>
            <a:off x="7728978" y="4574180"/>
            <a:ext cx="1526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200" b="1" dirty="0"/>
              <a:t>مَوْزًا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00465C-BADD-401B-B233-8532E817E57F}"/>
              </a:ext>
            </a:extLst>
          </p:cNvPr>
          <p:cNvSpPr txBox="1"/>
          <p:nvPr/>
        </p:nvSpPr>
        <p:spPr>
          <a:xfrm>
            <a:off x="8334413" y="2917496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نَخْلًا</a:t>
            </a:r>
            <a:endParaRPr lang="en-US" sz="28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CFCDE0-9CF1-4231-BC11-3B7A16940072}"/>
              </a:ext>
            </a:extLst>
          </p:cNvPr>
          <p:cNvSpPr txBox="1"/>
          <p:nvPr/>
        </p:nvSpPr>
        <p:spPr>
          <a:xfrm>
            <a:off x="2366139" y="2917496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سيارة</a:t>
            </a:r>
            <a:endParaRPr lang="en-US" sz="28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A22D00C-8D9F-4A3E-8B0B-B52666533D96}"/>
              </a:ext>
            </a:extLst>
          </p:cNvPr>
          <p:cNvSpPr txBox="1"/>
          <p:nvPr/>
        </p:nvSpPr>
        <p:spPr>
          <a:xfrm>
            <a:off x="5592693" y="2923246"/>
            <a:ext cx="149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/>
              <a:t>قَلَمًا </a:t>
            </a:r>
            <a:endParaRPr lang="en-US" sz="2800" b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CA8A235-3BEB-4AFB-B22A-6F2127B8239E}"/>
              </a:ext>
            </a:extLst>
          </p:cNvPr>
          <p:cNvSpPr txBox="1"/>
          <p:nvPr/>
        </p:nvSpPr>
        <p:spPr>
          <a:xfrm>
            <a:off x="3575744" y="4635735"/>
            <a:ext cx="1526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800" b="1" dirty="0"/>
              <a:t>ثَوْبًا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29511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585</Words>
  <Application>Microsoft Office PowerPoint</Application>
  <PresentationFormat>Widescreen</PresentationFormat>
  <Paragraphs>134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أن يتعرف على شكل حركة التنوين بالفتح )</vt:lpstr>
      <vt:lpstr>PowerPoint Presentation</vt:lpstr>
      <vt:lpstr>PowerPoint Presentation</vt:lpstr>
      <vt:lpstr>PowerPoint Presentation</vt:lpstr>
      <vt:lpstr> </vt:lpstr>
      <vt:lpstr>أن يتعرف على شكل حركة التنوين بالفتح</vt:lpstr>
      <vt:lpstr>أن يتعرف على شكل حركة التنوين بالفتح</vt:lpstr>
      <vt:lpstr>أن يتعرف على شكل حركة التنوين بالفتح</vt:lpstr>
      <vt:lpstr>أن يتعرف على شكل حركة التنوين بالفتح</vt:lpstr>
      <vt:lpstr>أن يتعرف على شكل حركة التنوين بالفتح</vt:lpstr>
      <vt:lpstr>أن يتعرف على شكل حركة التنوين بالفتح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ALLAM MONTHER HELMI</cp:lastModifiedBy>
  <cp:revision>97</cp:revision>
  <dcterms:created xsi:type="dcterms:W3CDTF">2020-07-26T19:33:45Z</dcterms:created>
  <dcterms:modified xsi:type="dcterms:W3CDTF">2021-01-12T13:04:14Z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