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68" r:id="rId10"/>
    <p:sldId id="274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7aCcssNeu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wIP89mxl-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/>
          </a:bodyPr>
          <a:lstStyle/>
          <a:p>
            <a:pPr algn="ctr" rtl="1"/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قراءة الحروف ممدودة بالألف، وذلك مثل: (</a:t>
            </a:r>
            <a:r>
              <a:rPr lang="ar-AE" sz="3600" dirty="0" err="1">
                <a:latin typeface="Arial" panose="020B0604020202020204" pitchFamily="34" charset="0"/>
                <a:cs typeface="Sakkal Majalla" panose="02000000000000000000" pitchFamily="2" charset="-78"/>
              </a:rPr>
              <a:t>بَا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 – تَا – </a:t>
            </a:r>
            <a:r>
              <a:rPr lang="ar-AE" sz="3600" dirty="0" err="1">
                <a:latin typeface="Arial" panose="020B0604020202020204" pitchFamily="34" charset="0"/>
                <a:cs typeface="Sakkal Majalla" panose="02000000000000000000" pitchFamily="2" charset="-78"/>
              </a:rPr>
              <a:t>جَا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 – </a:t>
            </a:r>
            <a:r>
              <a:rPr lang="ar-AE" sz="3600" dirty="0" err="1">
                <a:latin typeface="Arial" panose="020B0604020202020204" pitchFamily="34" charset="0"/>
                <a:cs typeface="Sakkal Majalla" panose="02000000000000000000" pitchFamily="2" charset="-78"/>
              </a:rPr>
              <a:t>طَا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 – </a:t>
            </a:r>
            <a:r>
              <a:rPr lang="ar-AE" sz="3600" dirty="0" err="1">
                <a:latin typeface="Arial" panose="020B0604020202020204" pitchFamily="34" charset="0"/>
                <a:cs typeface="Sakkal Majalla" panose="02000000000000000000" pitchFamily="2" charset="-78"/>
              </a:rPr>
              <a:t>ءَا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 – رَا – غَا – </a:t>
            </a:r>
            <a:r>
              <a:rPr lang="ar-AE" sz="3600" dirty="0" err="1">
                <a:latin typeface="Arial" panose="020B0604020202020204" pitchFamily="34" charset="0"/>
                <a:cs typeface="Sakkal Majalla" panose="02000000000000000000" pitchFamily="2" charset="-78"/>
              </a:rPr>
              <a:t>فَا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 – يَا – </a:t>
            </a:r>
            <a:r>
              <a:rPr lang="ar-AE" sz="3600" dirty="0" err="1">
                <a:latin typeface="Arial" panose="020B0604020202020204" pitchFamily="34" charset="0"/>
                <a:cs typeface="Sakkal Majalla" panose="02000000000000000000" pitchFamily="2" charset="-78"/>
              </a:rPr>
              <a:t>شَا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 . . . . )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40813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الحروف ممدودة بالألف، وذلك مثل: (</a:t>
                      </a:r>
                      <a:r>
                        <a:rPr lang="ar-A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بَا</a:t>
                      </a:r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تَا – </a:t>
                      </a:r>
                      <a:r>
                        <a:rPr lang="ar-A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جَا</a:t>
                      </a:r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ar-A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طَا</a:t>
                      </a:r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ar-A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ءَا</a:t>
                      </a:r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رَا – غَا – </a:t>
                      </a:r>
                      <a:r>
                        <a:rPr lang="ar-A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فَا</a:t>
                      </a:r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يَا – </a:t>
                      </a:r>
                      <a:r>
                        <a:rPr lang="ar-A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شَا</a:t>
                      </a:r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. . . . 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قراءة الحروف ممدودة بالألف، وذلك مثل: (</a:t>
                      </a:r>
                      <a:r>
                        <a:rPr lang="ar-AE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بَا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– تَا – </a:t>
                      </a:r>
                      <a:r>
                        <a:rPr lang="ar-AE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جَا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ar-AE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طَا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ar-AE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ءَا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– رَا – غَا – </a:t>
                      </a:r>
                      <a:r>
                        <a:rPr lang="ar-AE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فَا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– يَا – </a:t>
                      </a:r>
                      <a:r>
                        <a:rPr lang="ar-AE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شَا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. . . . 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نتحدث عن مد الالف (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أ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و ماذا سيحدث بعد دخوله للأحرف . و سوف نقوم بأعطالكم بعض الامثلة للأحرف و كيف يدخل عليها مد الالف فسأل حمد هل دخول مد  الاف سيغير من نطق الحرف و كتابته ؟ فأجاب المعلم نعم يا حمد و ما رايك ان نبدأ بإعطاء الأمثلة و بعد الانتهاء من مجموعة من الأمثلة سال المعلم ماذا يحدث اذا اضفنا مد الالف على حرف ( ر ) فقام حمد على السبورة و كتب (را ) و نطقها فصفق الفصل للطالب و شكر المعلم حمد 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نطق الاحرف مع المد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قراءة الأحرف مع المد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بَا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جَا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طَا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ءَا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فَا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شَا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39271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الحروف ممدودة بالألف، وذلك مثل: (</a:t>
                      </a:r>
                      <a:r>
                        <a:rPr lang="ar-A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بَا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تَا – </a:t>
                      </a:r>
                      <a:r>
                        <a:rPr lang="ar-A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جَا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ar-A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طَا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ar-A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ءَا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رَا – غَا – </a:t>
                      </a:r>
                      <a:r>
                        <a:rPr lang="ar-A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فَا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يَا – </a:t>
                      </a:r>
                      <a:r>
                        <a:rPr lang="ar-A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شَا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. . . .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الحروف ممدودة بالألف، وذلك مثل: (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تَا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ءَا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رَا – غَا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يَا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. . . . )</a:t>
                      </a: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بَا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جَا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طَا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ءَا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فَا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شَا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. . . . 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https://www.youtube.com/watch?v=-7aCcssNeuU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782909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قراءة الحروف ممدودة بالألف، وذلك مثل: (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بَا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تَا –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جَا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طَا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ءَا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رَا – غَا –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فَا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يَا –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شَا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. . . . )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بقراءة الاحرف مع مد الالف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الحروف ممدودة بالألف، وذلك مثل: (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تَا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ءَا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رَا – غَا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يَا –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شَا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. . . . )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يقرء مجموعة من الحروف مع المد                          جيد: ان   يقرء جميع الحروف مع المدود                                            مرتفع: ان يقرء جميع الحروف بمد الالف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26329" y="4553450"/>
            <a:ext cx="4255871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بَا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جَا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طَا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ءَا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فَا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شَا</a:t>
            </a:r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 . . . . )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78747" y="5167919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https://www.youtube.com/watch?v=jwIP89mxl-4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40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r" rtl="1" fontAlgn="b"/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sz="3600" b="0" dirty="0" err="1">
                <a:solidFill>
                  <a:srgbClr val="000000"/>
                </a:solidFill>
                <a:latin typeface="Calibri" panose="020F0502020204030204" pitchFamily="34" charset="0"/>
              </a:rPr>
              <a:t>بَا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sz="3600" b="0" dirty="0" err="1">
                <a:solidFill>
                  <a:srgbClr val="000000"/>
                </a:solidFill>
                <a:latin typeface="Calibri" panose="020F0502020204030204" pitchFamily="34" charset="0"/>
              </a:rPr>
              <a:t>جَا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sz="3600" b="0" dirty="0" err="1">
                <a:solidFill>
                  <a:srgbClr val="000000"/>
                </a:solidFill>
                <a:latin typeface="Calibri" panose="020F0502020204030204" pitchFamily="34" charset="0"/>
              </a:rPr>
              <a:t>طَا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sz="3600" b="0" dirty="0" err="1">
                <a:solidFill>
                  <a:srgbClr val="000000"/>
                </a:solidFill>
                <a:latin typeface="Calibri" panose="020F0502020204030204" pitchFamily="34" charset="0"/>
              </a:rPr>
              <a:t>ءَا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sz="3600" b="0" dirty="0" err="1">
                <a:solidFill>
                  <a:srgbClr val="000000"/>
                </a:solidFill>
                <a:latin typeface="Calibri" panose="020F0502020204030204" pitchFamily="34" charset="0"/>
              </a:rPr>
              <a:t>فَا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sz="3600" b="0" dirty="0" err="1">
                <a:solidFill>
                  <a:srgbClr val="000000"/>
                </a:solidFill>
                <a:latin typeface="Calibri" panose="020F0502020204030204" pitchFamily="34" charset="0"/>
              </a:rPr>
              <a:t>شَا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 . . . . )</a:t>
            </a:r>
            <a:endParaRPr lang="en-US" sz="36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12606" y="109495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1081212"/>
            <a:ext cx="4565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بَا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جَا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طَا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ءَا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فَا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dirty="0" err="1">
                <a:solidFill>
                  <a:srgbClr val="000000"/>
                </a:solidFill>
                <a:latin typeface="Calibri" panose="020F0502020204030204" pitchFamily="34" charset="0"/>
              </a:rPr>
              <a:t>شَا</a:t>
            </a:r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B71CE3E7-080E-42D0-B82D-222918733EC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8" r="26118"/>
          <a:stretch>
            <a:fillRect/>
          </a:stretch>
        </p:blipFill>
        <p:spPr>
          <a:xfrm rot="720000">
            <a:off x="6384453" y="207002"/>
            <a:ext cx="4623439" cy="5472101"/>
          </a:xfrm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بَا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جَا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طَا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ءَا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فَا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شَا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. .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8238293" y="1446998"/>
            <a:ext cx="256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الاحرف  بها مد الالف : 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9ED4AF-A6CC-4958-AA02-DCA7C4D01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430" y="1944718"/>
            <a:ext cx="8167456" cy="459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الحروف ممدودة بالألف، وذلك مثل: (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بَا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تَا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جَا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طَا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ءَا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رَا – غَا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فَا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– يَا – </a:t>
            </a:r>
            <a:r>
              <a:rPr lang="ar-AE" sz="1600" b="0" dirty="0" err="1">
                <a:solidFill>
                  <a:srgbClr val="FF0000"/>
                </a:solidFill>
                <a:latin typeface="Calibri" panose="020F0502020204030204" pitchFamily="34" charset="0"/>
              </a:rPr>
              <a:t>شَا</a:t>
            </a:r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 . .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على الاحرف التي بها مد الالف 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1C2661-2363-4B50-B3FA-F004C8C7E4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9" t="22873" r="12379"/>
          <a:stretch/>
        </p:blipFill>
        <p:spPr>
          <a:xfrm>
            <a:off x="3231472" y="2290439"/>
            <a:ext cx="6915704" cy="320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51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835</Words>
  <Application>Microsoft Office PowerPoint</Application>
  <PresentationFormat>Widescreen</PresentationFormat>
  <Paragraphs>102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قراءة الحروف ممدودة بالألف، وذلك مثل: (بَا – تَا – جَا – طَا – ءَا – رَا – غَا – فَا – يَا – شَا . . . . )</vt:lpstr>
      <vt:lpstr>PowerPoint Presentation</vt:lpstr>
      <vt:lpstr>PowerPoint Presentation</vt:lpstr>
      <vt:lpstr>PowerPoint Presentation</vt:lpstr>
      <vt:lpstr> </vt:lpstr>
      <vt:lpstr>قراءة الحروف ممدودة بالألف، وذلك مثل: (بَا – تَا – جَا – طَا – ءَا – رَا – غَا – فَا – يَا – شَا . . . . )</vt:lpstr>
      <vt:lpstr>قراءة الحروف ممدودة بالألف، وذلك مثل: (بَا – تَا – جَا – طَا – ءَا – رَا – غَا – فَا – يَا – شَا . . . .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94</cp:revision>
  <dcterms:created xsi:type="dcterms:W3CDTF">2020-07-26T19:33:45Z</dcterms:created>
  <dcterms:modified xsi:type="dcterms:W3CDTF">2021-01-12T11:29:57Z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