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60" r:id="rId5"/>
  </p:sldMasterIdLst>
  <p:notesMasterIdLst>
    <p:notesMasterId r:id="rId15"/>
  </p:notesMasterIdLst>
  <p:sldIdLst>
    <p:sldId id="267" r:id="rId6"/>
    <p:sldId id="257" r:id="rId7"/>
    <p:sldId id="258" r:id="rId8"/>
    <p:sldId id="259" r:id="rId9"/>
    <p:sldId id="268" r:id="rId10"/>
    <p:sldId id="274" r:id="rId11"/>
    <p:sldId id="280" r:id="rId12"/>
    <p:sldId id="281" r:id="rId13"/>
    <p:sldId id="28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LAM MONTHER HELMI" initials="AMH" lastIdx="0" clrIdx="0">
    <p:extLst>
      <p:ext uri="{19B8F6BF-5375-455C-9EA6-DF929625EA0E}">
        <p15:presenceInfo xmlns:p15="http://schemas.microsoft.com/office/powerpoint/2012/main" userId="S-1-5-21-3586097498-2737243858-2302555036-151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84D9-1D4B-468A-A010-F649C632A758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DD44-B744-42AC-B498-54EF3C603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0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817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72371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27178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5DDA-372B-43CF-86FE-C9B6645BBCC7}" type="datetime3">
              <a:rPr lang="en-US" smtClean="0"/>
              <a:t>12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342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2F16D-244F-47C2-842A-9317BC736D29}" type="datetime3">
              <a:rPr lang="en-US" smtClean="0"/>
              <a:t>12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488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787B-4AB8-4174-BC68-AD1479FF75F2}" type="datetime3">
              <a:rPr lang="en-US" smtClean="0"/>
              <a:t>12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9668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7966717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12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0078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12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421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12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7975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12 January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916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12 January 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4879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12 January 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3630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12 January 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605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998D2-4126-411A-8949-6F4D826F56A2}" type="datetime3">
              <a:rPr lang="en-US" smtClean="0"/>
              <a:t>12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9487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12 January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3784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12 January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978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12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1189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12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8051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569575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aphic 16">
            <a:extLst>
              <a:ext uri="{FF2B5EF4-FFF2-40B4-BE49-F238E27FC236}">
                <a16:creationId xmlns:a16="http://schemas.microsoft.com/office/drawing/2014/main" id="{AD638337-297E-49B3-AE0F-B36EC9D01661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2FA8DCE5-120B-4D39-B899-95EBEC388DEA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3F4B5D3-A813-434A-B7AA-8FEE19B9CF16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DFBA5C-859C-4C16-8ECF-9FCA37E77DD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2442380"/>
            <a:ext cx="3913632" cy="80467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72000" bIns="72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BF8466-F90A-4774-B172-0061F1A79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A6D05-D16B-4603-A323-876374AD20C5}" type="datetime3">
              <a:rPr lang="en-US" noProof="0" smtClean="0"/>
              <a:t>12 January 2021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C76C28-113A-459C-BD12-125E112B1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51ADD0-1305-43DD-A03D-2FE3B5D0E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0" name="Graphic 23">
            <a:extLst>
              <a:ext uri="{FF2B5EF4-FFF2-40B4-BE49-F238E27FC236}">
                <a16:creationId xmlns:a16="http://schemas.microsoft.com/office/drawing/2014/main" id="{74E08599-4D6A-4CDA-9228-3DBD31E1E64D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1" name="Graphic 6">
            <a:extLst>
              <a:ext uri="{FF2B5EF4-FFF2-40B4-BE49-F238E27FC236}">
                <a16:creationId xmlns:a16="http://schemas.microsoft.com/office/drawing/2014/main" id="{548D0821-4E36-47CF-A7AC-8FB339F5F24A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F708432B-D626-47BC-8C1E-E5F2ADCDCE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46111" y="974881"/>
            <a:ext cx="3933620" cy="734415"/>
          </a:xfrm>
        </p:spPr>
        <p:txBody>
          <a:bodyPr anchor="b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Text Layout 1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B8041375-FFF3-48A5-8985-52AD4D496A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8990" y="3392622"/>
            <a:ext cx="3913188" cy="2249488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 b="0"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grpSp>
        <p:nvGrpSpPr>
          <p:cNvPr id="19" name="Graphic 17">
            <a:extLst>
              <a:ext uri="{FF2B5EF4-FFF2-40B4-BE49-F238E27FC236}">
                <a16:creationId xmlns:a16="http://schemas.microsoft.com/office/drawing/2014/main" id="{1CF7F5A7-666B-4C97-8F1C-0930361F612E}"/>
              </a:ext>
            </a:extLst>
          </p:cNvPr>
          <p:cNvGrpSpPr/>
          <p:nvPr/>
        </p:nvGrpSpPr>
        <p:grpSpPr>
          <a:xfrm>
            <a:off x="5530724" y="0"/>
            <a:ext cx="6340653" cy="6429600"/>
            <a:chOff x="5530724" y="0"/>
            <a:chExt cx="6340653" cy="64296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E7BC95EC-0C9A-48BD-BC1E-AF1C1DA9C02C}"/>
                </a:ext>
              </a:extLst>
            </p:cNvPr>
            <p:cNvSpPr/>
            <p:nvPr/>
          </p:nvSpPr>
          <p:spPr>
            <a:xfrm>
              <a:off x="5518024" y="-12700"/>
              <a:ext cx="2287209" cy="5565543"/>
            </a:xfrm>
            <a:custGeom>
              <a:avLst/>
              <a:gdLst>
                <a:gd name="connsiteX0" fmla="*/ 1132162 w 2287209"/>
                <a:gd name="connsiteY0" fmla="*/ 5560454 h 5565543"/>
                <a:gd name="connsiteX1" fmla="*/ 2283391 w 2287209"/>
                <a:gd name="connsiteY1" fmla="*/ 12700 h 5565543"/>
                <a:gd name="connsiteX2" fmla="*/ 552736 w 2287209"/>
                <a:gd name="connsiteY2" fmla="*/ 12700 h 5565543"/>
                <a:gd name="connsiteX3" fmla="*/ 12700 w 2287209"/>
                <a:gd name="connsiteY3" fmla="*/ 5359688 h 5565543"/>
                <a:gd name="connsiteX4" fmla="*/ 1132162 w 2287209"/>
                <a:gd name="connsiteY4" fmla="*/ 5560454 h 5565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7209" h="5565543">
                  <a:moveTo>
                    <a:pt x="1132162" y="5560454"/>
                  </a:moveTo>
                  <a:lnTo>
                    <a:pt x="2283391" y="12700"/>
                  </a:lnTo>
                  <a:lnTo>
                    <a:pt x="552736" y="12700"/>
                  </a:lnTo>
                  <a:cubicBezTo>
                    <a:pt x="569255" y="560360"/>
                    <a:pt x="573067" y="2477804"/>
                    <a:pt x="12700" y="5359688"/>
                  </a:cubicBezTo>
                  <a:cubicBezTo>
                    <a:pt x="363406" y="5395267"/>
                    <a:pt x="1132162" y="5560454"/>
                    <a:pt x="1132162" y="5560454"/>
                  </a:cubicBezTo>
                  <a:close/>
                </a:path>
              </a:pathLst>
            </a:custGeom>
            <a:gradFill flip="none" rotWithShape="1">
              <a:gsLst>
                <a:gs pos="3000">
                  <a:schemeClr val="accent5">
                    <a:alpha val="6000"/>
                  </a:schemeClr>
                </a:gs>
                <a:gs pos="100000">
                  <a:schemeClr val="accent5">
                    <a:alpha val="50000"/>
                  </a:schemeClr>
                </a:gs>
              </a:gsLst>
              <a:lin ang="5880000" scaled="0"/>
              <a:tileRect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F5F80F8-FA23-4496-B401-E10D70AC21A8}"/>
                </a:ext>
              </a:extLst>
            </p:cNvPr>
            <p:cNvSpPr/>
            <p:nvPr/>
          </p:nvSpPr>
          <p:spPr>
            <a:xfrm>
              <a:off x="5537084" y="-12700"/>
              <a:ext cx="6340653" cy="6455013"/>
            </a:xfrm>
            <a:custGeom>
              <a:avLst/>
              <a:gdLst>
                <a:gd name="connsiteX0" fmla="*/ 5080140 w 6340653"/>
                <a:gd name="connsiteY0" fmla="*/ 6446112 h 6455013"/>
                <a:gd name="connsiteX1" fmla="*/ 6334294 w 6340653"/>
                <a:gd name="connsiteY1" fmla="*/ 545112 h 6455013"/>
                <a:gd name="connsiteX2" fmla="*/ 3831070 w 6340653"/>
                <a:gd name="connsiteY2" fmla="*/ 12700 h 6455013"/>
                <a:gd name="connsiteX3" fmla="*/ 1151222 w 6340653"/>
                <a:gd name="connsiteY3" fmla="*/ 12700 h 6455013"/>
                <a:gd name="connsiteX4" fmla="*/ 12700 w 6340653"/>
                <a:gd name="connsiteY4" fmla="*/ 5369854 h 6455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40653" h="6455013">
                  <a:moveTo>
                    <a:pt x="5080140" y="6446112"/>
                  </a:moveTo>
                  <a:lnTo>
                    <a:pt x="6334294" y="545112"/>
                  </a:lnTo>
                  <a:lnTo>
                    <a:pt x="3831070" y="12700"/>
                  </a:lnTo>
                  <a:lnTo>
                    <a:pt x="1151222" y="12700"/>
                  </a:lnTo>
                  <a:lnTo>
                    <a:pt x="12700" y="536985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0" scaled="1"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5F2E539-DDA4-47DC-A929-17C7DB4D8C88}"/>
                </a:ext>
              </a:extLst>
            </p:cNvPr>
            <p:cNvSpPr/>
            <p:nvPr/>
          </p:nvSpPr>
          <p:spPr>
            <a:xfrm>
              <a:off x="5830609" y="-12700"/>
              <a:ext cx="5756144" cy="6150052"/>
            </a:xfrm>
            <a:custGeom>
              <a:avLst/>
              <a:gdLst>
                <a:gd name="connsiteX0" fmla="*/ 5715476 w 5756143"/>
                <a:gd name="connsiteY0" fmla="*/ 764938 h 6150052"/>
                <a:gd name="connsiteX1" fmla="*/ 4579496 w 5756143"/>
                <a:gd name="connsiteY1" fmla="*/ 6113197 h 6150052"/>
                <a:gd name="connsiteX2" fmla="*/ 43196 w 5756143"/>
                <a:gd name="connsiteY2" fmla="*/ 5150027 h 6150052"/>
                <a:gd name="connsiteX3" fmla="*/ 1134704 w 5756143"/>
                <a:gd name="connsiteY3" fmla="*/ 12700 h 6150052"/>
                <a:gd name="connsiteX4" fmla="*/ 1109290 w 5756143"/>
                <a:gd name="connsiteY4" fmla="*/ 12700 h 6150052"/>
                <a:gd name="connsiteX5" fmla="*/ 12700 w 5756143"/>
                <a:gd name="connsiteY5" fmla="*/ 5169087 h 6150052"/>
                <a:gd name="connsiteX6" fmla="*/ 4598556 w 5756143"/>
                <a:gd name="connsiteY6" fmla="*/ 6143693 h 6150052"/>
                <a:gd name="connsiteX7" fmla="*/ 5743431 w 5756143"/>
                <a:gd name="connsiteY7" fmla="*/ 757314 h 6150052"/>
                <a:gd name="connsiteX8" fmla="*/ 5745972 w 5756143"/>
                <a:gd name="connsiteY8" fmla="*/ 744607 h 6150052"/>
                <a:gd name="connsiteX9" fmla="*/ 2299910 w 5756143"/>
                <a:gd name="connsiteY9" fmla="*/ 12700 h 6150052"/>
                <a:gd name="connsiteX10" fmla="*/ 2177925 w 5756143"/>
                <a:gd name="connsiteY10" fmla="*/ 12700 h 6150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756143" h="6150052">
                  <a:moveTo>
                    <a:pt x="5715476" y="764938"/>
                  </a:moveTo>
                  <a:lnTo>
                    <a:pt x="4579496" y="6113197"/>
                  </a:lnTo>
                  <a:lnTo>
                    <a:pt x="43196" y="5150027"/>
                  </a:lnTo>
                  <a:lnTo>
                    <a:pt x="1134704" y="12700"/>
                  </a:lnTo>
                  <a:lnTo>
                    <a:pt x="1109290" y="12700"/>
                  </a:lnTo>
                  <a:lnTo>
                    <a:pt x="12700" y="5169087"/>
                  </a:lnTo>
                  <a:lnTo>
                    <a:pt x="4598556" y="6143693"/>
                  </a:lnTo>
                  <a:lnTo>
                    <a:pt x="5743431" y="757314"/>
                  </a:lnTo>
                  <a:lnTo>
                    <a:pt x="5745972" y="744607"/>
                  </a:lnTo>
                  <a:lnTo>
                    <a:pt x="2299910" y="12700"/>
                  </a:lnTo>
                  <a:lnTo>
                    <a:pt x="2177925" y="12700"/>
                  </a:lnTo>
                  <a:close/>
                </a:path>
              </a:pathLst>
            </a:custGeom>
            <a:solidFill>
              <a:schemeClr val="bg1"/>
            </a:soli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76641E2E-882B-485E-AD7C-2BC054BEA52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 rot="720000">
            <a:off x="6384187" y="209524"/>
            <a:ext cx="4647699" cy="5472101"/>
          </a:xfrm>
          <a:custGeom>
            <a:avLst/>
            <a:gdLst>
              <a:gd name="connsiteX0" fmla="*/ 0 w 4643879"/>
              <a:gd name="connsiteY0" fmla="*/ 5462044 h 5462044"/>
              <a:gd name="connsiteX1" fmla="*/ 1160970 w 4643879"/>
              <a:gd name="connsiteY1" fmla="*/ 0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6146 w 4643879"/>
              <a:gd name="connsiteY2" fmla="*/ 8068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4634592 w 4643879"/>
              <a:gd name="connsiteY4" fmla="*/ 5460922 h 5462044"/>
              <a:gd name="connsiteX5" fmla="*/ 0 w 4643879"/>
              <a:gd name="connsiteY5" fmla="*/ 5462044 h 546204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72101 h 5472101"/>
              <a:gd name="connsiteX1" fmla="*/ 8345 w 4647218"/>
              <a:gd name="connsiteY1" fmla="*/ 21518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0 w 4647218"/>
              <a:gd name="connsiteY0" fmla="*/ 5472101 h 5472101"/>
              <a:gd name="connsiteX1" fmla="*/ 5908 w 4647218"/>
              <a:gd name="connsiteY1" fmla="*/ 22456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38412 w 4647699"/>
              <a:gd name="connsiteY4" fmla="*/ 5465839 h 5472101"/>
              <a:gd name="connsiteX5" fmla="*/ 481 w 4647699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43537 w 4647699"/>
              <a:gd name="connsiteY4" fmla="*/ 5464749 h 5472101"/>
              <a:gd name="connsiteX5" fmla="*/ 481 w 4647699"/>
              <a:gd name="connsiteY5" fmla="*/ 5472101 h 5472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7699" h="5472101">
                <a:moveTo>
                  <a:pt x="481" y="5472101"/>
                </a:moveTo>
                <a:cubicBezTo>
                  <a:pt x="4478" y="3656033"/>
                  <a:pt x="-2747" y="2037289"/>
                  <a:pt x="1250" y="221221"/>
                </a:cubicBezTo>
                <a:lnTo>
                  <a:pt x="1049359" y="0"/>
                </a:lnTo>
                <a:lnTo>
                  <a:pt x="4647699" y="4917"/>
                </a:lnTo>
                <a:cubicBezTo>
                  <a:pt x="4644603" y="1825224"/>
                  <a:pt x="4646633" y="3644442"/>
                  <a:pt x="4643537" y="5464749"/>
                </a:cubicBezTo>
                <a:lnTo>
                  <a:pt x="481" y="5472101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544590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65BA1-66C5-4C23-B9BA-F1EDD450FA3F}" type="datetime3">
              <a:rPr lang="en-US" smtClean="0"/>
              <a:t>12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976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4428-25CE-497A-9941-367C16ECCEA0}" type="datetime3">
              <a:rPr lang="en-US" smtClean="0"/>
              <a:t>12 January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573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3F8D-8F5F-4D98-B67F-54B571C7FB47}" type="datetime3">
              <a:rPr lang="en-US" smtClean="0"/>
              <a:t>12 January 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863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29FF-CCF6-46F0-B460-CA0EFD3579DE}" type="datetime3">
              <a:rPr lang="en-US" smtClean="0"/>
              <a:t>12 January 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90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E4715-3104-467E-A5F5-3DDF7E4FA2A3}" type="datetime3">
              <a:rPr lang="en-US" smtClean="0"/>
              <a:t>12 January 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898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3F583-97E1-40F8-841A-DA31DC16C36F}" type="datetime3">
              <a:rPr lang="en-US" smtClean="0"/>
              <a:t>12 January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189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A5538-93A8-4427-B2D0-69F246BC64D3}" type="datetime3">
              <a:rPr lang="en-US" smtClean="0"/>
              <a:t>12 January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530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487B0-7C3C-4749-A2B6-DB540BDFBDD3}" type="datetime3">
              <a:rPr lang="en-US" smtClean="0"/>
              <a:t>12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963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3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t>12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12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5" r:id="rId12"/>
    <p:sldLayoutId id="2147483676" r:id="rId13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pODj9gRYPO4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-xHHGw2wE_4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14.jpg"/><Relationship Id="rId4" Type="http://schemas.openxmlformats.org/officeDocument/2006/relationships/image" Target="../media/image13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 descr="Kids on Desk Looking at Notebook">
            <a:extLst>
              <a:ext uri="{FF2B5EF4-FFF2-40B4-BE49-F238E27FC236}">
                <a16:creationId xmlns:a16="http://schemas.microsoft.com/office/drawing/2014/main" id="{F1EACC03-9DC7-4C77-9BAE-11CBF767B58D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/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840000">
            <a:off x="6907396" y="2682545"/>
            <a:ext cx="5212745" cy="1819042"/>
          </a:xfrm>
        </p:spPr>
        <p:txBody>
          <a:bodyPr>
            <a:normAutofit fontScale="90000"/>
          </a:bodyPr>
          <a:lstStyle/>
          <a:p>
            <a:pPr algn="ctr" rtl="1"/>
            <a:r>
              <a:rPr lang="ar-AE" sz="3600" dirty="0">
                <a:latin typeface="Arial" panose="020B0604020202020204" pitchFamily="34" charset="0"/>
                <a:cs typeface="Sakkal Majalla" panose="02000000000000000000" pitchFamily="2" charset="-78"/>
              </a:rPr>
              <a:t>قراءة كلمات بها مد بالألف مع وجود صور، وذلك مثل: (كِتَابٌ – بَابٌ – بُرْتُقَالٌ – جِبَالٌ – غَزَالٌ – حَمَامَةٌ – حِصَانٌ – سَاعَةٌ . . . . )</a:t>
            </a:r>
            <a:endParaRPr lang="ru-RU" sz="3600" dirty="0">
              <a:latin typeface="Arial" panose="020B0604020202020204" pitchFamily="34" charset="0"/>
              <a:cs typeface="Sakkal Majalla" panose="02000000000000000000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 rot="721943">
            <a:off x="8544910" y="5246739"/>
            <a:ext cx="24594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AE" sz="2000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علام منذر حلمي </a:t>
            </a:r>
            <a:endParaRPr lang="en-US" sz="2000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CFF"/>
              </a:clrFrom>
              <a:clrTo>
                <a:srgbClr val="FFFC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98864">
            <a:off x="9695101" y="503793"/>
            <a:ext cx="1124804" cy="971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528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5765608"/>
              </p:ext>
            </p:extLst>
          </p:nvPr>
        </p:nvGraphicFramePr>
        <p:xfrm>
          <a:off x="154004" y="224444"/>
          <a:ext cx="11906451" cy="64664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val="2032493190"/>
                    </a:ext>
                  </a:extLst>
                </a:gridCol>
                <a:gridCol w="2918797">
                  <a:extLst>
                    <a:ext uri="{9D8B030D-6E8A-4147-A177-3AD203B41FA5}">
                      <a16:colId xmlns:a16="http://schemas.microsoft.com/office/drawing/2014/main" val="4078435238"/>
                    </a:ext>
                  </a:extLst>
                </a:gridCol>
                <a:gridCol w="1275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249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 أ. جمعه شعيب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: علام منذر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قراءة كلمات بها مد بالألف مع وجود صور، وذلك مثل: (كِتَابٌ – بَابٌ – بُرْتُقَالٌ – جِبَالٌ – غَزَالٌ – حَمَامَةٌ – حِصَانٌ – سَاعَةٌ . . 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r" rtl="1" fontAlgn="b"/>
                      <a:r>
                        <a:rPr lang="ar-AE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الهدف:1920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406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العمرية: 13-14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الشدة: بسيطة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الاعاقة الذهنية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2628275"/>
                  </a:ext>
                </a:extLst>
              </a:tr>
              <a:tr h="5568603">
                <a:tc gridSpan="3">
                  <a:txBody>
                    <a:bodyPr/>
                    <a:lstStyle/>
                    <a:p>
                      <a:pPr marL="0" marR="0" lvl="0" indent="0" algn="r" defTabSz="914400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(قراءة كلمات بها مد بالألف مع وجود صور، وذلك مثل: (كِتَابٌ – بَابٌ – بُرْتُقَالٌ – جِبَالٌ – غَزَالٌ – حَمَامَةٌ – حِصَانٌ – سَاعَةٌ . . )</a:t>
                      </a:r>
                    </a:p>
                    <a:p>
                      <a:pPr marL="0" marR="0" lvl="0" indent="0" algn="r" defTabSz="914400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r" defTabSz="914400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دخل حمد الى حصة اللغة العربية فقال الأستاذ اليوم سوف نتحدث عن المدود و لكن سنبدأ بمد (أ) . فسال حمد و ماهي المدود فقال المعلم في اللغة العربية هناك ثلاث مدود و هي </a:t>
                      </a:r>
                    </a:p>
                    <a:p>
                      <a:pPr marL="0" marR="0" lvl="0" indent="0" algn="r" defTabSz="914400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(أ- و-ي) </a:t>
                      </a:r>
                      <a:r>
                        <a:rPr lang="ar-AE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و اليوم سوف نتحدث عند مد الالف و هو ممكن ان يكون في </a:t>
                      </a:r>
                      <a:r>
                        <a:rPr lang="ar-AE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وسط الكلمة </a:t>
                      </a:r>
                      <a:r>
                        <a:rPr lang="ar-AE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مثل أشج</a:t>
                      </a:r>
                      <a:r>
                        <a:rPr lang="ar-AE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ا</a:t>
                      </a:r>
                      <a:r>
                        <a:rPr lang="ar-AE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ر او </a:t>
                      </a:r>
                      <a:r>
                        <a:rPr lang="ar-AE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اخر الكلمة </a:t>
                      </a:r>
                      <a:r>
                        <a:rPr lang="ar-AE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مثل كلمة  أن</a:t>
                      </a:r>
                      <a:r>
                        <a:rPr lang="ar-AE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ا و يجب ان يكون ما قبل المد مفتوح . </a:t>
                      </a:r>
                      <a:r>
                        <a:rPr lang="ar-AE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ثم سأل المعلم من منكم لديه امثلة على  مد الالف فرفع حمد يده و قال كلمة( كت</a:t>
                      </a:r>
                      <a:r>
                        <a:rPr lang="ar-AE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ا</a:t>
                      </a:r>
                      <a:r>
                        <a:rPr lang="ar-AE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ب) و المد في منتصف الكلمة فقال المعلم احسنت يا حمد </a:t>
                      </a:r>
                      <a:endParaRPr lang="ar-AE" sz="14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r" rtl="1" fontAlgn="ctr"/>
                      <a:endParaRPr lang="ar-AE" sz="1400" dirty="0">
                        <a:solidFill>
                          <a:srgbClr val="FF0000"/>
                        </a:solidFill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400" b="1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الأنشطة الصفية: </a:t>
                      </a:r>
                      <a:endParaRPr lang="en-US" sz="14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SA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1-</a:t>
                      </a:r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تدريب الطلاب على نطق مد الالف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2. تدريب الطلاب على كلمات بها مد الالف من خلال صور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3. تدريب بالطلاب على استخراج مكان مد الالف في الكلمات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4. عرض فيديوهات عن 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كلمات بها مد بالألف مع وجود صور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299317" y="3523737"/>
            <a:ext cx="6516210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r" rtl="1" fontAlgn="b"/>
            <a:r>
              <a:rPr lang="ar-AE" dirty="0">
                <a:solidFill>
                  <a:srgbClr val="000000"/>
                </a:solidFill>
                <a:latin typeface="Calibri" panose="020F0502020204030204" pitchFamily="34" charset="0"/>
              </a:rPr>
              <a:t>قراءة كلمات بها مد بالألف مع وجود صور، وذلك مثل: (كِتَابٌ – بَابٌ – بُرْتُقَالٌ – جِبَالٌ – غَزَالٌ – حَمَامَةٌ – حِصَانٌ – سَاعَةٌ . . )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01CF-05FC-40DD-9306-5E37CEF60A8F}" type="datetime3">
              <a:rPr lang="en-US" smtClean="0"/>
              <a:t>12 January 2021</a:t>
            </a:fld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3815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3785257"/>
              </p:ext>
            </p:extLst>
          </p:nvPr>
        </p:nvGraphicFramePr>
        <p:xfrm>
          <a:off x="124387" y="142872"/>
          <a:ext cx="11943226" cy="64778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36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62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8764"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قراءة كلمات بها مد بالألف مع وجود صور، وذلك مثل: (كِتَابٌ – بَابٌ – بُرْتُقَالٌ – جِبَالٌ – غَزَالٌ – حَمَامَةٌ – حِصَانٌ – سَاعَةٌ . . 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810">
                <a:tc>
                  <a:txBody>
                    <a:bodyPr/>
                    <a:lstStyle/>
                    <a:p>
                      <a:pPr algn="r" rtl="1"/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0228">
                <a:tc>
                  <a:txBody>
                    <a:bodyPr/>
                    <a:lstStyle/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SA" sz="1200" b="1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الانشطه الصفية </a:t>
                      </a:r>
                      <a:endParaRPr lang="ar-AE" sz="12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عرض فيديوهات للتدريبات على 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قراءة كلمات بها مد بالألف مع وجود صور، وذلك مثل: (كِتَابٌ – بَابٌ – بُرْتُقَالٌ – جِبَالٌ – غَزَالٌ – حَمَامَةٌ – حِصَانٌ – سَاعَةٌ . . )</a:t>
                      </a:r>
                      <a:endParaRPr lang="en-US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 fontAlgn="b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324208" y="3375115"/>
            <a:ext cx="4012706" cy="52322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 rtl="1" fontAlgn="b"/>
            <a:r>
              <a:rPr lang="ar-AE" sz="1400" dirty="0">
                <a:solidFill>
                  <a:srgbClr val="000000"/>
                </a:solidFill>
                <a:latin typeface="Calibri" panose="020F0502020204030204" pitchFamily="34" charset="0"/>
              </a:rPr>
              <a:t>قراءة كلمات بها مد بالألف مع وجود صور، وذلك مثل: (كِتَابٌ – بَابٌ – بُرْتُقَالٌ – جِبَالٌ – غَزَالٌ – حَمَامَةٌ – حِصَانٌ – سَاعَةٌ . . )</a:t>
            </a:r>
            <a:endParaRPr lang="en-US" sz="14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6256176" y="4098952"/>
            <a:ext cx="4170217" cy="601489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324208" y="4245807"/>
            <a:ext cx="4034151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1400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  <a:hlinkClick r:id="rId3"/>
              </a:rPr>
              <a:t>https://www.youtube.com/watch?v=pODj9gRYPO4</a:t>
            </a:r>
            <a:r>
              <a:rPr lang="ar-AE" sz="1400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BA5E-4532-4792-A258-A0D67C635858}" type="datetime3">
              <a:rPr lang="en-US" smtClean="0"/>
              <a:t>12 January 2021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964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2788205"/>
              </p:ext>
            </p:extLst>
          </p:nvPr>
        </p:nvGraphicFramePr>
        <p:xfrm>
          <a:off x="286641" y="149662"/>
          <a:ext cx="11804073" cy="64805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40904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الحصة الدراسية:</a:t>
                      </a:r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 fontAlgn="b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 الرئيسي هو 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قراءة كلمات بها مد بالألف مع وجود صور، وذلك مثل: (كِتَابٌ – بَابٌ – بُرْتُقَالٌ – جِبَالٌ – غَزَالٌ – حَمَامَةٌ – حِصَانٌ – سَاعَةٌ . . )</a:t>
                      </a:r>
                      <a:endParaRPr lang="en-US" sz="1200" b="1" u="none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 fontAlgn="ctr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أهداف أخرى: ان يقوي مهارات التآزر البصري الحركي من خلال التتبع / تقوية المسكة الثلاثية للقلم للكتابة / تقوية الذاكرة البصرية .  </a:t>
                      </a:r>
                    </a:p>
                    <a:p>
                      <a:pPr algn="r" rtl="1"/>
                      <a:r>
                        <a:rPr lang="ar-SA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 تشغيل الفيديو الخاص بالدرس.</a:t>
                      </a:r>
                    </a:p>
                    <a:p>
                      <a:pPr marL="0" indent="0" algn="r" rtl="1">
                        <a:buNone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تنفيذ التمارين والأنشطة الصفية داخل الغرفة الصفية خلال الوسائل و الأوراق التعليمية. </a:t>
                      </a:r>
                    </a:p>
                    <a:p>
                      <a:pPr marL="0" indent="0" algn="r" rtl="1">
                        <a:buNone/>
                      </a:pP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الرياضي  </a:t>
                      </a:r>
                    </a:p>
                    <a:p>
                      <a:pPr algn="r" rtl="1"/>
                      <a:endParaRPr lang="ar-AE" sz="1200" b="1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الفني: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يقوم الطالب بتلوين صور كلمات بها مد الالف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الموسيقى:</a:t>
                      </a: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9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إعطاء ولي الامر بعض التمارين الخاصة 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قراءة كلمات بها مد بالألف مع وجود صور</a:t>
                      </a: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16429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مجموعة تدريبات على الأيباد تتضمن:</a:t>
                      </a:r>
                    </a:p>
                    <a:p>
                      <a:pPr algn="r" rtl="1" fontAlgn="b"/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 عرض مجموعة من الدروس التعليمية 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قراءة كلمات بها مد بالألف مع وجود صور، وذلك مثل: (كِتَابٌ – بَابٌ – بُرْتُقَالٌ – جِبَالٌ – غَزَالٌ – حَمَامَةٌ – حِصَانٌ – سَاعَةٌ . . )</a:t>
                      </a:r>
                      <a:endParaRPr lang="en-US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 fontAlgn="ctr"/>
                      <a:endParaRPr lang="ar-AE" sz="1200" b="1" u="none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 : ان يقرء الكلمات التي بها مدم من خلال الصور                                      جيد: ان   يميز مد الالف في الكلمات  مع الصور                                         مرتفع: ان يقرء مد الالف في الكلمات و يحدد مكانه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276512" y="4674573"/>
            <a:ext cx="3258105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 rtl="1" fontAlgn="b"/>
            <a:r>
              <a:rPr lang="ar-AE" sz="1400" dirty="0">
                <a:solidFill>
                  <a:srgbClr val="000000"/>
                </a:solidFill>
                <a:latin typeface="Calibri" panose="020F0502020204030204" pitchFamily="34" charset="0"/>
              </a:rPr>
              <a:t>قراءة كلمات بها مد بالألف مع وجود صور</a:t>
            </a:r>
            <a:endParaRPr lang="en-US" sz="1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278747" y="5167919"/>
            <a:ext cx="5253634" cy="334287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hlinkClick r:id="rId3"/>
              </a:rPr>
              <a:t>https://www.youtube.com/watch?v=-xHHGw2wE_4</a:t>
            </a:r>
            <a:r>
              <a:rPr lang="ar-AE" dirty="0"/>
              <a:t> 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59B4A-862E-4296-9049-49655D5CFC94}" type="datetime3">
              <a:rPr lang="en-US" smtClean="0"/>
              <a:t>12 January 2021</a:t>
            </a:fld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4376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E58025A-9737-434D-AE90-0CC9E799028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48030" y="3493364"/>
            <a:ext cx="3913188" cy="2249488"/>
          </a:xfrm>
        </p:spPr>
        <p:txBody>
          <a:bodyPr>
            <a:normAutofit/>
          </a:bodyPr>
          <a:lstStyle/>
          <a:p>
            <a:pPr algn="r" rtl="1"/>
            <a:r>
              <a:rPr lang="ar-AE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عدد النقاط المهمه</a:t>
            </a:r>
            <a:r>
              <a:rPr lang="ar-EG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: </a:t>
            </a:r>
            <a:endParaRPr lang="en-US" sz="1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r>
              <a:rPr lang="ar-EG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المهارات البصرية</a:t>
            </a:r>
          </a:p>
          <a:p>
            <a:pPr algn="r" rtl="1"/>
            <a:r>
              <a:rPr lang="ar-EG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المهارات السمعية </a:t>
            </a:r>
          </a:p>
          <a:p>
            <a:pPr algn="r" rtl="1"/>
            <a:r>
              <a:rPr lang="ar-EG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المهارات الحركية </a:t>
            </a:r>
          </a:p>
          <a:p>
            <a:pPr algn="r" rtl="1"/>
            <a:r>
              <a:rPr lang="ar-EG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المهارات الادراكية </a:t>
            </a:r>
          </a:p>
          <a:p>
            <a:pPr algn="r" rtl="1"/>
            <a:r>
              <a:rPr lang="ar-EG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يمكن الاستغناء عن اى مهارة من ما سبق ماعدا الادراك .</a:t>
            </a:r>
          </a:p>
          <a:p>
            <a:pPr marL="0" indent="0" algn="r" rtl="1">
              <a:buNone/>
            </a:pPr>
            <a:endParaRPr lang="ar-EG" sz="1200" b="1" baseline="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E8D56A-2615-403F-A09F-BC30DF1EE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5B7AE-9453-41D7-AC83-A2E65FBBCAE4}" type="datetime3">
              <a:rPr lang="en-US" noProof="0" smtClean="0"/>
              <a:t>12 January 2021</a:t>
            </a:fld>
            <a:endParaRPr lang="en-US" noProof="0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771D75-A3C9-4078-8557-78C98B91AB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47586" y="2418738"/>
            <a:ext cx="3913632" cy="922256"/>
          </a:xfrm>
        </p:spPr>
        <p:txBody>
          <a:bodyPr>
            <a:normAutofit fontScale="40000" lnSpcReduction="20000"/>
          </a:bodyPr>
          <a:lstStyle/>
          <a:p>
            <a:pPr algn="ctr"/>
            <a:endParaRPr lang="ar-AE" dirty="0"/>
          </a:p>
          <a:p>
            <a:pPr algn="ctr"/>
            <a:endParaRPr lang="ar-AE" dirty="0"/>
          </a:p>
          <a:p>
            <a:pPr algn="r" rtl="1" fontAlgn="b"/>
            <a:r>
              <a:rPr lang="ar-AE" sz="3600" b="0" dirty="0">
                <a:solidFill>
                  <a:srgbClr val="000000"/>
                </a:solidFill>
                <a:latin typeface="Calibri" panose="020F0502020204030204" pitchFamily="34" charset="0"/>
              </a:rPr>
              <a:t>قراءة كلمات بها مد بالألف مع وجود صور، وذلك مثل: (كِتَابٌ – بَابٌ – بُرْتُقَالٌ – جِبَالٌ – غَزَالٌ – حَمَامَةٌ – حِصَانٌ – سَاعَةٌ . . )</a:t>
            </a:r>
            <a:endParaRPr lang="en-US" sz="3600" b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/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2F941DDD-72BE-4741-8DDB-B98E81EC3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-360000">
            <a:off x="212606" y="1094958"/>
            <a:ext cx="4577767" cy="734415"/>
          </a:xfrm>
        </p:spPr>
        <p:txBody>
          <a:bodyPr>
            <a:normAutofit fontScale="90000"/>
          </a:bodyPr>
          <a:lstStyle/>
          <a:p>
            <a:br>
              <a:rPr lang="ar-AE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3467D15-A1BA-4349-A5FF-177B7BC31E29}"/>
              </a:ext>
            </a:extLst>
          </p:cNvPr>
          <p:cNvSpPr/>
          <p:nvPr/>
        </p:nvSpPr>
        <p:spPr>
          <a:xfrm rot="21171345">
            <a:off x="75228" y="942713"/>
            <a:ext cx="45652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 fontAlgn="b"/>
            <a:r>
              <a:rPr lang="ar-AE" dirty="0">
                <a:solidFill>
                  <a:srgbClr val="000000"/>
                </a:solidFill>
                <a:latin typeface="Calibri" panose="020F0502020204030204" pitchFamily="34" charset="0"/>
              </a:rPr>
              <a:t>قراءة كلمات بها مد بالألف مع وجود صور، وذلك مثل: (كِتَابٌ – بَابٌ – بُرْتُقَالٌ – جِبَالٌ – غَزَالٌ – حَمَامَةٌ – حِصَانٌ – سَاعَةٌ . . )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pic>
        <p:nvPicPr>
          <p:cNvPr id="12" name="Picture Placeholder 11">
            <a:extLst>
              <a:ext uri="{FF2B5EF4-FFF2-40B4-BE49-F238E27FC236}">
                <a16:creationId xmlns:a16="http://schemas.microsoft.com/office/drawing/2014/main" id="{B71CE3E7-080E-42D0-B82D-222918733EC7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118" r="26118"/>
          <a:stretch>
            <a:fillRect/>
          </a:stretch>
        </p:blipFill>
        <p:spPr>
          <a:xfrm rot="720000">
            <a:off x="6384453" y="207002"/>
            <a:ext cx="4623439" cy="5472101"/>
          </a:xfrm>
        </p:spPr>
      </p:pic>
    </p:spTree>
    <p:extLst>
      <p:ext uri="{BB962C8B-B14F-4D97-AF65-F5344CB8AC3E}">
        <p14:creationId xmlns:p14="http://schemas.microsoft.com/office/powerpoint/2010/main" val="1081301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89" y="367153"/>
            <a:ext cx="4685739" cy="832104"/>
          </a:xfrm>
        </p:spPr>
        <p:txBody>
          <a:bodyPr>
            <a:normAutofit/>
          </a:bodyPr>
          <a:lstStyle/>
          <a:p>
            <a:pPr algn="r" rtl="1" fontAlgn="b"/>
            <a:r>
              <a:rPr lang="ar-AE" sz="1600" b="0" dirty="0">
                <a:solidFill>
                  <a:srgbClr val="FF0000"/>
                </a:solidFill>
                <a:latin typeface="Calibri" panose="020F0502020204030204" pitchFamily="34" charset="0"/>
              </a:rPr>
              <a:t>قراءة كلمات بها مد بالألف مع وجود صور، وذلك مثل: (كِتَابٌ – بَابٌ – بُرْتُقَالٌ – جِبَالٌ – غَزَالٌ – حَمَامَةٌ – حِصَانٌ – سَاعَةٌ . . )</a:t>
            </a:r>
            <a:endParaRPr lang="en-US" sz="1600" b="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CAF04E4-14A1-43F3-869F-85B8531A677B}"/>
              </a:ext>
            </a:extLst>
          </p:cNvPr>
          <p:cNvSpPr txBox="1"/>
          <p:nvPr/>
        </p:nvSpPr>
        <p:spPr>
          <a:xfrm>
            <a:off x="6416335" y="1446998"/>
            <a:ext cx="43885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dirty="0"/>
              <a:t>قراءة كلمات بها مد الالف </a:t>
            </a:r>
            <a:r>
              <a:rPr lang="ar-AE" dirty="0">
                <a:solidFill>
                  <a:srgbClr val="FF0000"/>
                </a:solidFill>
              </a:rPr>
              <a:t>في المنتصف </a:t>
            </a:r>
            <a:r>
              <a:rPr lang="ar-AE" dirty="0"/>
              <a:t>مع الصور:  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13EFAEA-F768-4436-A54F-6AC6C7339B9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806" r="71517" b="67119"/>
          <a:stretch/>
        </p:blipFill>
        <p:spPr>
          <a:xfrm>
            <a:off x="8238293" y="4680752"/>
            <a:ext cx="1465000" cy="89664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266E50F-4CEA-45A2-984A-E56C2FCFEFA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517" t="19582" b="68285"/>
          <a:stretch/>
        </p:blipFill>
        <p:spPr>
          <a:xfrm>
            <a:off x="5363500" y="4745294"/>
            <a:ext cx="1465000" cy="83210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4340F1C-6716-4E1F-A9EA-D0EBAD4FAED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734" t="62430" b="25437"/>
          <a:stretch/>
        </p:blipFill>
        <p:spPr>
          <a:xfrm>
            <a:off x="2015139" y="4745293"/>
            <a:ext cx="1556736" cy="8321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89A48B8-AED5-4EF3-8A99-8E65FF4F51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0168" y="2834196"/>
            <a:ext cx="2381249" cy="157638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38E81676-6D2D-4E11-8D4D-69EF149C6FC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2459" y="2723502"/>
            <a:ext cx="1687081" cy="1687081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886A432-1143-4988-A569-E8B391930D6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6421" y="2655601"/>
            <a:ext cx="2371725" cy="1933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77427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89" y="367153"/>
            <a:ext cx="4685739" cy="832104"/>
          </a:xfrm>
        </p:spPr>
        <p:txBody>
          <a:bodyPr>
            <a:normAutofit/>
          </a:bodyPr>
          <a:lstStyle/>
          <a:p>
            <a:pPr algn="r" rtl="1" fontAlgn="b"/>
            <a:r>
              <a:rPr lang="ar-AE" sz="1600" b="0" dirty="0">
                <a:solidFill>
                  <a:srgbClr val="FF0000"/>
                </a:solidFill>
                <a:latin typeface="Calibri" panose="020F0502020204030204" pitchFamily="34" charset="0"/>
              </a:rPr>
              <a:t>قراءة كلمات بها مد بالألف مع وجود صور، وذلك مثل: (كِتَابٌ – بَابٌ – بُرْتُقَالٌ – جِبَالٌ – غَزَالٌ – حَمَامَةٌ – حِصَانٌ – سَاعَةٌ . . )</a:t>
            </a:r>
            <a:endParaRPr lang="en-US" sz="1600" b="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CAF04E4-14A1-43F3-869F-85B8531A677B}"/>
              </a:ext>
            </a:extLst>
          </p:cNvPr>
          <p:cNvSpPr txBox="1"/>
          <p:nvPr/>
        </p:nvSpPr>
        <p:spPr>
          <a:xfrm>
            <a:off x="7519386" y="1491387"/>
            <a:ext cx="2965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dirty="0"/>
              <a:t>قراءة كلمات بها مد الالف في النهاية :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EF4D323-4924-474A-ACF2-0754A26F9B2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95" t="12395" r="72718" b="80694"/>
          <a:stretch/>
        </p:blipFill>
        <p:spPr>
          <a:xfrm>
            <a:off x="9124233" y="4779363"/>
            <a:ext cx="1658939" cy="63129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3C2A756-BCE8-4C1A-8419-E3F05E8FB4C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8" t="37921" r="70660" b="54158"/>
          <a:stretch/>
        </p:blipFill>
        <p:spPr>
          <a:xfrm>
            <a:off x="5676523" y="4869284"/>
            <a:ext cx="1354347" cy="45144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E396E95-4BAC-454D-BDF7-523C5C54FB6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46" t="17591" r="70660" b="74225"/>
          <a:stretch/>
        </p:blipFill>
        <p:spPr>
          <a:xfrm>
            <a:off x="2270135" y="4904273"/>
            <a:ext cx="1397154" cy="41646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0E50B96-2B82-49B4-B295-C216953047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4053" y="2576514"/>
            <a:ext cx="1866900" cy="18669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4A5AAA6-070B-4242-BB58-C2877A7AD5F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9233" y="2909086"/>
            <a:ext cx="2828925" cy="161925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CEA8C125-F291-4152-A9CA-B8E2F8228B1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7675" y="2752961"/>
            <a:ext cx="3105150" cy="2026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19322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89" y="367153"/>
            <a:ext cx="4685739" cy="832104"/>
          </a:xfrm>
        </p:spPr>
        <p:txBody>
          <a:bodyPr>
            <a:normAutofit/>
          </a:bodyPr>
          <a:lstStyle/>
          <a:p>
            <a:pPr algn="r" rtl="1" fontAlgn="b"/>
            <a:r>
              <a:rPr lang="ar-AE" sz="1600" b="0" dirty="0">
                <a:solidFill>
                  <a:srgbClr val="FF0000"/>
                </a:solidFill>
                <a:latin typeface="Calibri" panose="020F0502020204030204" pitchFamily="34" charset="0"/>
              </a:rPr>
              <a:t>قراءة كلمات بها مد بالألف مع وجود صور، وذلك مثل: (كِتَابٌ – بَابٌ – بُرْتُقَالٌ – جِبَالٌ – غَزَالٌ – حَمَامَةٌ – حِصَانٌ – سَاعَةٌ . . )</a:t>
            </a:r>
            <a:endParaRPr lang="en-US" sz="1600" b="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CAF04E4-14A1-43F3-869F-85B8531A677B}"/>
              </a:ext>
            </a:extLst>
          </p:cNvPr>
          <p:cNvSpPr txBox="1"/>
          <p:nvPr/>
        </p:nvSpPr>
        <p:spPr>
          <a:xfrm>
            <a:off x="6500388" y="1491387"/>
            <a:ext cx="3984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AE" dirty="0"/>
              <a:t>ان يضع دائرة على الكلمات التي بها مدود: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6EF1681-F5F9-4DDA-BE2A-9DB98FE48F3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954" t="12783" r="36997" b="80297"/>
          <a:stretch/>
        </p:blipFill>
        <p:spPr>
          <a:xfrm>
            <a:off x="9008952" y="4484770"/>
            <a:ext cx="1071050" cy="36933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698057E-12E6-450A-9163-03C589A54EA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29" t="59117" r="69971" b="34810"/>
          <a:stretch/>
        </p:blipFill>
        <p:spPr>
          <a:xfrm>
            <a:off x="2219322" y="3417699"/>
            <a:ext cx="2182488" cy="49700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9984AD0-D5BF-46F7-8457-7EBF161AF11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825" t="32074" r="38383" b="61007"/>
          <a:stretch/>
        </p:blipFill>
        <p:spPr>
          <a:xfrm>
            <a:off x="9098732" y="3178301"/>
            <a:ext cx="1479742" cy="36933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43A67764-A2A2-4C0D-B824-9745160DC64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73" t="71134" r="70264" b="22794"/>
          <a:stretch/>
        </p:blipFill>
        <p:spPr>
          <a:xfrm>
            <a:off x="7152238" y="5101396"/>
            <a:ext cx="1107994" cy="36933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B8B52C8F-8619-4466-8A5F-1044F523300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954" t="77207" r="38383" b="15874"/>
          <a:stretch/>
        </p:blipFill>
        <p:spPr>
          <a:xfrm>
            <a:off x="3013018" y="4973725"/>
            <a:ext cx="1308541" cy="497003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FA3F4C41-4C80-4AEA-BE6F-0BFA376D222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8" t="32074" r="71848" b="61854"/>
          <a:stretch/>
        </p:blipFill>
        <p:spPr>
          <a:xfrm>
            <a:off x="6073366" y="3386531"/>
            <a:ext cx="914400" cy="369332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4537939F-3E63-4C52-9F83-CAB2252EA8D3}"/>
              </a:ext>
            </a:extLst>
          </p:cNvPr>
          <p:cNvSpPr txBox="1"/>
          <p:nvPr/>
        </p:nvSpPr>
        <p:spPr>
          <a:xfrm>
            <a:off x="4925085" y="4046899"/>
            <a:ext cx="8148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2800" b="1" dirty="0"/>
              <a:t>خرج </a:t>
            </a:r>
            <a:endParaRPr lang="en-US" sz="2800" b="1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E269C57-18EC-4C7C-B456-95D2F4E5AFDB}"/>
              </a:ext>
            </a:extLst>
          </p:cNvPr>
          <p:cNvSpPr txBox="1"/>
          <p:nvPr/>
        </p:nvSpPr>
        <p:spPr>
          <a:xfrm>
            <a:off x="7795788" y="4007974"/>
            <a:ext cx="8148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2800" b="1" dirty="0"/>
              <a:t>لعب</a:t>
            </a:r>
            <a:endParaRPr lang="en-US" sz="2800" b="1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D66B4D9-23CD-4967-99C6-375B1D3DFCC2}"/>
              </a:ext>
            </a:extLst>
          </p:cNvPr>
          <p:cNvSpPr txBox="1"/>
          <p:nvPr/>
        </p:nvSpPr>
        <p:spPr>
          <a:xfrm>
            <a:off x="1404510" y="4134430"/>
            <a:ext cx="81481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2800" b="1" dirty="0"/>
              <a:t>ذهب </a:t>
            </a:r>
            <a:r>
              <a:rPr lang="ar-AE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5114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89" y="367153"/>
            <a:ext cx="4685739" cy="832104"/>
          </a:xfrm>
        </p:spPr>
        <p:txBody>
          <a:bodyPr>
            <a:normAutofit/>
          </a:bodyPr>
          <a:lstStyle/>
          <a:p>
            <a:pPr algn="r" rtl="1" fontAlgn="b"/>
            <a:r>
              <a:rPr lang="ar-AE" sz="1600" b="0" dirty="0">
                <a:solidFill>
                  <a:srgbClr val="FF0000"/>
                </a:solidFill>
                <a:latin typeface="Calibri" panose="020F0502020204030204" pitchFamily="34" charset="0"/>
              </a:rPr>
              <a:t>قراءة كلمات بها مد بالألف مع وجود صور، وذلك مثل: (كِتَابٌ – بَابٌ – بُرْتُقَالٌ – جِبَالٌ – غَزَالٌ – حَمَامَةٌ – حِصَانٌ – سَاعَةٌ . . )</a:t>
            </a:r>
            <a:endParaRPr lang="en-US" sz="1600" b="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CAF04E4-14A1-43F3-869F-85B8531A677B}"/>
              </a:ext>
            </a:extLst>
          </p:cNvPr>
          <p:cNvSpPr txBox="1"/>
          <p:nvPr/>
        </p:nvSpPr>
        <p:spPr>
          <a:xfrm>
            <a:off x="6500388" y="1491387"/>
            <a:ext cx="3984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AE" dirty="0"/>
              <a:t>ان يقص و يلزق الكمات على حسب مكان المد :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6EF1681-F5F9-4DDA-BE2A-9DB98FE48F3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954" t="12783" r="36997" b="80297"/>
          <a:stretch/>
        </p:blipFill>
        <p:spPr>
          <a:xfrm>
            <a:off x="3596666" y="2219299"/>
            <a:ext cx="1071050" cy="52021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698057E-12E6-450A-9163-03C589A54EA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29" t="59117" r="69971" b="34810"/>
          <a:stretch/>
        </p:blipFill>
        <p:spPr>
          <a:xfrm>
            <a:off x="6241161" y="2242511"/>
            <a:ext cx="2182488" cy="49700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9984AD0-D5BF-46F7-8457-7EBF161AF11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825" t="32074" r="38383" b="61007"/>
          <a:stretch/>
        </p:blipFill>
        <p:spPr>
          <a:xfrm>
            <a:off x="9544477" y="2242511"/>
            <a:ext cx="1479742" cy="36933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43A67764-A2A2-4C0D-B824-9745160DC64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73" t="71134" r="70264" b="22794"/>
          <a:stretch/>
        </p:blipFill>
        <p:spPr>
          <a:xfrm>
            <a:off x="2059926" y="2219299"/>
            <a:ext cx="1107994" cy="444773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B8B52C8F-8619-4466-8A5F-1044F523300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954" t="77207" r="38383" b="15874"/>
          <a:stretch/>
        </p:blipFill>
        <p:spPr>
          <a:xfrm>
            <a:off x="5355887" y="2178675"/>
            <a:ext cx="1308541" cy="497003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FA3F4C41-4C80-4AEA-BE6F-0BFA376D222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8" t="32074" r="71848" b="61854"/>
          <a:stretch/>
        </p:blipFill>
        <p:spPr>
          <a:xfrm>
            <a:off x="8492458" y="2219299"/>
            <a:ext cx="914400" cy="369332"/>
          </a:xfrm>
          <a:prstGeom prst="rect">
            <a:avLst/>
          </a:prstGeom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3AE59DF-E863-449D-939E-C2ABBB4BA6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1342906"/>
              </p:ext>
            </p:extLst>
          </p:nvPr>
        </p:nvGraphicFramePr>
        <p:xfrm>
          <a:off x="2365381" y="3655096"/>
          <a:ext cx="8128000" cy="27368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484713714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551508088"/>
                    </a:ext>
                  </a:extLst>
                </a:gridCol>
              </a:tblGrid>
              <a:tr h="452188"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المد في اخر الكلمة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المد في منتصف الكلمة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7888160"/>
                  </a:ext>
                </a:extLst>
              </a:tr>
              <a:tr h="228463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38438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85957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13" ma:contentTypeDescription="Create a new document." ma:contentTypeScope="" ma:versionID="e211a196983eb4ca7a51c67aa200c8b9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fbe2735384649c69160ac846166d8c23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5E79A6E-C66F-474D-AEC3-AC8B4C5AC1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60e916-1933-4f54-bf75-902e7a9d18bb"/>
    <ds:schemaRef ds:uri="c1803469-1359-4921-b8b2-4aa11e6de6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1D1AD35-AF57-4B32-8A96-2853E34EF9C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2EED42B-3B47-45C2-9F50-0B4533C0F1E3}">
  <ds:schemaRefs>
    <ds:schemaRef ds:uri="http://schemas.microsoft.com/office/infopath/2007/PartnerControls"/>
    <ds:schemaRef ds:uri="c1803469-1359-4921-b8b2-4aa11e6de6e4"/>
    <ds:schemaRef ds:uri="http://purl.org/dc/elements/1.1/"/>
    <ds:schemaRef ds:uri="http://schemas.microsoft.com/office/2006/metadata/properties"/>
    <ds:schemaRef ds:uri="0860e916-1933-4f54-bf75-902e7a9d18b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709</TotalTime>
  <Words>918</Words>
  <Application>Microsoft Office PowerPoint</Application>
  <PresentationFormat>Widescreen</PresentationFormat>
  <Paragraphs>118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Calibri Light</vt:lpstr>
      <vt:lpstr>Franklin Gothic Book</vt:lpstr>
      <vt:lpstr>Sakkal Majalla</vt:lpstr>
      <vt:lpstr>Times New Roman</vt:lpstr>
      <vt:lpstr>Office Theme</vt:lpstr>
      <vt:lpstr>1_Office Theme</vt:lpstr>
      <vt:lpstr>قراءة كلمات بها مد بالألف مع وجود صور، وذلك مثل: (كِتَابٌ – بَابٌ – بُرْتُقَالٌ – جِبَالٌ – غَزَالٌ – حَمَامَةٌ – حِصَانٌ – سَاعَةٌ . . . . )</vt:lpstr>
      <vt:lpstr>PowerPoint Presentation</vt:lpstr>
      <vt:lpstr>PowerPoint Presentation</vt:lpstr>
      <vt:lpstr>PowerPoint Presentation</vt:lpstr>
      <vt:lpstr> </vt:lpstr>
      <vt:lpstr>قراءة كلمات بها مد بالألف مع وجود صور، وذلك مثل: (كِتَابٌ – بَابٌ – بُرْتُقَالٌ – جِبَالٌ – غَزَالٌ – حَمَامَةٌ – حِصَانٌ – سَاعَةٌ . . )</vt:lpstr>
      <vt:lpstr>قراءة كلمات بها مد بالألف مع وجود صور، وذلك مثل: (كِتَابٌ – بَابٌ – بُرْتُقَالٌ – جِبَالٌ – غَزَالٌ – حَمَامَةٌ – حِصَانٌ – سَاعَةٌ . . )</vt:lpstr>
      <vt:lpstr>قراءة كلمات بها مد بالألف مع وجود صور، وذلك مثل: (كِتَابٌ – بَابٌ – بُرْتُقَالٌ – جِبَالٌ – غَزَالٌ – حَمَامَةٌ – حِصَانٌ – سَاعَةٌ . . )</vt:lpstr>
      <vt:lpstr>قراءة كلمات بها مد بالألف مع وجود صور، وذلك مثل: (كِتَابٌ – بَابٌ – بُرْتُقَالٌ – جِبَالٌ – غَزَالٌ – حَمَامَةٌ – حِصَانٌ – سَاعَةٌ . . 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للهدف</dc:title>
  <dc:creator>NADYAH NASSER ALKAABI</dc:creator>
  <cp:lastModifiedBy>ALLAM MONTHER HELMI</cp:lastModifiedBy>
  <cp:revision>91</cp:revision>
  <dcterms:created xsi:type="dcterms:W3CDTF">2020-07-26T19:33:45Z</dcterms:created>
  <dcterms:modified xsi:type="dcterms:W3CDTF">2021-01-12T10:48:58Z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