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6"/>
  </p:notesMasterIdLst>
  <p:sldIdLst>
    <p:sldId id="267" r:id="rId6"/>
    <p:sldId id="257" r:id="rId7"/>
    <p:sldId id="258" r:id="rId8"/>
    <p:sldId id="259" r:id="rId9"/>
    <p:sldId id="268" r:id="rId10"/>
    <p:sldId id="274" r:id="rId11"/>
    <p:sldId id="280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12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12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ODj9gRYPO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xHHGw2wE_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07396" y="2682545"/>
            <a:ext cx="5212745" cy="1819042"/>
          </a:xfrm>
        </p:spPr>
        <p:txBody>
          <a:bodyPr>
            <a:normAutofit fontScale="90000"/>
          </a:bodyPr>
          <a:lstStyle/>
          <a:p>
            <a:pPr algn="ctr" rtl="1"/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قراءة كلمات بها مد بالألف، وذلك مثل: (آدَمُ – بَاعَ – مَتَاجِرُ – مَدَارِسُ – مَخَالِبُ – دَارَ – مَصَاحِف – مَعَادِنُ . . . . )</a:t>
            </a:r>
            <a:endParaRPr lang="ru-RU" sz="36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dirty="0">
                <a:latin typeface="Calibri" panose="020F0502020204030204" pitchFamily="34" charset="0"/>
              </a:rPr>
              <a:t>قراءة كلمات بها مد بالألف، وذلك مثل: (آدَمُ – بَاعَ – مَتَاجِرُ – مَدَارِسُ – مَخَالِبُ – دَارَ – مَصَاحِف – مَعَادِنُ . . . . )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يقرء كلمات بها مد الالف :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269C57-18EC-4C7C-B456-95D2F4E5AFDB}"/>
              </a:ext>
            </a:extLst>
          </p:cNvPr>
          <p:cNvSpPr txBox="1"/>
          <p:nvPr/>
        </p:nvSpPr>
        <p:spPr>
          <a:xfrm>
            <a:off x="5858297" y="2634927"/>
            <a:ext cx="814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دار</a:t>
            </a:r>
            <a:endParaRPr lang="en-US" sz="28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66B4D9-23CD-4967-99C6-375B1D3DFCC2}"/>
              </a:ext>
            </a:extLst>
          </p:cNvPr>
          <p:cNvSpPr txBox="1"/>
          <p:nvPr/>
        </p:nvSpPr>
        <p:spPr>
          <a:xfrm>
            <a:off x="3009699" y="4134429"/>
            <a:ext cx="814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باع 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530194-B0CD-464D-9107-E5DE83AA30A7}"/>
              </a:ext>
            </a:extLst>
          </p:cNvPr>
          <p:cNvSpPr txBox="1"/>
          <p:nvPr/>
        </p:nvSpPr>
        <p:spPr>
          <a:xfrm>
            <a:off x="8353028" y="2634927"/>
            <a:ext cx="116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مدارس</a:t>
            </a:r>
            <a:endParaRPr lang="en-US" sz="2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B7DB75-CB62-4D0C-9A49-513E1F98514F}"/>
              </a:ext>
            </a:extLst>
          </p:cNvPr>
          <p:cNvSpPr txBox="1"/>
          <p:nvPr/>
        </p:nvSpPr>
        <p:spPr>
          <a:xfrm>
            <a:off x="5513033" y="4272929"/>
            <a:ext cx="1160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مصاحف</a:t>
            </a:r>
            <a:endParaRPr lang="en-US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2182F4-D094-463D-8DED-0F7AA862FEDF}"/>
              </a:ext>
            </a:extLst>
          </p:cNvPr>
          <p:cNvSpPr txBox="1"/>
          <p:nvPr/>
        </p:nvSpPr>
        <p:spPr>
          <a:xfrm>
            <a:off x="2849732" y="2643425"/>
            <a:ext cx="974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معادن</a:t>
            </a:r>
            <a:endParaRPr lang="en-US" sz="28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EC363EC-47FD-4969-A546-E5C1CA22CB09}"/>
              </a:ext>
            </a:extLst>
          </p:cNvPr>
          <p:cNvSpPr txBox="1"/>
          <p:nvPr/>
        </p:nvSpPr>
        <p:spPr>
          <a:xfrm>
            <a:off x="8513685" y="4272929"/>
            <a:ext cx="953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مخالب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7962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098043"/>
              </p:ext>
            </p:extLst>
          </p:nvPr>
        </p:nvGraphicFramePr>
        <p:xfrm>
          <a:off x="154004" y="224444"/>
          <a:ext cx="11906451" cy="6466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قراءة كلمات بها مد بالألف، وذلك مثل: (آدَمُ – بَاعَ – مَتَاجِرُ – مَدَارِسُ – مَخَالِبُ – دَارَ – مَصَاحِف – مَعَادِنُ . . . . )</a:t>
                      </a:r>
                      <a:r>
                        <a:rPr lang="ar-A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الهدف:1921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قراءة كلمات بها مد بالألف، وذلك مثل: (آدَمُ – بَاعَ – مَتَاجِرُ – مَدَارِسُ – مَخَالِبُ – دَارَ – مَصَاحِف – مَعَادِنُ . . . . )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دخل حمد الى حصة اللغة العربية فقال الأستاذ اليوم سوف نتحدث عن المدود و لكن سنبدأ بمد (أ) . فسال حمد و ماهي المدود فقال المعلم في اللغة العربية هناك ثلاث مدود و هي 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(أ- و-ي)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و اليوم سوف نتحدث عند مد الالف و هو ممكن ان يكون في 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وسط الكلمة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مثل أشج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ا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ر او 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اخر الكلمة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مثل كلمة  أن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ا و يجب ان يكون ما قبل المد مفتوح .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ثم سأل المعلم من منكم لديه امثلة على  مد الالف فرفع حمد يده و قال كلمة( كت</a:t>
                      </a: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ب) و المد في منتصف الكلمة فقال المعلم احسنت يا حمد </a:t>
                      </a:r>
                      <a:endParaRPr lang="ar-AE" sz="14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نطق مد الالف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كلمات بها مد الالف من خلال صور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تدريب بالطلاب على استخراج مكان مد الالف في الكلمات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عرض فيديوهات عن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كلمات بها مد بالألف مع وجود صور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99317" y="3523737"/>
            <a:ext cx="651621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 rtl="1" fontAlgn="b"/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قراءة كلمات بها مد بالألف، وذلك مثل: (آدَمُ – بَاعَ – مَتَاجِرُ – مَدَارِسُ – مَخَالِبُ – دَارَ – مَصَاحِف – مَعَادِنُ . .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39798"/>
              </p:ext>
            </p:extLst>
          </p:nvPr>
        </p:nvGraphicFramePr>
        <p:xfrm>
          <a:off x="124387" y="142872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قراءة كلمات بها مد بالألف، وذلك مثل: (آدَمُ – بَاعَ – مَتَاجِرُ – مَدَارِسُ – مَخَالِبُ – دَارَ – مَصَاحِف – مَعَادِنُ . . . . 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للتدريبات على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4208" y="3375115"/>
            <a:ext cx="4012706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قراءة كلمات بها مد بالألف مع وجود صور، وذلك مثل: (كِتَابٌ – بَابٌ – بُرْتُقَالٌ – جِبَالٌ – غَزَالٌ – حَمَامَةٌ – حِصَانٌ – سَاعَةٌ . . )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56176" y="409895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208" y="424580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https://www.youtube.com/watch?v=pODj9gRYPO4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810940"/>
              </p:ext>
            </p:extLst>
          </p:nvPr>
        </p:nvGraphicFramePr>
        <p:xfrm>
          <a:off x="286641" y="149662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قراءة كلمات بها مد بالألف، وذلك مثل: (آدَمُ – بَاعَ – مَتَاجِرُ – مَدَارِسُ – مَخَالِبُ – دَارَ – مَصَاحِف – مَعَادِنُ . . . . )</a:t>
                      </a:r>
                    </a:p>
                    <a:p>
                      <a:pPr algn="r" rtl="1" fontAlgn="b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بتلوين صور كلمات بها مد الالف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بها مد بالألف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algn="r" rtl="1" fontAlgn="b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بها مد بالألف، وذلك مثل: (آدَمُ – بَاعَ – مَتَاجِرُ – مَدَارِسُ – مَخَالِبُ – دَارَ – مَصَاحِف – مَعَادِنُ . . . . )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يقرء الكلمات التي بها مدم من خلال الصور                                      جيد: ان   يميز مد الالف في الكلمات  مع الصور                                         مرتفع: ان يقرء مد الالف في الكلمات و يحدد مكانه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97950" y="4635349"/>
            <a:ext cx="186431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قراءة كلمات بها مد بالألف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78747" y="5167919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https://www.youtube.com/watch?v=-xHHGw2wE_4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586" y="2418738"/>
            <a:ext cx="3913632" cy="922256"/>
          </a:xfrm>
        </p:spPr>
        <p:txBody>
          <a:bodyPr>
            <a:normAutofit fontScale="40000" lnSpcReduction="20000"/>
          </a:bodyPr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algn="r" rtl="1" fontAlgn="b"/>
            <a:r>
              <a:rPr lang="ar-AE" sz="3600" b="0" dirty="0">
                <a:latin typeface="Calibri" panose="020F0502020204030204" pitchFamily="34" charset="0"/>
              </a:rPr>
              <a:t>قراءة كلمات بها مد بالألف، وذلك مثل: (آدَمُ – بَاعَ – مَتَاجِرُ – مَدَارِسُ – مَخَالِبُ – دَارَ – مَصَاحِف – مَعَادِنُ . . . . ). )</a:t>
            </a:r>
            <a:endParaRPr lang="en-US" sz="3600" b="0" dirty="0">
              <a:latin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12606" y="1094958"/>
            <a:ext cx="4577767" cy="734415"/>
          </a:xfrm>
        </p:spPr>
        <p:txBody>
          <a:bodyPr>
            <a:normAutofit fontScale="90000"/>
          </a:bodyPr>
          <a:lstStyle/>
          <a:p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467D15-A1BA-4349-A5FF-177B7BC31E29}"/>
              </a:ext>
            </a:extLst>
          </p:cNvPr>
          <p:cNvSpPr/>
          <p:nvPr/>
        </p:nvSpPr>
        <p:spPr>
          <a:xfrm rot="21171345">
            <a:off x="75228" y="1081212"/>
            <a:ext cx="4565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"/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قراءة كلمات بها مد بالألف، وذلك مثل: (آدَمُ – بَاعَ – مَتَاجِرُ – مَدَارِسُ – مَخَالِبُ – دَارَ – مَصَاحِف – مَعَادِنُ . .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B71CE3E7-080E-42D0-B82D-222918733EC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18" r="26118"/>
          <a:stretch>
            <a:fillRect/>
          </a:stretch>
        </p:blipFill>
        <p:spPr>
          <a:xfrm rot="720000">
            <a:off x="6384453" y="207002"/>
            <a:ext cx="4623439" cy="5472101"/>
          </a:xfrm>
        </p:spPr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dirty="0">
                <a:latin typeface="Calibri" panose="020F0502020204030204" pitchFamily="34" charset="0"/>
              </a:rPr>
              <a:t>قراءة كلمات بها مد بالألف، وذلك مثل: (آدَمُ – بَاعَ – مَتَاجِرُ – مَدَارِسُ – مَخَالِبُ – دَارَ – مَصَاحِف – مَعَادِنُ . . . . )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16335" y="144699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قراءة كلمات بها مد الالف </a:t>
            </a:r>
            <a:r>
              <a:rPr lang="ar-AE" dirty="0">
                <a:solidFill>
                  <a:srgbClr val="FF0000"/>
                </a:solidFill>
              </a:rPr>
              <a:t>في المنتصف </a:t>
            </a:r>
            <a:r>
              <a:rPr lang="ar-AE" dirty="0"/>
              <a:t>مع الصور: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3EFAEA-F768-4436-A54F-6AC6C7339B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06" r="71517" b="67119"/>
          <a:stretch/>
        </p:blipFill>
        <p:spPr>
          <a:xfrm>
            <a:off x="8238293" y="4680752"/>
            <a:ext cx="1465000" cy="8966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266E50F-4CEA-45A2-984A-E56C2FCFEF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17" t="19582" b="68285"/>
          <a:stretch/>
        </p:blipFill>
        <p:spPr>
          <a:xfrm>
            <a:off x="5363500" y="4745294"/>
            <a:ext cx="1465000" cy="8321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4340F1C-6716-4E1F-A9EA-D0EBAD4FAE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34" t="62430" b="25437"/>
          <a:stretch/>
        </p:blipFill>
        <p:spPr>
          <a:xfrm>
            <a:off x="2015139" y="4745293"/>
            <a:ext cx="1556736" cy="8321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9A48B8-AED5-4EF3-8A99-8E65FF4F5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168" y="2834196"/>
            <a:ext cx="2381249" cy="15763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8E81676-6D2D-4E11-8D4D-69EF149C6F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459" y="2723502"/>
            <a:ext cx="1687081" cy="168708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886A432-1143-4988-A569-E8B391930D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421" y="2655601"/>
            <a:ext cx="23717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dirty="0">
                <a:latin typeface="Calibri" panose="020F0502020204030204" pitchFamily="34" charset="0"/>
              </a:rPr>
              <a:t>قراءة كلمات بها مد بالألف، وذلك مثل: (آدَمُ – بَاعَ – مَتَاجِرُ – مَدَارِسُ – مَخَالِبُ – دَارَ – مَصَاحِف – مَعَادِنُ . . . . </a:t>
            </a:r>
            <a:endParaRPr lang="en-US" sz="1600" b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7519386" y="1491387"/>
            <a:ext cx="2965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قراءة كلمات بها مد الالف في النهاية :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F4D323-4924-474A-ACF2-0754A26F9B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5" t="12395" r="72718" b="80694"/>
          <a:stretch/>
        </p:blipFill>
        <p:spPr>
          <a:xfrm>
            <a:off x="9124233" y="4779363"/>
            <a:ext cx="1658939" cy="6312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3C2A756-BCE8-4C1A-8419-E3F05E8FB4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8" t="37921" r="70660" b="54158"/>
          <a:stretch/>
        </p:blipFill>
        <p:spPr>
          <a:xfrm>
            <a:off x="5676523" y="4869284"/>
            <a:ext cx="1354347" cy="4514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396E95-4BAC-454D-BDF7-523C5C54FB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46" t="17591" r="70660" b="74225"/>
          <a:stretch/>
        </p:blipFill>
        <p:spPr>
          <a:xfrm>
            <a:off x="2270135" y="4904273"/>
            <a:ext cx="1397154" cy="4164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0E50B96-2B82-49B4-B295-C216953047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053" y="2576514"/>
            <a:ext cx="1866900" cy="18669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4A5AAA6-070B-4242-BB58-C2877A7AD5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233" y="2909086"/>
            <a:ext cx="2828925" cy="16192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EA8C125-F291-4152-A9CA-B8E2F8228B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675" y="2752961"/>
            <a:ext cx="3105150" cy="202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93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dirty="0">
                <a:latin typeface="Calibri" panose="020F0502020204030204" pitchFamily="34" charset="0"/>
              </a:rPr>
              <a:t>قراءة كلمات بها مد بالألف، وذلك مثل: (آدَمُ – بَاعَ – مَتَاجِرُ – مَدَارِسُ – مَخَالِبُ – دَارَ – مَصَاحِف – مَعَادِنُ . . . . )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يضع دائرة على الكلمات التي بها مدود: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EF1681-F5F9-4DDA-BE2A-9DB98FE48F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54" t="12783" r="36997" b="80297"/>
          <a:stretch/>
        </p:blipFill>
        <p:spPr>
          <a:xfrm>
            <a:off x="9008952" y="4484770"/>
            <a:ext cx="1071050" cy="3693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98057E-12E6-450A-9163-03C589A54E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9" t="59117" r="69971" b="34810"/>
          <a:stretch/>
        </p:blipFill>
        <p:spPr>
          <a:xfrm>
            <a:off x="2219322" y="3417699"/>
            <a:ext cx="2182488" cy="4970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984AD0-D5BF-46F7-8457-7EBF161AF1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25" t="32074" r="38383" b="61007"/>
          <a:stretch/>
        </p:blipFill>
        <p:spPr>
          <a:xfrm>
            <a:off x="9098732" y="3178301"/>
            <a:ext cx="1479742" cy="3693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3A67764-A2A2-4C0D-B824-9745160DC6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3" t="71134" r="70264" b="22794"/>
          <a:stretch/>
        </p:blipFill>
        <p:spPr>
          <a:xfrm>
            <a:off x="7152238" y="5101396"/>
            <a:ext cx="1107994" cy="3693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8B52C8F-8619-4466-8A5F-1044F52330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54" t="77207" r="38383" b="15874"/>
          <a:stretch/>
        </p:blipFill>
        <p:spPr>
          <a:xfrm>
            <a:off x="3013018" y="4973725"/>
            <a:ext cx="1308541" cy="49700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A3F4C41-4C80-4AEA-BE6F-0BFA376D22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8" t="32074" r="71848" b="61854"/>
          <a:stretch/>
        </p:blipFill>
        <p:spPr>
          <a:xfrm>
            <a:off x="6073366" y="3386531"/>
            <a:ext cx="914400" cy="36933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537939F-3E63-4C52-9F83-CAB2252EA8D3}"/>
              </a:ext>
            </a:extLst>
          </p:cNvPr>
          <p:cNvSpPr txBox="1"/>
          <p:nvPr/>
        </p:nvSpPr>
        <p:spPr>
          <a:xfrm>
            <a:off x="4925085" y="4046899"/>
            <a:ext cx="814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خرج </a:t>
            </a:r>
            <a:endParaRPr lang="en-US" sz="28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269C57-18EC-4C7C-B456-95D2F4E5AFDB}"/>
              </a:ext>
            </a:extLst>
          </p:cNvPr>
          <p:cNvSpPr txBox="1"/>
          <p:nvPr/>
        </p:nvSpPr>
        <p:spPr>
          <a:xfrm>
            <a:off x="7795788" y="4007974"/>
            <a:ext cx="814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لعب</a:t>
            </a:r>
            <a:endParaRPr lang="en-US" sz="28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66B4D9-23CD-4967-99C6-375B1D3DFCC2}"/>
              </a:ext>
            </a:extLst>
          </p:cNvPr>
          <p:cNvSpPr txBox="1"/>
          <p:nvPr/>
        </p:nvSpPr>
        <p:spPr>
          <a:xfrm>
            <a:off x="1404510" y="4134430"/>
            <a:ext cx="8148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ذهب 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51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dirty="0">
                <a:latin typeface="Calibri" panose="020F0502020204030204" pitchFamily="34" charset="0"/>
              </a:rPr>
              <a:t>قراءة كلمات بها مد بالألف، وذلك مثل: (آدَمُ – بَاعَ – مَتَاجِرُ – مَدَارِسُ – مَخَالِبُ – دَارَ – مَصَاحِف – مَعَادِنُ . . . . )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يقص و يلزق الكمات على حسب مكان المد :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EF1681-F5F9-4DDA-BE2A-9DB98FE48F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54" t="12783" r="36997" b="80297"/>
          <a:stretch/>
        </p:blipFill>
        <p:spPr>
          <a:xfrm>
            <a:off x="3596666" y="2219299"/>
            <a:ext cx="1071050" cy="5202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98057E-12E6-450A-9163-03C589A54E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9" t="59117" r="69971" b="34810"/>
          <a:stretch/>
        </p:blipFill>
        <p:spPr>
          <a:xfrm>
            <a:off x="6241161" y="2242511"/>
            <a:ext cx="2182488" cy="4970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984AD0-D5BF-46F7-8457-7EBF161AF1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25" t="32074" r="38383" b="61007"/>
          <a:stretch/>
        </p:blipFill>
        <p:spPr>
          <a:xfrm>
            <a:off x="9544477" y="2242511"/>
            <a:ext cx="1479742" cy="3693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3A67764-A2A2-4C0D-B824-9745160DC6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3" t="71134" r="70264" b="22794"/>
          <a:stretch/>
        </p:blipFill>
        <p:spPr>
          <a:xfrm>
            <a:off x="2059926" y="2219299"/>
            <a:ext cx="1107994" cy="4447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8B52C8F-8619-4466-8A5F-1044F52330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54" t="77207" r="38383" b="15874"/>
          <a:stretch/>
        </p:blipFill>
        <p:spPr>
          <a:xfrm>
            <a:off x="5355887" y="2178675"/>
            <a:ext cx="1308541" cy="49700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A3F4C41-4C80-4AEA-BE6F-0BFA376D22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8" t="32074" r="71848" b="61854"/>
          <a:stretch/>
        </p:blipFill>
        <p:spPr>
          <a:xfrm>
            <a:off x="8492458" y="2219299"/>
            <a:ext cx="914400" cy="36933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AE59DF-E863-449D-939E-C2ABBB4BA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342906"/>
              </p:ext>
            </p:extLst>
          </p:nvPr>
        </p:nvGraphicFramePr>
        <p:xfrm>
          <a:off x="2365381" y="3655096"/>
          <a:ext cx="8128000" cy="2736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8471371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51508088"/>
                    </a:ext>
                  </a:extLst>
                </a:gridCol>
              </a:tblGrid>
              <a:tr h="452188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المد في اخر الكلمة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المد في منتصف الكلمة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888160"/>
                  </a:ext>
                </a:extLst>
              </a:tr>
              <a:tr h="22846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843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595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940</Words>
  <Application>Microsoft Office PowerPoint</Application>
  <PresentationFormat>Widescreen</PresentationFormat>
  <Paragraphs>124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قراءة كلمات بها مد بالألف، وذلك مثل: (آدَمُ – بَاعَ – مَتَاجِرُ – مَدَارِسُ – مَخَالِبُ – دَارَ – مَصَاحِف – مَعَادِنُ . . . . )</vt:lpstr>
      <vt:lpstr>PowerPoint Presentation</vt:lpstr>
      <vt:lpstr>PowerPoint Presentation</vt:lpstr>
      <vt:lpstr>PowerPoint Presentation</vt:lpstr>
      <vt:lpstr> </vt:lpstr>
      <vt:lpstr>قراءة كلمات بها مد بالألف، وذلك مثل: (آدَمُ – بَاعَ – مَتَاجِرُ – مَدَارِسُ – مَخَالِبُ – دَارَ – مَصَاحِف – مَعَادِنُ . . . . )</vt:lpstr>
      <vt:lpstr>قراءة كلمات بها مد بالألف، وذلك مثل: (آدَمُ – بَاعَ – مَتَاجِرُ – مَدَارِسُ – مَخَالِبُ – دَارَ – مَصَاحِف – مَعَادِنُ . . . . </vt:lpstr>
      <vt:lpstr>قراءة كلمات بها مد بالألف، وذلك مثل: (آدَمُ – بَاعَ – مَتَاجِرُ – مَدَارِسُ – مَخَالِبُ – دَارَ – مَصَاحِف – مَعَادِنُ . . . . )</vt:lpstr>
      <vt:lpstr>قراءة كلمات بها مد بالألف، وذلك مثل: (آدَمُ – بَاعَ – مَتَاجِرُ – مَدَارِسُ – مَخَالِبُ – دَارَ – مَصَاحِف – مَعَادِنُ . . . . )</vt:lpstr>
      <vt:lpstr>قراءة كلمات بها مد بالألف، وذلك مثل: (آدَمُ – بَاعَ – مَتَاجِرُ – مَدَارِسُ – مَخَالِبُ – دَارَ – مَصَاحِف – مَعَادِنُ . . . .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92</cp:revision>
  <dcterms:created xsi:type="dcterms:W3CDTF">2020-07-26T19:33:45Z</dcterms:created>
  <dcterms:modified xsi:type="dcterms:W3CDTF">2021-01-12T11:56:20Z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