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67" r:id="rId6"/>
    <p:sldId id="279" r:id="rId7"/>
    <p:sldId id="280" r:id="rId8"/>
    <p:sldId id="288" r:id="rId9"/>
    <p:sldId id="269" r:id="rId10"/>
    <p:sldId id="291" r:id="rId11"/>
    <p:sldId id="286" r:id="rId12"/>
    <p:sldId id="282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man haddad" initials="ah" lastIdx="1" clrIdx="0">
    <p:extLst>
      <p:ext uri="{19B8F6BF-5375-455C-9EA6-DF929625EA0E}">
        <p15:presenceInfo xmlns="" xmlns:p15="http://schemas.microsoft.com/office/powerpoint/2012/main" userId="699ba793926385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24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75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19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19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19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19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19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19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19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19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19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19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19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19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youtube.com/watch?v=NBZv1aKMOKQ" TargetMode="External"/><Relationship Id="rId4" Type="http://schemas.openxmlformats.org/officeDocument/2006/relationships/hyperlink" Target="https://www.youtube.com/watch?v=MIvrT67GZg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721943">
            <a:off x="8544910" y="5246739"/>
            <a:ext cx="2459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0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إعداد/ جمال الشافعي</a:t>
            </a:r>
            <a:endParaRPr lang="en-US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 rot="840000">
            <a:off x="7000213" y="3168123"/>
            <a:ext cx="5117543" cy="878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الحروف ممدودة بالياء، وذلك مثل: (إِي – بِي – عِي – فِي – سِي - حِي – كِي – وِي . . . . )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" b="7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514065"/>
              </p:ext>
            </p:extLst>
          </p:nvPr>
        </p:nvGraphicFramePr>
        <p:xfrm>
          <a:off x="154004" y="220749"/>
          <a:ext cx="11906451" cy="6877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=""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=""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err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جمال الشافعي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dirty="0" smtClean="0"/>
                        <a:t>قراءة الحروف ممدودة بالياء، وذلك مثل: (إِي – بِي – عِي – فِي – سِي - حِي – كِي – وِي . . . . )</a:t>
                      </a:r>
                      <a:endParaRPr lang="en-US" sz="1200" dirty="0" smtClean="0"/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 ( 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1924 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endParaRPr lang="ar-AE" sz="1200" b="1" i="0" u="none" strike="noStrike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 fontAlgn="ctr"/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 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بسيطة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19 January 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047735" y="2664950"/>
            <a:ext cx="56408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1400" dirty="0" smtClean="0"/>
              <a:t>طلب حمد من والده أن يوافق له على المشاركة في رحلة المدرسة إلى ح</a:t>
            </a:r>
            <a:r>
              <a:rPr lang="ar-AE" sz="1400" dirty="0" smtClean="0">
                <a:solidFill>
                  <a:srgbClr val="FF0000"/>
                </a:solidFill>
              </a:rPr>
              <a:t>دِ</a:t>
            </a:r>
            <a:r>
              <a:rPr lang="ar-AE" sz="1400" dirty="0" smtClean="0"/>
              <a:t>يقة الحيوان مع ز</a:t>
            </a:r>
            <a:r>
              <a:rPr lang="ar-AE" sz="1400" dirty="0" smtClean="0">
                <a:solidFill>
                  <a:srgbClr val="FF0000"/>
                </a:solidFill>
              </a:rPr>
              <a:t>مِ</a:t>
            </a:r>
            <a:r>
              <a:rPr lang="ar-AE" sz="1400" dirty="0" smtClean="0"/>
              <a:t>يله خليفة. وافق الوالد على المشاركة في الرحلة فكان حمد س</a:t>
            </a:r>
            <a:r>
              <a:rPr lang="ar-AE" sz="1400" dirty="0" smtClean="0">
                <a:solidFill>
                  <a:srgbClr val="FF0000"/>
                </a:solidFill>
              </a:rPr>
              <a:t>عِ</a:t>
            </a:r>
            <a:r>
              <a:rPr lang="ar-AE" sz="1400" dirty="0" smtClean="0"/>
              <a:t>يدًا جدًا لهذه الموافقة. أستمتع حمد باللعب مع الع</a:t>
            </a:r>
            <a:r>
              <a:rPr lang="ar-AE" sz="1400" dirty="0" smtClean="0">
                <a:solidFill>
                  <a:srgbClr val="FF0000"/>
                </a:solidFill>
              </a:rPr>
              <a:t>دِ</a:t>
            </a:r>
            <a:r>
              <a:rPr lang="ar-AE" sz="1400" dirty="0" smtClean="0"/>
              <a:t>يد من الحيوانات مثل ال</a:t>
            </a:r>
            <a:r>
              <a:rPr lang="ar-AE" sz="1400" dirty="0" smtClean="0">
                <a:solidFill>
                  <a:srgbClr val="FF0000"/>
                </a:solidFill>
              </a:rPr>
              <a:t>فِ</a:t>
            </a:r>
            <a:r>
              <a:rPr lang="ar-AE" sz="1400" dirty="0" smtClean="0"/>
              <a:t>يل و و</a:t>
            </a:r>
            <a:r>
              <a:rPr lang="ar-AE" sz="1400" dirty="0" smtClean="0">
                <a:solidFill>
                  <a:srgbClr val="FF0000"/>
                </a:solidFill>
              </a:rPr>
              <a:t>حِ</a:t>
            </a:r>
            <a:r>
              <a:rPr lang="ar-AE" sz="1400" dirty="0" smtClean="0"/>
              <a:t>يد القرن بأجسامهم الك</a:t>
            </a:r>
            <a:r>
              <a:rPr lang="ar-AE" sz="1400" dirty="0" smtClean="0">
                <a:solidFill>
                  <a:srgbClr val="FF0000"/>
                </a:solidFill>
              </a:rPr>
              <a:t>ب</a:t>
            </a:r>
            <a:r>
              <a:rPr lang="ar-AE" sz="1400" dirty="0" smtClean="0"/>
              <a:t>ِيرة. قضى حمد وقتًا يداعب القرود و يع</a:t>
            </a:r>
            <a:r>
              <a:rPr lang="ar-AE" sz="1400" dirty="0" smtClean="0">
                <a:solidFill>
                  <a:srgbClr val="FF0000"/>
                </a:solidFill>
              </a:rPr>
              <a:t>طِ</a:t>
            </a:r>
            <a:r>
              <a:rPr lang="ar-AE" sz="1400" dirty="0" smtClean="0"/>
              <a:t>يهم الموز ثم شاهد عدد متنوع من ال</a:t>
            </a:r>
            <a:r>
              <a:rPr lang="ar-AE" sz="1400" dirty="0" smtClean="0">
                <a:solidFill>
                  <a:srgbClr val="FF0000"/>
                </a:solidFill>
              </a:rPr>
              <a:t>طِ</a:t>
            </a:r>
            <a:r>
              <a:rPr lang="ar-AE" sz="1400" dirty="0" smtClean="0"/>
              <a:t>يور ذات الألوان الج</a:t>
            </a:r>
            <a:r>
              <a:rPr lang="ar-AE" sz="1400" dirty="0" smtClean="0">
                <a:solidFill>
                  <a:srgbClr val="FF0000"/>
                </a:solidFill>
              </a:rPr>
              <a:t>مِ</a:t>
            </a:r>
            <a:r>
              <a:rPr lang="ar-AE" sz="1400" dirty="0" smtClean="0"/>
              <a:t>يلة الرائعة.</a:t>
            </a:r>
            <a:r>
              <a:rPr lang="en-US" sz="1400" dirty="0" smtClean="0"/>
              <a:t> </a:t>
            </a:r>
            <a:r>
              <a:rPr lang="ar-AE" sz="1400" dirty="0" smtClean="0"/>
              <a:t>أُعجب حمد بشكل الزرافة حيث تعجب من حكمة الله سبحانه و تعالى في طول رقبتها و أرجلها. و عندما شاهد الح</a:t>
            </a:r>
            <a:r>
              <a:rPr lang="ar-AE" sz="1400" dirty="0" smtClean="0">
                <a:solidFill>
                  <a:srgbClr val="FF0000"/>
                </a:solidFill>
              </a:rPr>
              <a:t>مِ</a:t>
            </a:r>
            <a:r>
              <a:rPr lang="ar-AE" sz="1400" dirty="0" smtClean="0"/>
              <a:t>ير الوحشية سال معلمه ان كان يست</a:t>
            </a:r>
            <a:r>
              <a:rPr lang="ar-AE" sz="1400" dirty="0" smtClean="0">
                <a:solidFill>
                  <a:srgbClr val="FF0000"/>
                </a:solidFill>
              </a:rPr>
              <a:t>طِ</a:t>
            </a:r>
            <a:r>
              <a:rPr lang="ar-AE" sz="1400" dirty="0" smtClean="0"/>
              <a:t>يع أن يركبها و لكن المعلم قال له أن هذا غير أمن لأنها لم تُخلق لذلك، فهي حيوانات غير مستأنسة</a:t>
            </a:r>
            <a:r>
              <a:rPr lang="ar-AE" sz="1400" dirty="0" smtClean="0"/>
              <a:t>. عندما أقترب موعد الر</a:t>
            </a:r>
            <a:r>
              <a:rPr lang="ar-AE" sz="1400" dirty="0" smtClean="0">
                <a:solidFill>
                  <a:srgbClr val="FF0000"/>
                </a:solidFill>
              </a:rPr>
              <a:t>حِ</a:t>
            </a:r>
            <a:r>
              <a:rPr lang="ar-AE" sz="1400" dirty="0" smtClean="0"/>
              <a:t>يل طلب الطلاب من المشرف على الرحلة ان يكون الختام بمشاهدة ملك الغابة. و في ط</a:t>
            </a:r>
            <a:r>
              <a:rPr lang="ar-AE" sz="1400" dirty="0" smtClean="0">
                <a:solidFill>
                  <a:srgbClr val="FF0000"/>
                </a:solidFill>
              </a:rPr>
              <a:t>رِ</a:t>
            </a:r>
            <a:r>
              <a:rPr lang="ar-AE" sz="1400" dirty="0" smtClean="0"/>
              <a:t>يق العودة جلس الطلاب في الحافلة يغنون و هم فرحون مسرورون.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109519" y="2038865"/>
            <a:ext cx="5177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AE" sz="1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الحروف ممدودة بالياء، وذلك مثل: (إِي – بِي – عِي – فِي – سِي - حِي – كِي – وِي . . . . ).</a:t>
            </a:r>
            <a:endParaRPr lang="ar-AE" sz="1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9" y="2507397"/>
            <a:ext cx="47625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41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708981"/>
              </p:ext>
            </p:extLst>
          </p:nvPr>
        </p:nvGraphicFramePr>
        <p:xfrm>
          <a:off x="212035" y="201390"/>
          <a:ext cx="1176919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5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8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قراءة الحروف ممدودة بالواو، وذلك مثل: (أُو – بُو – سُو – تُو – عُو – كُو – لُو – وُو – يُو . . . . )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1923 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)</a:t>
                      </a:r>
                      <a:endParaRPr lang="ar-AE" sz="1200" b="1" i="0" u="none" strike="noStrik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algn="r" rtl="1"/>
                      <a:endParaRPr lang="ar-SA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6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6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المعلم</a:t>
                      </a:r>
                      <a:endParaRPr lang="ar-AE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19 January 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01762" y="1544595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يقوم المعلم بعرض قصة ( </a:t>
            </a:r>
            <a:r>
              <a:rPr lang="en-US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زيارة حديقة الحيوان) </a:t>
            </a:r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الطلاب. يقرأ المعلم القصة مع الطلاب و</a:t>
            </a:r>
            <a:r>
              <a:rPr lang="ar-AE" dirty="0" smtClean="0"/>
              <a:t> </a:t>
            </a:r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يحاورهم في معانيها </a:t>
            </a: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يطرح عليهم أسئلة نقاشية مثل:</a:t>
            </a:r>
          </a:p>
          <a:p>
            <a:pPr marL="285750" indent="-285750" algn="r" rtl="1">
              <a:buFontTx/>
              <a:buChar char="-"/>
            </a:pPr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أين آراد حمد أن يذهب؟</a:t>
            </a:r>
          </a:p>
          <a:p>
            <a:pPr marL="285750" indent="-285750" algn="r" rtl="1">
              <a:buFontTx/>
              <a:buChar char="-"/>
            </a:pPr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 هي الحيوانات التي شاهدها حمد في حديقة الحيوانات؟</a:t>
            </a:r>
          </a:p>
          <a:p>
            <a:pPr marL="285750" indent="-285750" algn="r" rtl="1">
              <a:buFontTx/>
              <a:buChar char="-"/>
            </a:pPr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فعل حمد و زملائه مع القرود؟</a:t>
            </a:r>
          </a:p>
          <a:p>
            <a:pPr marL="285750" indent="-285750" algn="r" rtl="1">
              <a:buFontTx/>
              <a:buChar char="-"/>
            </a:pPr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 هو أخر حيوان شاهده الطلاب؟</a:t>
            </a:r>
          </a:p>
          <a:p>
            <a:pPr marL="285750" indent="-285750" algn="r" rtl="1">
              <a:buFontTx/>
              <a:buChar char="-"/>
            </a:pPr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فعل الطلاب في طريق عودتهم إلى البيت؟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3614327"/>
            <a:ext cx="5715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يجذب المعلم انتباه الطلاب إلى الحروف الملونة باللون الأحمر. ثم</a:t>
            </a:r>
            <a:r>
              <a:rPr lang="ar-AE" sz="1400" dirty="0" smtClean="0"/>
              <a:t> </a:t>
            </a: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يسألهم:</a:t>
            </a:r>
          </a:p>
          <a:p>
            <a:pPr marL="285750" indent="-285750" algn="r" rtl="1">
              <a:buFontTx/>
              <a:buChar char="-"/>
            </a:pP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 هي الحركة التي تقع على الحرف؟</a:t>
            </a:r>
          </a:p>
          <a:p>
            <a:pPr marL="285750" indent="-285750" algn="r" rtl="1">
              <a:buFontTx/>
              <a:buChar char="-"/>
            </a:pP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 الحرف الذي جاء بعد الحرف الملون باللون الأحمر؟ كيف ننطق الحرف مع الحرف الذي يليه؟</a:t>
            </a:r>
          </a:p>
          <a:p>
            <a:pPr marL="285750" indent="-285750" algn="r" rtl="1">
              <a:buFontTx/>
              <a:buChar char="-"/>
            </a:pP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نسمي حرف </a:t>
            </a: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الياء في </a:t>
            </a: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هذه الحالة؟</a:t>
            </a:r>
          </a:p>
          <a:p>
            <a:pPr marL="285750" indent="-285750" algn="r" rtl="1">
              <a:buFontTx/>
              <a:buChar char="-"/>
            </a:pP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أطلب من الطالب أن يلاحظ الفرق في نطق الحرف الملون في كل كلمتين متجاورتين فيما يلي</a:t>
            </a: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285750" indent="-285750" algn="r" rtl="1">
              <a:buFontTx/>
              <a:buChar char="-"/>
            </a:pPr>
            <a:endParaRPr lang="ar-AE" sz="1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AE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عِ</a:t>
            </a: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يد/ </a:t>
            </a: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سعد  </a:t>
            </a: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</a:t>
            </a: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  </a:t>
            </a: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AE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دِ</a:t>
            </a: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يد/ عدد                                       - و</a:t>
            </a:r>
            <a:r>
              <a:rPr lang="ar-AE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حِ</a:t>
            </a: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يد/ وحد</a:t>
            </a:r>
            <a:endParaRPr lang="ar-AE" sz="1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Tx/>
              <a:buChar char="-"/>
            </a:pPr>
            <a:endParaRPr lang="ar-AE" sz="1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AE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رِ</a:t>
            </a: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يق/ طرق                                  - يع</a:t>
            </a:r>
            <a:r>
              <a:rPr lang="ar-AE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طِ</a:t>
            </a: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يهم/ يعطهم                                    -  ر</a:t>
            </a:r>
            <a:r>
              <a:rPr lang="ar-AE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حِ</a:t>
            </a: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يل/ رحل</a:t>
            </a:r>
            <a:endParaRPr lang="en-US" sz="1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Tx/>
              <a:buChar char="-"/>
            </a:pP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ar-AE" sz="1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AE" sz="1400" dirty="0" smtClean="0">
                <a:ln>
                  <a:solidFill>
                    <a:srgbClr val="FF0000"/>
                  </a:solidFill>
                </a:ln>
                <a:latin typeface="Sakkal Majalla" panose="02000000000000000000" pitchFamily="2" charset="-78"/>
                <a:cs typeface="Sakkal Majalla" panose="02000000000000000000" pitchFamily="2" charset="-78"/>
              </a:rPr>
              <a:t>لِ</a:t>
            </a:r>
            <a:r>
              <a:rPr lang="ar-AE" sz="1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يب/ حلب</a:t>
            </a:r>
            <a:endParaRPr lang="ar-AE" sz="1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Tx/>
              <a:buChar char="-"/>
            </a:pPr>
            <a:endParaRPr lang="ar-AE" sz="1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لاحظ كيف أثر حرف المد </a:t>
            </a: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الياء في </a:t>
            </a:r>
            <a:r>
              <a:rPr lang="ar-AE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نطق الحرف الذي يسبقه</a:t>
            </a:r>
            <a:r>
              <a:rPr lang="ar-AE" sz="1400" dirty="0" smtClean="0"/>
              <a:t>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90734" y="3110090"/>
            <a:ext cx="4401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1200" dirty="0" smtClean="0"/>
              <a:t>-  يتأكد المعلم من اتقان الطلاب للحركات القصيرة ( الكسرة و الفتحة و الضمة )</a:t>
            </a:r>
            <a:endParaRPr lang="en-US" sz="12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36" y="2193324"/>
            <a:ext cx="2951450" cy="388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96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156485"/>
              </p:ext>
            </p:extLst>
          </p:nvPr>
        </p:nvGraphicFramePr>
        <p:xfrm>
          <a:off x="193963" y="329218"/>
          <a:ext cx="11804073" cy="6403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7808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EG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نشاط  الفنى :- </a:t>
                      </a:r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الطلاب بتلوين  صور الكلمات التي تحتوي على مد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الياء.</a:t>
                      </a:r>
                      <a:endParaRPr lang="ar-EG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الرياضي  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المعلم بإعداد شجرة تسمى شجرة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التين.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يتم تثبيت  الشجرة في جهة من جهات الصف 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 يتم تعليق عليها حروف بها مد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بالياء و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حروف بدون مد و حروف ممدودة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بالألف.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يتسابق الطلاب في الجري جهة الشجرة و جمع العدد الأكبر من ثمرات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التين التي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تحمل  حروف بها مد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بالياء</a:t>
                      </a:r>
                      <a:endParaRPr lang="ar-EG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الاستماع لى عدد من غاني الأطفال و  يقوم الطلاب بالتعرف على الكلمات التي بها حروف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ممدودة بالياء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بذكر أسم الحرف الممدود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عندما يذكر في الأغنية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823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يبحث الطالب في محتويات المنزل المحتوية على حروف ممدودة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بالياء.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يكتب الطالب أسماء الأشخاص التي تحتوي على حرف ممدود بالياء.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227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مصادر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3667">
                <a:tc>
                  <a:txBody>
                    <a:bodyPr/>
                    <a:lstStyle/>
                    <a:p>
                      <a:pPr algn="r" rtl="1"/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أن يجيب الطالب جميع التمارين                                              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:ان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يجيب الطالب التمرين الأول و الثاني و الثالث                                                 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ضعيف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ان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يجيب الطالب التمرين الأول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20 January 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070" y="516196"/>
            <a:ext cx="2458957" cy="26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6838" y="4534930"/>
            <a:ext cx="442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hlinkClick r:id="rId4"/>
              </a:rPr>
              <a:t>https://www.youtube.com/watch?v=MIvrT67GZg8</a:t>
            </a:r>
            <a:endParaRPr lang="ar-AE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4162" y="5152768"/>
            <a:ext cx="493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hlinkClick r:id="rId5"/>
              </a:rPr>
              <a:t>https://www.youtube.com/watch?v=NBZv1aKMOKQ</a:t>
            </a:r>
            <a:endParaRPr lang="ar-AE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576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83205" y="1542535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b="1" u="sng" dirty="0" smtClean="0"/>
              <a:t>ضع دائرة حول الحرف الممدود </a:t>
            </a:r>
            <a:r>
              <a:rPr lang="ar-AE" b="1" u="sng" dirty="0" smtClean="0"/>
              <a:t>بالياء </a:t>
            </a:r>
            <a:r>
              <a:rPr lang="ar-AE" b="1" u="sng" dirty="0" smtClean="0"/>
              <a:t>ثم أنطقه:</a:t>
            </a:r>
            <a:endParaRPr lang="en-US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610872" y="2483708"/>
            <a:ext cx="5866714" cy="34163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endParaRPr lang="ar-AE" dirty="0" smtClean="0"/>
          </a:p>
          <a:p>
            <a:pPr algn="r" rtl="1"/>
            <a:r>
              <a:rPr lang="ar-AE" dirty="0" smtClean="0"/>
              <a:t>جي</a:t>
            </a:r>
            <a:r>
              <a:rPr lang="ar-AE" dirty="0" smtClean="0"/>
              <a:t>                   رؤ                  كـي                      وي        </a:t>
            </a:r>
            <a:endParaRPr lang="ar-AE" dirty="0" smtClean="0"/>
          </a:p>
          <a:p>
            <a:pPr algn="r" rtl="1"/>
            <a:r>
              <a:rPr lang="ar-AE" dirty="0" smtClean="0"/>
              <a:t>    </a:t>
            </a:r>
          </a:p>
          <a:p>
            <a:pPr algn="r" rtl="1"/>
            <a:endParaRPr lang="ar-AE" dirty="0"/>
          </a:p>
          <a:p>
            <a:pPr algn="r" rtl="1"/>
            <a:r>
              <a:rPr lang="ar-AE" dirty="0" smtClean="0"/>
              <a:t>دي</a:t>
            </a:r>
            <a:r>
              <a:rPr lang="ar-AE" dirty="0" smtClean="0"/>
              <a:t>                   ك                    سـي                     لـو</a:t>
            </a:r>
            <a:endParaRPr lang="ar-AE" dirty="0" smtClean="0"/>
          </a:p>
          <a:p>
            <a:pPr algn="r" rtl="1"/>
            <a:endParaRPr lang="ar-AE" dirty="0" smtClean="0"/>
          </a:p>
          <a:p>
            <a:pPr algn="r" rtl="1"/>
            <a:endParaRPr lang="ar-AE" dirty="0"/>
          </a:p>
          <a:p>
            <a:pPr algn="r" rtl="1"/>
            <a:r>
              <a:rPr lang="ar-AE" dirty="0" smtClean="0"/>
              <a:t>ك                   </a:t>
            </a:r>
            <a:r>
              <a:rPr lang="ar-AE" dirty="0" smtClean="0"/>
              <a:t>بـي</a:t>
            </a:r>
            <a:r>
              <a:rPr lang="ar-AE" dirty="0" smtClean="0"/>
              <a:t>                      تـي                     قو</a:t>
            </a:r>
            <a:endParaRPr lang="ar-AE" dirty="0" smtClean="0"/>
          </a:p>
          <a:p>
            <a:pPr algn="r" rtl="1"/>
            <a:endParaRPr lang="ar-AE" dirty="0" smtClean="0"/>
          </a:p>
          <a:p>
            <a:pPr algn="r" rtl="1"/>
            <a:endParaRPr lang="ar-AE" dirty="0"/>
          </a:p>
          <a:p>
            <a:pPr algn="r" rtl="1"/>
            <a:r>
              <a:rPr lang="ar-AE" dirty="0" smtClean="0"/>
              <a:t>شي</a:t>
            </a:r>
            <a:r>
              <a:rPr lang="ar-AE" dirty="0" smtClean="0"/>
              <a:t>                   طـي                    غـا                     صي</a:t>
            </a:r>
            <a:endParaRPr lang="ar-AE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3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22326" y="108117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u="sng" dirty="0" smtClean="0"/>
              <a:t>أضف حرف المد – ي – على الحروف التالية و أنطقها:</a:t>
            </a:r>
            <a:endParaRPr lang="en-US" u="sn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36251"/>
              </p:ext>
            </p:extLst>
          </p:nvPr>
        </p:nvGraphicFramePr>
        <p:xfrm>
          <a:off x="2519570" y="1774132"/>
          <a:ext cx="5168348" cy="399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174"/>
                <a:gridCol w="2584174"/>
              </a:tblGrid>
              <a:tr h="492831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الحرف مع مد الياء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الحرف</a:t>
                      </a:r>
                      <a:endParaRPr lang="en-US" dirty="0"/>
                    </a:p>
                  </a:txBody>
                  <a:tcPr anchor="ctr"/>
                </a:tc>
              </a:tr>
              <a:tr h="499676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..................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حـ</a:t>
                      </a:r>
                      <a:endParaRPr lang="en-US" dirty="0"/>
                    </a:p>
                  </a:txBody>
                  <a:tcPr anchor="ctr"/>
                </a:tc>
              </a:tr>
              <a:tr h="499676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..................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ط</a:t>
                      </a:r>
                      <a:endParaRPr lang="en-US" dirty="0"/>
                    </a:p>
                  </a:txBody>
                  <a:tcPr anchor="ctr"/>
                </a:tc>
              </a:tr>
              <a:tr h="499676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..................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سـ</a:t>
                      </a:r>
                      <a:endParaRPr lang="en-US" dirty="0"/>
                    </a:p>
                  </a:txBody>
                  <a:tcPr anchor="ctr"/>
                </a:tc>
              </a:tr>
              <a:tr h="499676">
                <a:tc>
                  <a:txBody>
                    <a:bodyPr/>
                    <a:lstStyle/>
                    <a:p>
                      <a:pPr algn="ctr"/>
                      <a:r>
                        <a:rPr lang="ar-AE" smtClean="0"/>
                        <a:t>..................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د</a:t>
                      </a:r>
                      <a:endParaRPr lang="en-US" dirty="0"/>
                    </a:p>
                  </a:txBody>
                  <a:tcPr anchor="ctr"/>
                </a:tc>
              </a:tr>
              <a:tr h="499676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..................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مـ</a:t>
                      </a:r>
                      <a:endParaRPr lang="en-US" dirty="0"/>
                    </a:p>
                  </a:txBody>
                  <a:tcPr anchor="ctr"/>
                </a:tc>
              </a:tr>
              <a:tr h="499676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..................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عـ</a:t>
                      </a:r>
                      <a:endParaRPr lang="en-US" dirty="0"/>
                    </a:p>
                  </a:txBody>
                  <a:tcPr anchor="ctr"/>
                </a:tc>
              </a:tr>
              <a:tr h="499676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..................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قـ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2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0" y="762000"/>
            <a:ext cx="71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u="sng" dirty="0" smtClean="0"/>
              <a:t>أضع دائرة حول الحرف الممدود بالواو في الكلمات التالية:</a:t>
            </a:r>
            <a:endParaRPr lang="en-US" u="sng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20391"/>
              </p:ext>
            </p:extLst>
          </p:nvPr>
        </p:nvGraphicFramePr>
        <p:xfrm>
          <a:off x="2133600" y="1905000"/>
          <a:ext cx="8128000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حكِـيم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جـدِيد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مـفِيد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صـدِيق</a:t>
                      </a:r>
                      <a:endParaRPr lang="en-US" dirty="0"/>
                    </a:p>
                  </a:txBody>
                  <a:tcPr marL="121920" marR="12192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عصِـير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 smtClean="0"/>
                        <a:t>سرِيع</a:t>
                      </a:r>
                      <a:endParaRPr lang="en-US" dirty="0" smtClean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حلِـيب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قمِـيص</a:t>
                      </a:r>
                      <a:endParaRPr lang="en-US" dirty="0"/>
                    </a:p>
                  </a:txBody>
                  <a:tcPr marL="121920" marR="12192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حدِيث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طبِـيب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رفِـيع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مرِيض</a:t>
                      </a:r>
                      <a:endParaRPr lang="en-US" dirty="0"/>
                    </a:p>
                  </a:txBody>
                  <a:tcPr marL="121920" marR="1219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1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27606" y="1219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u="sng" dirty="0" smtClean="0"/>
              <a:t>أضف مد </a:t>
            </a:r>
            <a:r>
              <a:rPr lang="ar-AE" u="sng" dirty="0" smtClean="0"/>
              <a:t>الياء على </a:t>
            </a:r>
            <a:r>
              <a:rPr lang="ar-AE" u="sng" dirty="0" smtClean="0"/>
              <a:t>الحرف الملون في الكلمات التالية  ....  ثم </a:t>
            </a:r>
            <a:r>
              <a:rPr lang="ar-AE" u="sng" dirty="0" smtClean="0"/>
              <a:t>الاحظ التغير في النطق:</a:t>
            </a:r>
            <a:endParaRPr lang="en-US" u="sng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984776"/>
              </p:ext>
            </p:extLst>
          </p:nvPr>
        </p:nvGraphicFramePr>
        <p:xfrm>
          <a:off x="7527325" y="2248929"/>
          <a:ext cx="2133600" cy="33528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الكلمة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نـ</a:t>
                      </a:r>
                      <a:r>
                        <a:rPr lang="ar-AE" dirty="0" smtClean="0">
                          <a:solidFill>
                            <a:srgbClr val="FF0000"/>
                          </a:solidFill>
                        </a:rPr>
                        <a:t>ش</a:t>
                      </a:r>
                      <a:r>
                        <a:rPr lang="ar-AE" dirty="0" smtClean="0"/>
                        <a:t>ـط</a:t>
                      </a:r>
                      <a:endParaRPr lang="en-US" b="1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فـ</a:t>
                      </a:r>
                      <a:r>
                        <a:rPr lang="ar-AE" dirty="0" smtClean="0">
                          <a:solidFill>
                            <a:srgbClr val="FF0000"/>
                          </a:solidFill>
                        </a:rPr>
                        <a:t>ر</a:t>
                      </a:r>
                      <a:r>
                        <a:rPr lang="ar-AE" dirty="0" smtClean="0"/>
                        <a:t>ق</a:t>
                      </a:r>
                      <a:endParaRPr lang="en-US" b="1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قـ</a:t>
                      </a:r>
                      <a:r>
                        <a:rPr lang="ar-AE" dirty="0" smtClean="0">
                          <a:solidFill>
                            <a:srgbClr val="FF0000"/>
                          </a:solidFill>
                        </a:rPr>
                        <a:t>د</a:t>
                      </a:r>
                      <a:r>
                        <a:rPr lang="ar-AE" dirty="0" smtClean="0"/>
                        <a:t>م</a:t>
                      </a:r>
                      <a:endParaRPr lang="en-US" b="1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>
                          <a:solidFill>
                            <a:schemeClr val="tx1"/>
                          </a:solidFill>
                        </a:rPr>
                        <a:t>سـ</a:t>
                      </a:r>
                      <a:r>
                        <a:rPr lang="ar-AE" dirty="0" smtClean="0">
                          <a:solidFill>
                            <a:srgbClr val="FF0000"/>
                          </a:solidFill>
                        </a:rPr>
                        <a:t>عـ</a:t>
                      </a:r>
                      <a:r>
                        <a:rPr lang="ar-AE" dirty="0" smtClean="0"/>
                        <a:t>ـد</a:t>
                      </a:r>
                      <a:endParaRPr lang="en-US" b="1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حـ</a:t>
                      </a:r>
                      <a:r>
                        <a:rPr lang="ar-AE" dirty="0" smtClean="0">
                          <a:solidFill>
                            <a:srgbClr val="FF0000"/>
                          </a:solidFill>
                        </a:rPr>
                        <a:t>ل</a:t>
                      </a:r>
                      <a:r>
                        <a:rPr lang="ar-AE" dirty="0" smtClean="0"/>
                        <a:t>ـب</a:t>
                      </a:r>
                      <a:endParaRPr lang="en-US" b="1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صـ</a:t>
                      </a:r>
                      <a:r>
                        <a:rPr lang="ar-AE" dirty="0" smtClean="0">
                          <a:solidFill>
                            <a:srgbClr val="FF0000"/>
                          </a:solidFill>
                        </a:rPr>
                        <a:t>د</a:t>
                      </a:r>
                      <a:r>
                        <a:rPr lang="ar-AE" dirty="0" smtClean="0"/>
                        <a:t>ق</a:t>
                      </a:r>
                      <a:endParaRPr lang="en-US" b="1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طـ</a:t>
                      </a:r>
                      <a:r>
                        <a:rPr lang="ar-AE" dirty="0" smtClean="0">
                          <a:solidFill>
                            <a:srgbClr val="FF0000"/>
                          </a:solidFill>
                        </a:rPr>
                        <a:t>ر</a:t>
                      </a:r>
                      <a:r>
                        <a:rPr lang="ar-AE" dirty="0" smtClean="0"/>
                        <a:t>ق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197628"/>
              </p:ext>
            </p:extLst>
          </p:nvPr>
        </p:nvGraphicFramePr>
        <p:xfrm>
          <a:off x="2667000" y="2286000"/>
          <a:ext cx="2133600" cy="32994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بعد إدخال مد </a:t>
                      </a:r>
                      <a:r>
                        <a:rPr lang="ar-AE" dirty="0" smtClean="0"/>
                        <a:t>الياء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..................</a:t>
                      </a:r>
                      <a:endParaRPr lang="en-US" b="1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 smtClean="0"/>
                        <a:t>..................</a:t>
                      </a:r>
                      <a:endParaRPr lang="en-US" b="1" dirty="0" smtClean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ar-AE" dirty="0" smtClean="0"/>
                        <a:t>..................</a:t>
                      </a:r>
                      <a:endParaRPr lang="en-US" b="1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 smtClean="0"/>
                        <a:t>..................</a:t>
                      </a:r>
                      <a:endParaRPr lang="en-US" b="1" dirty="0" smtClean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..................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..................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dirty="0" smtClean="0"/>
                        <a:t>..................</a:t>
                      </a:r>
                      <a:endParaRPr lang="en-US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5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2415746" y="1285097"/>
            <a:ext cx="7537597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1400" b="1" u="sng" dirty="0" smtClean="0">
                <a:ln w="3175">
                  <a:solidFill>
                    <a:schemeClr val="tx1"/>
                  </a:solidFill>
                </a:ln>
              </a:rPr>
              <a:t>أستخدم الحروف الممدودة </a:t>
            </a:r>
            <a:r>
              <a:rPr lang="ar-AE" sz="1400" b="1" u="sng" dirty="0" smtClean="0">
                <a:ln w="3175">
                  <a:solidFill>
                    <a:schemeClr val="tx1"/>
                  </a:solidFill>
                </a:ln>
              </a:rPr>
              <a:t>بالياء </a:t>
            </a:r>
            <a:r>
              <a:rPr lang="ar-AE" sz="1400" b="1" u="sng" dirty="0" smtClean="0">
                <a:ln w="3175">
                  <a:solidFill>
                    <a:schemeClr val="tx1"/>
                  </a:solidFill>
                </a:ln>
              </a:rPr>
              <a:t>لاستكمال </a:t>
            </a:r>
            <a:r>
              <a:rPr lang="ar-AE" sz="1400" b="1" u="sng" dirty="0" smtClean="0">
                <a:ln w="3175">
                  <a:solidFill>
                    <a:schemeClr val="tx1"/>
                  </a:solidFill>
                </a:ln>
              </a:rPr>
              <a:t>اسم الصورة:</a:t>
            </a:r>
          </a:p>
          <a:p>
            <a:pPr algn="r" rtl="1"/>
            <a:endParaRPr lang="ar-AE" sz="1400" b="1" u="sng" dirty="0">
              <a:ln w="3175">
                <a:solidFill>
                  <a:schemeClr val="tx1"/>
                </a:solidFill>
              </a:ln>
            </a:endParaRPr>
          </a:p>
          <a:p>
            <a:pPr algn="r" rtl="1"/>
            <a:r>
              <a:rPr lang="ar-AE" sz="1400" dirty="0" smtClean="0">
                <a:ln w="3175">
                  <a:solidFill>
                    <a:schemeClr val="tx1"/>
                  </a:solidFill>
                </a:ln>
              </a:rPr>
              <a:t>                        </a:t>
            </a:r>
            <a:r>
              <a:rPr lang="ar-AE" sz="1400" dirty="0" smtClean="0">
                <a:ln w="3175">
                  <a:solidFill>
                    <a:schemeClr val="tx1"/>
                  </a:solidFill>
                </a:ln>
              </a:rPr>
              <a:t>        ديـ               ريـ                  ميـ                  تيـ                 صـيـ</a:t>
            </a:r>
            <a:endParaRPr lang="en-US" sz="1400" dirty="0">
              <a:ln w="3175">
                <a:solidFill>
                  <a:schemeClr val="tx1"/>
                </a:solidFill>
              </a:ln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67" t="15582" r="11051" b="15855"/>
          <a:stretch/>
        </p:blipFill>
        <p:spPr bwMode="auto">
          <a:xfrm>
            <a:off x="9143290" y="2117027"/>
            <a:ext cx="1898375" cy="143124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464" l="1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114" y="2151557"/>
            <a:ext cx="1080960" cy="13967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67" y="2249545"/>
            <a:ext cx="1114833" cy="12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45" y="2249546"/>
            <a:ext cx="1566058" cy="129872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99" y="2249554"/>
            <a:ext cx="1784073" cy="129871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85647" y="3876261"/>
            <a:ext cx="9740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AE" dirty="0" smtClean="0"/>
              <a:t>........ــن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30167" y="3889501"/>
            <a:ext cx="9740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dirty="0" smtClean="0"/>
              <a:t>عـ......ــر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47007" y="3876261"/>
            <a:ext cx="9740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AE" dirty="0" smtClean="0"/>
              <a:t>........ك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31296" y="3871207"/>
            <a:ext cx="1115348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AE" dirty="0" smtClean="0"/>
              <a:t>قـ.....ــص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29457" y="3877891"/>
            <a:ext cx="115834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ar-AE" dirty="0" smtClean="0"/>
              <a:t>مـ....ــض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5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c1803469-1359-4921-b8b2-4aa11e6de6e4"/>
    <ds:schemaRef ds:uri="http://schemas.microsoft.com/office/infopath/2007/PartnerControls"/>
    <ds:schemaRef ds:uri="0860e916-1933-4f54-bf75-902e7a9d18b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7688</TotalTime>
  <Words>816</Words>
  <Application>Microsoft Office PowerPoint</Application>
  <PresentationFormat>Custom</PresentationFormat>
  <Paragraphs>157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قراءة الحروف ممدودة بالياء، وذلك مثل: (إِي – بِي – عِي – فِي – سِي - حِي – كِي – وِي . . . .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lenovo</cp:lastModifiedBy>
  <cp:revision>301</cp:revision>
  <dcterms:created xsi:type="dcterms:W3CDTF">2020-07-26T19:33:45Z</dcterms:created>
  <dcterms:modified xsi:type="dcterms:W3CDTF">2021-01-20T14:16:01Z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