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7" r:id="rId2"/>
    <p:sldId id="257" r:id="rId3"/>
    <p:sldId id="262" r:id="rId4"/>
    <p:sldId id="282" r:id="rId5"/>
    <p:sldId id="273" r:id="rId6"/>
    <p:sldId id="280" r:id="rId7"/>
    <p:sldId id="276" r:id="rId8"/>
    <p:sldId id="277" r:id="rId9"/>
    <p:sldId id="28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105896-1F24-40A2-9BD7-C9B019EBCE89}" type="datetimeFigureOut">
              <a:rPr lang="en-US" smtClean="0"/>
              <a:t>1/26/2021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CC465F-616A-4543-A239-8FB328507573}" type="slidenum">
              <a:rPr lang="en-US" smtClean="0"/>
              <a:t>‹#›</a:t>
            </a:fld>
            <a:endParaRPr lang="en-US"/>
          </a:p>
        </p:txBody>
      </p:sp>
    </p:spTree>
    <p:extLst>
      <p:ext uri="{BB962C8B-B14F-4D97-AF65-F5344CB8AC3E}">
        <p14:creationId xmlns:p14="http://schemas.microsoft.com/office/powerpoint/2010/main" val="2788066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756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74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57AD1-B518-4CA8-91B9-70BF5E601A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D40E84-8AF7-45BF-88AF-64BD0E794E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46FE2B-A3D3-477C-814B-DBD155A16AAD}"/>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5" name="Footer Placeholder 4">
            <a:extLst>
              <a:ext uri="{FF2B5EF4-FFF2-40B4-BE49-F238E27FC236}">
                <a16:creationId xmlns:a16="http://schemas.microsoft.com/office/drawing/2014/main" id="{13569D02-FCFA-4A05-B8A5-AE063B859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D4D698-8B90-4CA0-83E6-C19D836640F8}"/>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01381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90875-C6C5-4B13-8DE9-782FA73C4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DFEA61-1A42-4AD4-A7DA-7E2F4ECF03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D178B-03A1-4F44-B3B2-309C6282ED53}"/>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5" name="Footer Placeholder 4">
            <a:extLst>
              <a:ext uri="{FF2B5EF4-FFF2-40B4-BE49-F238E27FC236}">
                <a16:creationId xmlns:a16="http://schemas.microsoft.com/office/drawing/2014/main" id="{29F5434A-EF69-4FE1-99B8-61D2E7151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604609-9F0C-40B9-9D34-F88082611AA3}"/>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759040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2EA8B8-9B57-4D91-BE85-7B551EF4FF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F1F97E-E5D6-46C3-A028-50213DC4A1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1F864-158C-4035-8AB6-F07562A9B5DC}"/>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5" name="Footer Placeholder 4">
            <a:extLst>
              <a:ext uri="{FF2B5EF4-FFF2-40B4-BE49-F238E27FC236}">
                <a16:creationId xmlns:a16="http://schemas.microsoft.com/office/drawing/2014/main" id="{A22B0FB9-5C9F-4548-86E2-E41CE1D32E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69FB4-BC13-4C5E-B16B-D7337397F73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54859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2658588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dirty="0"/>
              <a:t>Click icon to add media</a:t>
            </a:r>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338145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AFFE-BEED-4EDA-B0A9-D4B933A4CB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365648-B896-4FE9-87FC-5681FF92F8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35D6B9-C8BD-4779-AD03-FA91E12717FB}"/>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5" name="Footer Placeholder 4">
            <a:extLst>
              <a:ext uri="{FF2B5EF4-FFF2-40B4-BE49-F238E27FC236}">
                <a16:creationId xmlns:a16="http://schemas.microsoft.com/office/drawing/2014/main" id="{94BC5842-BE8C-489C-8B4C-56B135E90D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6D8659-2EFD-4B0A-81CF-FE9E6D03FAE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41780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04EC1-86A3-4C68-BCC4-7AEE53C8E2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5B6F6E-976A-42FA-88C2-23FA67F58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41577D-0CB5-45C0-9A31-53B7B0A97B49}"/>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5" name="Footer Placeholder 4">
            <a:extLst>
              <a:ext uri="{FF2B5EF4-FFF2-40B4-BE49-F238E27FC236}">
                <a16:creationId xmlns:a16="http://schemas.microsoft.com/office/drawing/2014/main" id="{232195BE-CA73-48A2-8C69-CD9E88EF0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B51CDC-9B9D-4877-837C-E21B46DDB322}"/>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524070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5238B-248F-4AAD-8860-82F6075559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D4B78F-ECF6-4FB3-8D30-5A5C700C47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C5DDF5-E482-4E30-833D-EB816C35BA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22097-B52F-4D2F-B21F-9666D61418FC}"/>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6" name="Footer Placeholder 5">
            <a:extLst>
              <a:ext uri="{FF2B5EF4-FFF2-40B4-BE49-F238E27FC236}">
                <a16:creationId xmlns:a16="http://schemas.microsoft.com/office/drawing/2014/main" id="{47139C10-848B-407A-B31C-CAA99C543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9A9C1B-0030-4A0E-8DDF-F50AE75490C4}"/>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697086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9367C-B267-4B54-98D6-FEAE01F115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C5E4A7-4D60-4166-8402-05C95ABD7F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76469D-36CE-43A2-91E0-54F40FC615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49C464-0EB9-4434-A26F-5C0F222126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E7F78B-F68D-4C25-8E0A-100382A94F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B10796-6916-4C29-B752-DF20E764C1B2}"/>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8" name="Footer Placeholder 7">
            <a:extLst>
              <a:ext uri="{FF2B5EF4-FFF2-40B4-BE49-F238E27FC236}">
                <a16:creationId xmlns:a16="http://schemas.microsoft.com/office/drawing/2014/main" id="{8B0CD521-988A-4C46-B063-94274B0E7A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24311A-D574-4CFC-AEFC-270D15952B9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96262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C3EFD-61E7-4B99-8E7C-9F5A73E125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8AD4EE-8A78-478B-93F3-A7EE3CFE71A2}"/>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4" name="Footer Placeholder 3">
            <a:extLst>
              <a:ext uri="{FF2B5EF4-FFF2-40B4-BE49-F238E27FC236}">
                <a16:creationId xmlns:a16="http://schemas.microsoft.com/office/drawing/2014/main" id="{0448B27C-B2EE-4966-983E-47B6A9B13B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DB196F-7768-4E8E-863D-4D7B00DB84A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80930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277B3-41B9-41D0-AF22-C1EAFE0E02B7}"/>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3" name="Footer Placeholder 2">
            <a:extLst>
              <a:ext uri="{FF2B5EF4-FFF2-40B4-BE49-F238E27FC236}">
                <a16:creationId xmlns:a16="http://schemas.microsoft.com/office/drawing/2014/main" id="{5888997C-2F70-4762-9AA1-736E39810F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A17689-A679-48EE-BD22-D9454F5FF326}"/>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621226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EBE5D-7E42-4BB7-8D8C-C0D3A6887E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BB2535-05A9-49E1-9B7B-6989FEE05B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A7C234-3F52-41A0-84EC-60F1FB9550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585B8-A33A-47D1-AB05-645021F3E0AC}"/>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6" name="Footer Placeholder 5">
            <a:extLst>
              <a:ext uri="{FF2B5EF4-FFF2-40B4-BE49-F238E27FC236}">
                <a16:creationId xmlns:a16="http://schemas.microsoft.com/office/drawing/2014/main" id="{E2E57033-AB37-471D-A8E2-7F908BF3D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9BF63A-8437-46DF-B200-FF2DC1721DD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61170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36906-2F7F-4A6E-8602-14F8C47713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1D4BF3-9D4E-4FA8-82AE-5E7E0F5820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BDD4D9-8340-4719-AFBF-7E9834ACB7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13E0C4-4163-49FC-9D33-25C98427C841}"/>
              </a:ext>
            </a:extLst>
          </p:cNvPr>
          <p:cNvSpPr>
            <a:spLocks noGrp="1"/>
          </p:cNvSpPr>
          <p:nvPr>
            <p:ph type="dt" sz="half" idx="10"/>
          </p:nvPr>
        </p:nvSpPr>
        <p:spPr/>
        <p:txBody>
          <a:bodyPr/>
          <a:lstStyle/>
          <a:p>
            <a:fld id="{3A955D50-50B6-4988-B7CD-3692C4A79545}" type="datetimeFigureOut">
              <a:rPr lang="en-US" smtClean="0"/>
              <a:t>1/26/2021</a:t>
            </a:fld>
            <a:endParaRPr lang="en-US"/>
          </a:p>
        </p:txBody>
      </p:sp>
      <p:sp>
        <p:nvSpPr>
          <p:cNvPr id="6" name="Footer Placeholder 5">
            <a:extLst>
              <a:ext uri="{FF2B5EF4-FFF2-40B4-BE49-F238E27FC236}">
                <a16:creationId xmlns:a16="http://schemas.microsoft.com/office/drawing/2014/main" id="{8855A28D-D725-4615-8C78-5CE19B760D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D613D6-8498-4DC7-833A-27A3E65DDE1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70890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2D686C-3316-46FD-9987-C4B3F9015C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63B956-8D44-40EE-9D4D-E77CCC25CE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BD084A-3E56-43DC-A372-27467C2365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55D50-50B6-4988-B7CD-3692C4A79545}" type="datetimeFigureOut">
              <a:rPr lang="en-US" smtClean="0"/>
              <a:t>1/26/2021</a:t>
            </a:fld>
            <a:endParaRPr lang="en-US"/>
          </a:p>
        </p:txBody>
      </p:sp>
      <p:sp>
        <p:nvSpPr>
          <p:cNvPr id="5" name="Footer Placeholder 4">
            <a:extLst>
              <a:ext uri="{FF2B5EF4-FFF2-40B4-BE49-F238E27FC236}">
                <a16:creationId xmlns:a16="http://schemas.microsoft.com/office/drawing/2014/main" id="{A3CCFBEC-5C31-4C14-8123-CA42AA3E18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3381B5-F4BA-4A68-9FE2-1D550E4E1C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9D38A-DCF5-49F0-AA1B-63B96E391D0F}" type="slidenum">
              <a:rPr lang="en-US" smtClean="0"/>
              <a:t>‹#›</a:t>
            </a:fld>
            <a:endParaRPr lang="en-US"/>
          </a:p>
        </p:txBody>
      </p:sp>
    </p:spTree>
    <p:extLst>
      <p:ext uri="{BB962C8B-B14F-4D97-AF65-F5344CB8AC3E}">
        <p14:creationId xmlns:p14="http://schemas.microsoft.com/office/powerpoint/2010/main" val="3413677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Lc7kTom3uL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youtu.be/YCB60xaIC4o" TargetMode="External"/><Relationship Id="rId3" Type="http://schemas.openxmlformats.org/officeDocument/2006/relationships/hyperlink" Target="https://youtu.be/WRVu7Zruj3g" TargetMode="External"/><Relationship Id="rId7" Type="http://schemas.openxmlformats.org/officeDocument/2006/relationships/hyperlink" Target="https://youtu.be/pNlFQjXDlwc"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youtu.be/LAn9Z7eHJ-Y" TargetMode="External"/><Relationship Id="rId5" Type="http://schemas.openxmlformats.org/officeDocument/2006/relationships/hyperlink" Target="https://youtu.be/y2Zn8xt-3Ys" TargetMode="External"/><Relationship Id="rId10" Type="http://schemas.openxmlformats.org/officeDocument/2006/relationships/hyperlink" Target="https://youtu.be/OUnzKbGbWms" TargetMode="External"/><Relationship Id="rId4" Type="http://schemas.openxmlformats.org/officeDocument/2006/relationships/hyperlink" Target="https://youtu.be/-AA8_PWzsgA" TargetMode="External"/><Relationship Id="rId9" Type="http://schemas.openxmlformats.org/officeDocument/2006/relationships/hyperlink" Target="https://youtu.be/i9kYmeK9jrg"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AE" sz="1200" dirty="0">
                <a:latin typeface="Sakkal Majalla" panose="02000000000000000000" pitchFamily="2" charset="-78"/>
                <a:cs typeface="Sakkal Majalla" panose="02000000000000000000" pitchFamily="2" charset="-78"/>
              </a:rPr>
              <a:t>ينهي الحوار مع الآخرين بطريقة مناسبة وصحيحة </a:t>
            </a:r>
            <a:endParaRPr lang="ru-RU" sz="1200" dirty="0">
              <a:latin typeface="+mn-lt"/>
              <a:ea typeface="+mn-ea"/>
              <a:cs typeface="Sakkal Majalla" panose="02000000000000000000" pitchFamily="2" charset="-78"/>
            </a:endParaRPr>
          </a:p>
        </p:txBody>
      </p:sp>
      <p:sp>
        <p:nvSpPr>
          <p:cNvPr id="5" name="Subtitle 4">
            <a:extLst>
              <a:ext uri="{FF2B5EF4-FFF2-40B4-BE49-F238E27FC236}">
                <a16:creationId xmlns:a16="http://schemas.microsoft.com/office/drawing/2014/main" id="{8E5938E0-49A8-4D79-90DF-4DB9A83795AA}"/>
              </a:ext>
            </a:extLst>
          </p:cNvPr>
          <p:cNvSpPr>
            <a:spLocks noGrp="1"/>
          </p:cNvSpPr>
          <p:nvPr>
            <p:ph type="subTitle" idx="1"/>
          </p:nvPr>
        </p:nvSpPr>
        <p:spPr>
          <a:xfrm rot="720000">
            <a:off x="8179742" y="5113802"/>
            <a:ext cx="3724416" cy="858767"/>
          </a:xfrm>
        </p:spPr>
        <p:txBody>
          <a:bodyPr>
            <a:normAutofit/>
          </a:bodyPr>
          <a:lstStyle/>
          <a:p>
            <a:pPr algn="ctr" rtl="1"/>
            <a:r>
              <a:rPr lang="ar-SA" sz="2000" dirty="0">
                <a:latin typeface="Sakkal Majalla" panose="02000000000000000000" pitchFamily="2" charset="-78"/>
                <a:cs typeface="Sakkal Majalla" panose="02000000000000000000" pitchFamily="2" charset="-78"/>
              </a:rPr>
              <a:t>مقدم الهدف:</a:t>
            </a:r>
            <a:r>
              <a:rPr lang="ar-AE" sz="2000" b="1" dirty="0">
                <a:latin typeface="Sakkal Majalla" panose="02000000000000000000" pitchFamily="2" charset="-78"/>
                <a:cs typeface="Sakkal Majalla" panose="02000000000000000000" pitchFamily="2" charset="-78"/>
              </a:rPr>
              <a:t>أ-فاطمة كمال </a:t>
            </a:r>
            <a:endParaRPr lang="ar-AE" sz="2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a:extLst>
              <a:ext uri="{FF2B5EF4-FFF2-40B4-BE49-F238E27FC236}">
                <a16:creationId xmlns:a16="http://schemas.microsoft.com/office/drawing/2014/main" id="{63215561-8762-45C9-BA1F-17C85CE51210}"/>
              </a:ext>
            </a:extLst>
          </p:cNvPr>
          <p:cNvSpPr/>
          <p:nvPr/>
        </p:nvSpPr>
        <p:spPr>
          <a:xfrm>
            <a:off x="1181664" y="3825164"/>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endParaRPr lang="en-US" sz="1200" b="1" dirty="0">
              <a:solidFill>
                <a:srgbClr val="FF0000"/>
              </a:solidFill>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146364357"/>
              </p:ext>
            </p:extLst>
          </p:nvPr>
        </p:nvGraphicFramePr>
        <p:xfrm>
          <a:off x="126749" y="68629"/>
          <a:ext cx="12004585" cy="6528155"/>
        </p:xfrm>
        <a:graphic>
          <a:graphicData uri="http://schemas.openxmlformats.org/drawingml/2006/table">
            <a:tbl>
              <a:tblPr firstRow="1" bandRow="1">
                <a:tableStyleId>{5940675A-B579-460E-94D1-54222C63F5DA}</a:tableStyleId>
              </a:tblPr>
              <a:tblGrid>
                <a:gridCol w="4396564">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353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 أ. فاطمة كمال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ينهى الحوار مع الأخرين</a:t>
                      </a:r>
                      <a:r>
                        <a:rPr lang="ar-AE" sz="1200" b="1" i="0" u="none" strike="noStrike" baseline="0" dirty="0" smtClean="0">
                          <a:solidFill>
                            <a:srgbClr val="FF0000"/>
                          </a:solidFill>
                          <a:effectLst/>
                          <a:latin typeface="Sakkal Majalla" panose="02000000000000000000" pitchFamily="2" charset="-78"/>
                          <a:cs typeface="Sakkal Majalla" panose="02000000000000000000" pitchFamily="2" charset="-78"/>
                        </a:rPr>
                        <a:t> بطريقة مناسبة </a:t>
                      </a:r>
                      <a:endParaRPr lang="en-US" sz="1200" b="1" i="0" u="none" strike="noStrike" dirty="0" smtClean="0">
                        <a:solidFill>
                          <a:srgbClr val="FF0000"/>
                        </a:solidFill>
                        <a:effectLst/>
                        <a:latin typeface="Sakkal Majalla" panose="02000000000000000000" pitchFamily="2" charset="-78"/>
                        <a:cs typeface="Sakkal Majalla" panose="02000000000000000000" pitchFamily="2" charset="-78"/>
                      </a:endParaRPr>
                    </a:p>
                    <a:p>
                      <a:pPr marL="0" marR="0" lvl="0" indent="0" algn="ctr" defTabSz="914400" rtl="1" eaLnBrk="1" fontAlgn="ctr" latinLnBrk="0" hangingPunct="1">
                        <a:lnSpc>
                          <a:spcPct val="100000"/>
                        </a:lnSpc>
                        <a:spcBef>
                          <a:spcPts val="0"/>
                        </a:spcBef>
                        <a:spcAft>
                          <a:spcPts val="0"/>
                        </a:spcAft>
                        <a:buClrTx/>
                        <a:buSzTx/>
                        <a:buFontTx/>
                        <a:buNone/>
                        <a:tabLst/>
                        <a:defRPr/>
                      </a:pP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الهدف </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a:t>
                      </a:r>
                      <a:r>
                        <a:rPr lang="en-US" sz="1200" b="1" i="0" u="none" strike="noStrike" dirty="0" smtClean="0">
                          <a:solidFill>
                            <a:srgbClr val="FF0000"/>
                          </a:solidFill>
                          <a:effectLst/>
                          <a:latin typeface="Sakkal Majalla" panose="02000000000000000000" pitchFamily="2" charset="-78"/>
                          <a:cs typeface="Sakkal Majalla" panose="02000000000000000000" pitchFamily="2" charset="-78"/>
                        </a:rPr>
                        <a:t>2018</a:t>
                      </a:r>
                      <a:r>
                        <a:rPr lang="ar-AE" sz="1200" b="1" i="0" u="none" strike="noStrike" baseline="0" dirty="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  </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94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العمرية:11 -12</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البسيطة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848070">
                <a:tc gridSpan="3">
                  <a:txBody>
                    <a:bodyPr/>
                    <a:lstStyle/>
                    <a:p>
                      <a:pPr algn="r" rtl="1"/>
                      <a:endParaRPr lang="ar-AE" sz="1400" b="1" kern="1200" baseline="0" dirty="0" smtClean="0">
                        <a:solidFill>
                          <a:srgbClr val="FF0000"/>
                        </a:solidFill>
                        <a:latin typeface="Arial" panose="020B0604020202020204" pitchFamily="34" charset="0"/>
                        <a:ea typeface="+mn-ea"/>
                        <a:cs typeface="+mn-cs"/>
                      </a:endParaRPr>
                    </a:p>
                    <a:p>
                      <a:pPr algn="r" rtl="1"/>
                      <a:r>
                        <a:rPr lang="ar-AE" sz="1400" b="1" kern="1200" dirty="0" smtClean="0">
                          <a:solidFill>
                            <a:srgbClr val="FF0000"/>
                          </a:solidFill>
                          <a:latin typeface="Arial" panose="020B0604020202020204" pitchFamily="34" charset="0"/>
                          <a:ea typeface="+mn-ea"/>
                          <a:cs typeface="+mn-cs"/>
                        </a:rPr>
                        <a:t>درس /الإحترام سيد الموقف </a:t>
                      </a: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رجع والد حمد الى المنزل بعد يوم شاق وقرر أن لا يذهب الى العمل في اليوم التالي وأخذ إجازة لمدة يوم واحد حتى يتمكن من قضاء يوم ممتع مع ابنائه حمد وفاطمة . وبالفعل قام الأب بالحوار التالى مع زوجته وأبنائه بعدما قام بمنادة زوجته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الأب</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أم حمد ما رأيك بالقيام بنزهه مع أبنائنا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الام</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 فكرة ممتازه يا أبى حمد ......... سأقوم بمناداة أبنائنا للتحدث معهم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وبعد دقايق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حمد وفاطمة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حضروا الى غرف الجلوس لمناقشة الامر مع والديهم .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فاطمة</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 شكرا يا والدي الحبيب  على هذه المفاجأة الجميله وبالفعل نحن بحاجة الى يوم نقضيها برفقتك انت وامي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حمد</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 ما هذا يا أبي ؟؟ فقط يوم واحد ....... فرد الأب قائلا : نعم يا ولدى فلن يسمح لي بأكثر من يوم واحد  من العمل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وفي تلك الأثناء : لم يعجبها الام رد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حمد</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على أبيه .......... ولكن لم تتحدث أثناء الجلسه .......وبعد ذلك قام الأب وقال لأبنائه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هيا اجتمعوا مع بعض وقرروا الى أين تريدون الذهاب يوم غد :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وفي تلك الأثناء تعالت أصوات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حمد وفاطمة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وتدخلو الوالدين لمعرفة السبب ؟؟؟؟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فقال حمد :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أبي انا الأكبر وانا لى الحق في اختيار المكان الذي سنذهب اليه وأنا اريد الذهاب الى الشاطى .وفي تلك الأثناء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صرخت فاطمة وهي تبكي وقالت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لا لا أريد الذهاب الى مزرعة جدي وجدتي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فرد حمد قائل</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 : دائما تبكى عندما تريد شي وأنا لا اهتم ببكائك ...........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فرد الأب قائلا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لا يا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حمد</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فهذ التصرف غير صحيح هي أختك الصغرى ويجب التعاطف معها .......... وانت يا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فاطمة</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يجب عليك إحترام أخيك الكبير وعدم الصراخ في وجهه أثناء التحدث ويجب ان يسود بينكم الأحترام ....ويجب عدم التطاول على الأخرين اما بالصراخ أو بالسخرية .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وبعد ذلك تدخلت الام قائلة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نعم وأيضا يا </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حمد</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لقد أخطات اليوم عندما تحدثت مع أبيك بطريقة غير لبقه وسألته بطريقة غير مناسبة عن الأجازه .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فدائما</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 الأحترام في الحديث يكون سيد الموقف . </a:t>
                      </a: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smtClean="0">
                        <a:latin typeface="Sakkal Majalla" panose="02000000000000000000" pitchFamily="2" charset="-78"/>
                        <a:cs typeface="Sakkal Majalla" panose="02000000000000000000" pitchFamily="2" charset="-78"/>
                      </a:endParaRPr>
                    </a:p>
                    <a:p>
                      <a:pPr algn="ctr" rtl="1"/>
                      <a:endParaRPr lang="ar-AE"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26 January 2021</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sp>
        <p:nvSpPr>
          <p:cNvPr id="7" name="Rounded Rectangle 6">
            <a:extLst>
              <a:ext uri="{FF2B5EF4-FFF2-40B4-BE49-F238E27FC236}">
                <a16:creationId xmlns:a16="http://schemas.microsoft.com/office/drawing/2014/main" id="{63215561-8762-45C9-BA1F-17C85CE51210}"/>
              </a:ext>
            </a:extLst>
          </p:cNvPr>
          <p:cNvSpPr/>
          <p:nvPr/>
        </p:nvSpPr>
        <p:spPr>
          <a:xfrm>
            <a:off x="4138454" y="5660455"/>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1200" b="1" dirty="0">
                <a:latin typeface="Sakkal Majalla" panose="02000000000000000000" pitchFamily="2" charset="-78"/>
                <a:cs typeface="Sakkal Majalla" panose="02000000000000000000" pitchFamily="2" charset="-78"/>
                <a:hlinkClick r:id="rId3"/>
              </a:rPr>
              <a:t>https://</a:t>
            </a:r>
            <a:r>
              <a:rPr lang="en-US" sz="1200" b="1" dirty="0" smtClean="0">
                <a:latin typeface="Sakkal Majalla" panose="02000000000000000000" pitchFamily="2" charset="-78"/>
                <a:cs typeface="Sakkal Majalla" panose="02000000000000000000" pitchFamily="2" charset="-78"/>
                <a:hlinkClick r:id="rId3"/>
              </a:rPr>
              <a:t>youtu.be/Lc7kTom3uL8</a:t>
            </a:r>
            <a:endParaRPr lang="ar-AE" sz="1200" b="1" dirty="0" smtClean="0">
              <a:latin typeface="Sakkal Majalla" panose="02000000000000000000" pitchFamily="2" charset="-78"/>
              <a:cs typeface="Sakkal Majalla" panose="02000000000000000000" pitchFamily="2" charset="-78"/>
            </a:endParaRPr>
          </a:p>
          <a:p>
            <a:r>
              <a:rPr lang="ar-AE" sz="1200" b="1" dirty="0" smtClean="0">
                <a:solidFill>
                  <a:srgbClr val="FF0000"/>
                </a:solidFill>
                <a:latin typeface="Sakkal Majalla" panose="02000000000000000000" pitchFamily="2" charset="-78"/>
                <a:cs typeface="Sakkal Majalla" panose="02000000000000000000" pitchFamily="2" charset="-78"/>
              </a:rPr>
              <a:t>أداب الحوار مع الأخرين </a:t>
            </a:r>
            <a:endParaRPr lang="ar-AE" sz="1200" b="1" dirty="0">
              <a:solidFill>
                <a:srgbClr val="FF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04810556"/>
              </p:ext>
            </p:extLst>
          </p:nvPr>
        </p:nvGraphicFramePr>
        <p:xfrm>
          <a:off x="111541" y="150666"/>
          <a:ext cx="11943226" cy="6477802"/>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algn="r" rtl="1" fontAlgn="b"/>
                      <a:r>
                        <a:rPr lang="ar-AE" sz="1200" b="1" i="0" u="none" strike="noStrike" dirty="0">
                          <a:solidFill>
                            <a:srgbClr val="000000"/>
                          </a:solidFill>
                          <a:effectLst/>
                          <a:latin typeface="Sakkal Majalla" panose="02000000000000000000" pitchFamily="2" charset="-78"/>
                          <a:cs typeface="Sakkal Majalla" panose="02000000000000000000" pitchFamily="2" charset="-78"/>
                        </a:rPr>
                        <a:t>ينهي الحوار مع الآخرين بطريقة مناسبة وصحيحة</a:t>
                      </a:r>
                    </a:p>
                  </a:txBody>
                  <a:tcPr marL="9525" marR="9525" marT="9525" marB="0" anchor="b">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algn="r" rtl="1"/>
                      <a:endParaRPr lang="ar-AE" sz="14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endParaRPr lang="ar-AE" sz="1400" b="1" dirty="0" smtClean="0">
                        <a:latin typeface="Sakkal Majalla" panose="02000000000000000000" pitchFamily="2" charset="-78"/>
                        <a:cs typeface="Sakkal Majalla" panose="02000000000000000000" pitchFamily="2" charset="-78"/>
                      </a:endParaRPr>
                    </a:p>
                    <a:p>
                      <a:pPr algn="r" rtl="1"/>
                      <a:endParaRPr lang="ar-SA" sz="1100" b="1" dirty="0" smtClean="0">
                        <a:latin typeface="Sakkal Majalla" panose="02000000000000000000" pitchFamily="2" charset="-78"/>
                        <a:cs typeface="Sakkal Majalla" panose="02000000000000000000" pitchFamily="2" charset="-78"/>
                      </a:endParaRPr>
                    </a:p>
                    <a:p>
                      <a:pPr algn="r" rtl="1"/>
                      <a:r>
                        <a:rPr lang="ar-AE" sz="1100" b="1" u="none" baseline="0" dirty="0" smtClean="0">
                          <a:solidFill>
                            <a:srgbClr val="FF0000"/>
                          </a:solidFill>
                          <a:latin typeface="Sakkal Majalla" panose="02000000000000000000" pitchFamily="2" charset="-78"/>
                          <a:cs typeface="Sakkal Majalla" panose="02000000000000000000" pitchFamily="2" charset="-78"/>
                        </a:rPr>
                        <a:t>الأنشطة الصفية: </a:t>
                      </a:r>
                    </a:p>
                    <a:p>
                      <a:pPr marL="228600" indent="-228600" algn="r" rtl="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تمثيلية عن ( عن كيفية التحدث مع الاخرين )</a:t>
                      </a:r>
                    </a:p>
                    <a:p>
                      <a:pPr marL="228600" indent="-228600" algn="r" rtl="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تعبيريه لتدريب الطالب على أداب الحوار مع الأخرين .</a:t>
                      </a:r>
                    </a:p>
                    <a:p>
                      <a:pPr marL="228600" indent="-228600" algn="r" rtl="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متنوعة لتدريب الطالب على التعبير عن يومياته مع والديه </a:t>
                      </a:r>
                    </a:p>
                    <a:p>
                      <a:pPr marL="228600" indent="-228600" algn="r" rtl="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كيفية الإنصات للكبار</a:t>
                      </a:r>
                    </a:p>
                    <a:p>
                      <a:pPr marL="228600" indent="-228600" algn="r" rtl="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المشاهد التمثيلية (التمثيل المسرحى ) وذلك لتعميم مهارة أداب الحوار لدي الطالب </a:t>
                      </a:r>
                    </a:p>
                    <a:p>
                      <a:pPr marL="228600" indent="-228600" algn="r" rtl="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الجمل التعبيرية التى تدل على الأحترام </a:t>
                      </a:r>
                    </a:p>
                    <a:p>
                      <a:pPr marL="0" indent="0" algn="r" rtl="1">
                        <a:buFont typeface="+mj-lt"/>
                        <a:buNone/>
                      </a:pPr>
                      <a:r>
                        <a:rPr lang="ar-AE" sz="1100" b="1" u="none" kern="1200" baseline="0" dirty="0" smtClean="0">
                          <a:solidFill>
                            <a:srgbClr val="FF0000"/>
                          </a:solidFill>
                          <a:latin typeface="Sakkal Majalla" panose="02000000000000000000" pitchFamily="2" charset="-78"/>
                          <a:ea typeface="+mn-ea"/>
                          <a:cs typeface="Sakkal Majalla" panose="02000000000000000000" pitchFamily="2" charset="-78"/>
                        </a:rPr>
                        <a:t>نقاط مهمة في  الحصة الدرسية:</a:t>
                      </a:r>
                    </a:p>
                    <a:p>
                      <a:pPr algn="r" rtl="1"/>
                      <a:endParaRPr lang="ar-AE" sz="1100" b="1" u="none" baseline="0" dirty="0" smtClean="0">
                        <a:solidFill>
                          <a:srgbClr val="FF0000"/>
                        </a:solidFill>
                        <a:latin typeface="Sakkal Majalla" panose="02000000000000000000" pitchFamily="2" charset="-78"/>
                        <a:cs typeface="Sakkal Majalla" panose="02000000000000000000" pitchFamily="2" charset="-78"/>
                      </a:endParaRP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تحفيز الطالب على التفاعل مع المعلمة بالتحوار بطريقة مناسبة </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 مراعاة الفروق الفردية للحالات.</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.إعطاء كل طالب حقه من الحصة .</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 تقسيم الحصة إلى نظرى وعملي </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يمكن الدمج بين الأساليب لتحقيق الفائدة </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 استخدام اللعب المسرحي  لتطبيق المهارة </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تمثيل الأدوار  للتدريب على المهارة </a:t>
                      </a: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عدد من المواقف التعبيرية لتشجيع الطالب على إستخدام الحوار المناسب </a:t>
                      </a:r>
                      <a:endParaRPr lang="en-US" sz="11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defTabSz="914400" rtl="1" eaLnBrk="1" latinLnBrk="0" hangingPunct="1">
                        <a:buFont typeface="+mj-lt"/>
                        <a:buAutoNum type="arabicPeriod"/>
                      </a:pPr>
                      <a:r>
                        <a:rPr lang="ar-AE" sz="1100" b="1" u="none" kern="1200" baseline="0" dirty="0" smtClean="0">
                          <a:solidFill>
                            <a:schemeClr val="tx1"/>
                          </a:solidFill>
                          <a:latin typeface="Sakkal Majalla" panose="02000000000000000000" pitchFamily="2" charset="-78"/>
                          <a:ea typeface="+mn-ea"/>
                          <a:cs typeface="Sakkal Majalla" panose="02000000000000000000" pitchFamily="2" charset="-78"/>
                        </a:rPr>
                        <a:t>عرض قصص تعبيريه لتدريب الطالب على احترام اراء الاخرين عند الحديث .</a:t>
                      </a:r>
                    </a:p>
                    <a:p>
                      <a:pPr algn="r" rtl="1"/>
                      <a:endParaRPr lang="ar-AE" sz="1400" b="1" dirty="0" smtClean="0">
                        <a:latin typeface="Sakkal Majalla" panose="02000000000000000000" pitchFamily="2" charset="-78"/>
                        <a:cs typeface="Sakkal Majalla" panose="02000000000000000000" pitchFamily="2" charset="-78"/>
                      </a:endParaRPr>
                    </a:p>
                    <a:p>
                      <a:pPr algn="r" rtl="1"/>
                      <a:endParaRPr lang="ar-AE" sz="1400" b="1" kern="1200" baseline="0" dirty="0" smtClean="0">
                        <a:solidFill>
                          <a:srgbClr val="FF0000"/>
                        </a:solidFill>
                        <a:latin typeface="Arial" panose="020B0604020202020204" pitchFamily="34" charset="0"/>
                        <a:ea typeface="+mn-ea"/>
                        <a:cs typeface="+mn-cs"/>
                      </a:endParaRPr>
                    </a:p>
                    <a:p>
                      <a:pPr algn="r" rtl="1"/>
                      <a:endParaRPr lang="ar-AE" sz="1200" b="1" dirty="0" smtClean="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200" kern="1200" dirty="0">
                        <a:solidFill>
                          <a:srgbClr val="5B9BD5">
                            <a:lumMod val="50000"/>
                          </a:srgbClr>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00FA42EF-3AAD-44DC-B736-900FDC7B54C3}" type="datetime3">
              <a:rPr lang="en-US" smtClean="0"/>
              <a:t>26 January 2021</a:t>
            </a:fld>
            <a:endParaRPr lang="en-GB"/>
          </a:p>
        </p:txBody>
      </p:sp>
      <p:sp>
        <p:nvSpPr>
          <p:cNvPr id="10" name="Slide Number Placeholder 9"/>
          <p:cNvSpPr>
            <a:spLocks noGrp="1"/>
          </p:cNvSpPr>
          <p:nvPr>
            <p:ph type="sldNum" sz="quarter" idx="12"/>
          </p:nvPr>
        </p:nvSpPr>
        <p:spPr/>
        <p:txBody>
          <a:bodyPr/>
          <a:lstStyle/>
          <a:p>
            <a:fld id="{60F9F505-338F-4A63-8E60-F3E66EC2060F}" type="slidenum">
              <a:rPr lang="en-GB" smtClean="0"/>
              <a:t>3</a:t>
            </a:fld>
            <a:endParaRPr lang="en-GB"/>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324" y="2145048"/>
            <a:ext cx="4771505" cy="2491428"/>
          </a:xfrm>
          <a:prstGeom prst="rect">
            <a:avLst/>
          </a:prstGeom>
        </p:spPr>
      </p:pic>
    </p:spTree>
    <p:extLst>
      <p:ext uri="{BB962C8B-B14F-4D97-AF65-F5344CB8AC3E}">
        <p14:creationId xmlns:p14="http://schemas.microsoft.com/office/powerpoint/2010/main" val="2188067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381944087"/>
              </p:ext>
            </p:extLst>
          </p:nvPr>
        </p:nvGraphicFramePr>
        <p:xfrm>
          <a:off x="308280" y="99405"/>
          <a:ext cx="11804073" cy="6758595"/>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 </a:t>
                      </a:r>
                      <a:r>
                        <a:rPr lang="ar-AE" sz="1200" b="1" u="none" baseline="0" dirty="0" smtClean="0">
                          <a:solidFill>
                            <a:schemeClr val="tx1"/>
                          </a:solidFill>
                          <a:latin typeface="Sakkal Majalla" panose="02000000000000000000" pitchFamily="2" charset="-78"/>
                          <a:cs typeface="Sakkal Majalla" panose="02000000000000000000" pitchFamily="2" charset="-78"/>
                        </a:rPr>
                        <a:t> هو ان ينهى الحديث مع الاخرين بطريقة مناسبة </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أهداف </a:t>
                      </a:r>
                      <a:r>
                        <a:rPr lang="ar-AE" sz="1200" b="1" u="none" baseline="0" dirty="0">
                          <a:solidFill>
                            <a:schemeClr val="tx1"/>
                          </a:solidFill>
                          <a:latin typeface="Sakkal Majalla" panose="02000000000000000000" pitchFamily="2" charset="-78"/>
                          <a:cs typeface="Sakkal Majalla" panose="02000000000000000000" pitchFamily="2" charset="-78"/>
                        </a:rPr>
                        <a:t>أخرى: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 يتدرب الطالب على المصطلحات اللبقة أثناء  التحدث مع الاخرين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 يتعرف الطالب على مهارة الإصغاء للكبار</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الحوار مع الاخرين بطريقة مناسبة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التمييز بين الأسلوب المناسب والغير المناسب عند التواصل مع الاخرين </a:t>
                      </a:r>
                    </a:p>
                    <a:p>
                      <a:pPr marL="228600" indent="-228600" algn="r" rtl="1">
                        <a:buFont typeface="+mj-lt"/>
                        <a:buAutoNum type="arabicPeriod"/>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الفني: </a:t>
                      </a:r>
                      <a:endPar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 يقوم الطالب بعدد من الأعمال الفنية (التلوين ) لعدد من المواقف المناسبة  في الحوار مع الاخرين .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u="none" baseline="0" dirty="0" smtClean="0">
                          <a:solidFill>
                            <a:schemeClr val="tx1"/>
                          </a:solidFill>
                          <a:latin typeface="Sakkal Majalla" panose="02000000000000000000" pitchFamily="2" charset="-78"/>
                          <a:cs typeface="Sakkal Majalla" panose="02000000000000000000" pitchFamily="2" charset="-78"/>
                        </a:rPr>
                        <a:t>عرض العديد من الاناشيد الخاصة بالإحترام </a:t>
                      </a:r>
                      <a:endParaRPr lang="ar-AE" sz="1200" b="1" u="none" baseline="0" dirty="0" smtClean="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u="none" baseline="0" dirty="0" smtClean="0">
                          <a:solidFill>
                            <a:srgbClr val="FF0000"/>
                          </a:solidFill>
                          <a:latin typeface="Sakkal Majalla" panose="02000000000000000000" pitchFamily="2" charset="-78"/>
                          <a:cs typeface="Sakkal Majalla" panose="02000000000000000000" pitchFamily="2" charset="-78"/>
                        </a:rPr>
                        <a:t>النشاط الرياضي </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u="none" baseline="0" dirty="0" smtClean="0">
                          <a:solidFill>
                            <a:schemeClr val="tx1"/>
                          </a:solidFill>
                          <a:latin typeface="Sakkal Majalla" panose="02000000000000000000" pitchFamily="2" charset="-78"/>
                          <a:cs typeface="Sakkal Majalla" panose="02000000000000000000" pitchFamily="2" charset="-78"/>
                        </a:rPr>
                        <a:t>ان ينتظر الطالب دوره عند العب بنشاط معين </a:t>
                      </a:r>
                    </a:p>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200" b="1" u="none" baseline="0" dirty="0" smtClean="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ان  يقوم ولى الامر بعرض إبنه عل العديد من المواقف الحواريه لتدريبه على الحوار بشكل مناسب وأحترام الأخرين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إعطاء الطالب تدريبات الكافية لفن الإصغاء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إعطاء امثلة على فن الحوار بين الأهل في البيت الواحد</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kern="1200" baseline="0" dirty="0" smtClean="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بعض المقاطع التعليمية : </a:t>
                      </a:r>
                    </a:p>
                    <a:p>
                      <a:pPr algn="r" rtl="1"/>
                      <a:endParaRPr lang="ar-AE"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AE" sz="1200" b="1" kern="1200" baseline="0" dirty="0">
                          <a:solidFill>
                            <a:schemeClr val="tx1"/>
                          </a:solidFill>
                          <a:latin typeface="Sakkal Majalla" panose="02000000000000000000" pitchFamily="2" charset="-78"/>
                          <a:ea typeface="+mn-ea"/>
                          <a:cs typeface="Sakkal Majalla" panose="02000000000000000000" pitchFamily="2" charset="-78"/>
                        </a:rPr>
                        <a:t>متوسط :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أن يقوم الطالب بالحوار المناسب بمساعد لفظية  وبعض الصور التعبيريه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جيد</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0" kern="1200" baseline="0" dirty="0">
                          <a:solidFill>
                            <a:schemeClr val="tx1"/>
                          </a:solidFill>
                          <a:latin typeface="Sakkal Majalla" panose="02000000000000000000" pitchFamily="2" charset="-78"/>
                          <a:ea typeface="+mn-ea"/>
                          <a:cs typeface="Sakkal Majalla" panose="02000000000000000000" pitchFamily="2" charset="-78"/>
                        </a:rPr>
                        <a:t>أن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يقوم الطالب بالحوار المناسب بمساعدة لفظية بسيطة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مرتفع</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ان يقوم بالحوار المناسب مع الاخرين بالطريقة المناسبة دون مساعدة .</a:t>
                      </a:r>
                      <a:endParaRPr lang="ar-AE" sz="1200" b="0" kern="1200" baseline="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26 January 2021</a:t>
            </a:fld>
            <a:endParaRPr lang="en-GB" dirty="0"/>
          </a:p>
        </p:txBody>
      </p:sp>
      <p:sp>
        <p:nvSpPr>
          <p:cNvPr id="9" name="Slide Number Placeholder 8"/>
          <p:cNvSpPr>
            <a:spLocks noGrp="1"/>
          </p:cNvSpPr>
          <p:nvPr>
            <p:ph type="sldNum" sz="quarter" idx="12"/>
          </p:nvPr>
        </p:nvSpPr>
        <p:spPr/>
        <p:txBody>
          <a:bodyPr/>
          <a:lstStyle/>
          <a:p>
            <a:fld id="{60F9F505-338F-4A63-8E60-F3E66EC2060F}" type="slidenum">
              <a:rPr lang="en-GB" smtClean="0"/>
              <a:t>4</a:t>
            </a:fld>
            <a:endParaRPr lang="en-GB"/>
          </a:p>
        </p:txBody>
      </p:sp>
      <p:sp>
        <p:nvSpPr>
          <p:cNvPr id="12" name="Rounded Rectangle 4">
            <a:extLst>
              <a:ext uri="{FF2B5EF4-FFF2-40B4-BE49-F238E27FC236}">
                <a16:creationId xmlns:a16="http://schemas.microsoft.com/office/drawing/2014/main" id="{63215561-8762-45C9-BA1F-17C85CE51210}"/>
              </a:ext>
            </a:extLst>
          </p:cNvPr>
          <p:cNvSpPr/>
          <p:nvPr/>
        </p:nvSpPr>
        <p:spPr>
          <a:xfrm>
            <a:off x="493803" y="2118885"/>
            <a:ext cx="3826141" cy="52893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3"/>
              </a:rPr>
              <a:t>https://</a:t>
            </a:r>
            <a:r>
              <a:rPr lang="en-US" sz="1200" b="1" dirty="0" smtClean="0">
                <a:solidFill>
                  <a:srgbClr val="FF0000"/>
                </a:solidFill>
                <a:latin typeface="Sakkal Majalla" panose="02000000000000000000" pitchFamily="2" charset="-78"/>
                <a:cs typeface="Sakkal Majalla" panose="02000000000000000000" pitchFamily="2" charset="-78"/>
                <a:hlinkClick r:id="rId3"/>
              </a:rPr>
              <a:t>youtu.be/WRVu7Zruj3g</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7" name="Rounded Rectangle 4">
            <a:extLst>
              <a:ext uri="{FF2B5EF4-FFF2-40B4-BE49-F238E27FC236}">
                <a16:creationId xmlns:a16="http://schemas.microsoft.com/office/drawing/2014/main" id="{22EB8F90-BFA8-4D2C-86DD-2AA43FBCC0D6}"/>
              </a:ext>
            </a:extLst>
          </p:cNvPr>
          <p:cNvSpPr/>
          <p:nvPr/>
        </p:nvSpPr>
        <p:spPr>
          <a:xfrm>
            <a:off x="5861657" y="4490260"/>
            <a:ext cx="3826141" cy="371283"/>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endParaRPr lang="en-US" sz="800" dirty="0"/>
          </a:p>
        </p:txBody>
      </p:sp>
      <p:sp>
        <p:nvSpPr>
          <p:cNvPr id="11" name="Rounded Rectangle 4">
            <a:extLst>
              <a:ext uri="{FF2B5EF4-FFF2-40B4-BE49-F238E27FC236}">
                <a16:creationId xmlns:a16="http://schemas.microsoft.com/office/drawing/2014/main" id="{32A22811-35C1-4FEA-9FEF-7790B29A869E}"/>
              </a:ext>
            </a:extLst>
          </p:cNvPr>
          <p:cNvSpPr/>
          <p:nvPr/>
        </p:nvSpPr>
        <p:spPr>
          <a:xfrm>
            <a:off x="5479203" y="4907452"/>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ar-AE" sz="1200" dirty="0">
              <a:latin typeface="Sakkal Majalla" panose="02000000000000000000" pitchFamily="2" charset="-78"/>
              <a:cs typeface="Sakkal Majalla" panose="02000000000000000000" pitchFamily="2" charset="-78"/>
            </a:endParaRPr>
          </a:p>
        </p:txBody>
      </p:sp>
      <p:sp>
        <p:nvSpPr>
          <p:cNvPr id="14" name="TextBox 13">
            <a:extLst>
              <a:ext uri="{FF2B5EF4-FFF2-40B4-BE49-F238E27FC236}">
                <a16:creationId xmlns:a16="http://schemas.microsoft.com/office/drawing/2014/main" id="{B1D6BD11-822A-4324-B14B-9163DA4D8F83}"/>
              </a:ext>
            </a:extLst>
          </p:cNvPr>
          <p:cNvSpPr txBox="1"/>
          <p:nvPr/>
        </p:nvSpPr>
        <p:spPr>
          <a:xfrm>
            <a:off x="674477" y="4861543"/>
            <a:ext cx="3389039" cy="27699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endParaRPr lang="en-US" sz="1200" dirty="0">
              <a:latin typeface="Sakkal Majalla" panose="02000000000000000000" pitchFamily="2" charset="-78"/>
              <a:cs typeface="Sakkal Majalla" panose="02000000000000000000" pitchFamily="2" charset="-78"/>
            </a:endParaRPr>
          </a:p>
        </p:txBody>
      </p:sp>
      <p:sp>
        <p:nvSpPr>
          <p:cNvPr id="16" name="TextBox 15">
            <a:extLst>
              <a:ext uri="{FF2B5EF4-FFF2-40B4-BE49-F238E27FC236}">
                <a16:creationId xmlns:a16="http://schemas.microsoft.com/office/drawing/2014/main" id="{885AB68E-D7C3-4BB4-96C2-DBE885C1F873}"/>
              </a:ext>
            </a:extLst>
          </p:cNvPr>
          <p:cNvSpPr txBox="1"/>
          <p:nvPr/>
        </p:nvSpPr>
        <p:spPr>
          <a:xfrm>
            <a:off x="493803" y="5373906"/>
            <a:ext cx="3507741" cy="27699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endParaRPr lang="ar-AE" sz="1200" dirty="0">
              <a:latin typeface="Sakkal Majalla" panose="02000000000000000000" pitchFamily="2" charset="-78"/>
              <a:cs typeface="Sakkal Majalla" panose="02000000000000000000" pitchFamily="2" charset="-78"/>
            </a:endParaRPr>
          </a:p>
        </p:txBody>
      </p:sp>
      <p:sp>
        <p:nvSpPr>
          <p:cNvPr id="13" name="Rounded Rectangle 4">
            <a:extLst>
              <a:ext uri="{FF2B5EF4-FFF2-40B4-BE49-F238E27FC236}">
                <a16:creationId xmlns:a16="http://schemas.microsoft.com/office/drawing/2014/main" id="{32A22811-35C1-4FEA-9FEF-7790B29A869E}"/>
              </a:ext>
            </a:extLst>
          </p:cNvPr>
          <p:cNvSpPr/>
          <p:nvPr/>
        </p:nvSpPr>
        <p:spPr>
          <a:xfrm>
            <a:off x="5578069" y="5442294"/>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endParaRPr lang="ar-AE" sz="1200" b="1" dirty="0">
              <a:latin typeface="Sakkal Majalla" panose="02000000000000000000" pitchFamily="2" charset="-78"/>
              <a:cs typeface="Sakkal Majalla" panose="02000000000000000000" pitchFamily="2" charset="-78"/>
            </a:endParaRPr>
          </a:p>
        </p:txBody>
      </p:sp>
      <p:sp>
        <p:nvSpPr>
          <p:cNvPr id="19" name="Rounded Rectangle 4">
            <a:extLst>
              <a:ext uri="{FF2B5EF4-FFF2-40B4-BE49-F238E27FC236}">
                <a16:creationId xmlns:a16="http://schemas.microsoft.com/office/drawing/2014/main" id="{63215561-8762-45C9-BA1F-17C85CE51210}"/>
              </a:ext>
            </a:extLst>
          </p:cNvPr>
          <p:cNvSpPr/>
          <p:nvPr/>
        </p:nvSpPr>
        <p:spPr>
          <a:xfrm>
            <a:off x="597243" y="1374446"/>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4"/>
              </a:rPr>
              <a:t>https://youtu.be/-</a:t>
            </a:r>
            <a:r>
              <a:rPr lang="en-US" sz="1200" b="1" dirty="0" smtClean="0">
                <a:solidFill>
                  <a:srgbClr val="FF0000"/>
                </a:solidFill>
                <a:latin typeface="Sakkal Majalla" panose="02000000000000000000" pitchFamily="2" charset="-78"/>
                <a:cs typeface="Sakkal Majalla" panose="02000000000000000000" pitchFamily="2" charset="-78"/>
                <a:hlinkClick r:id="rId4"/>
              </a:rPr>
              <a:t>AA8_PWzsgA</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15" name="Rounded Rectangle 4">
            <a:extLst>
              <a:ext uri="{FF2B5EF4-FFF2-40B4-BE49-F238E27FC236}">
                <a16:creationId xmlns:a16="http://schemas.microsoft.com/office/drawing/2014/main" id="{22EB8F90-BFA8-4D2C-86DD-2AA43FBCC0D6}"/>
              </a:ext>
            </a:extLst>
          </p:cNvPr>
          <p:cNvSpPr/>
          <p:nvPr/>
        </p:nvSpPr>
        <p:spPr>
          <a:xfrm>
            <a:off x="334604" y="4431146"/>
            <a:ext cx="3826141" cy="371283"/>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endParaRPr lang="en-US" sz="800" dirty="0"/>
          </a:p>
        </p:txBody>
      </p:sp>
      <p:sp>
        <p:nvSpPr>
          <p:cNvPr id="20" name="Rectangle 19"/>
          <p:cNvSpPr/>
          <p:nvPr/>
        </p:nvSpPr>
        <p:spPr>
          <a:xfrm>
            <a:off x="6609324" y="4473099"/>
            <a:ext cx="1617751" cy="553998"/>
          </a:xfrm>
          <a:prstGeom prst="rect">
            <a:avLst/>
          </a:prstGeom>
        </p:spPr>
        <p:txBody>
          <a:bodyPr wrap="none">
            <a:spAutoFit/>
          </a:bodyPr>
          <a:lstStyle/>
          <a:p>
            <a:r>
              <a:rPr lang="en-US" sz="1200" dirty="0">
                <a:latin typeface="Sakkal Majalla" panose="02000000000000000000" pitchFamily="2" charset="-78"/>
                <a:cs typeface="Sakkal Majalla" panose="02000000000000000000" pitchFamily="2" charset="-78"/>
                <a:hlinkClick r:id="rId5"/>
              </a:rPr>
              <a:t>https://</a:t>
            </a:r>
            <a:r>
              <a:rPr lang="en-US" sz="1200" dirty="0" smtClean="0">
                <a:latin typeface="Sakkal Majalla" panose="02000000000000000000" pitchFamily="2" charset="-78"/>
                <a:cs typeface="Sakkal Majalla" panose="02000000000000000000" pitchFamily="2" charset="-78"/>
                <a:hlinkClick r:id="rId5"/>
              </a:rPr>
              <a:t>youtu.be/y2Zn8xt-3Ys</a:t>
            </a:r>
            <a:endParaRPr lang="ar-AE" sz="1200" dirty="0" smtClean="0">
              <a:latin typeface="Sakkal Majalla" panose="02000000000000000000" pitchFamily="2" charset="-78"/>
              <a:cs typeface="Sakkal Majalla" panose="02000000000000000000" pitchFamily="2" charset="-78"/>
            </a:endParaRPr>
          </a:p>
          <a:p>
            <a:endParaRPr lang="en-US" dirty="0"/>
          </a:p>
        </p:txBody>
      </p:sp>
      <p:sp>
        <p:nvSpPr>
          <p:cNvPr id="21" name="Rectangle 20"/>
          <p:cNvSpPr/>
          <p:nvPr/>
        </p:nvSpPr>
        <p:spPr>
          <a:xfrm>
            <a:off x="6683783" y="4964740"/>
            <a:ext cx="1653017" cy="553998"/>
          </a:xfrm>
          <a:prstGeom prst="rect">
            <a:avLst/>
          </a:prstGeom>
        </p:spPr>
        <p:txBody>
          <a:bodyPr wrap="none">
            <a:spAutoFit/>
          </a:bodyPr>
          <a:lstStyle/>
          <a:p>
            <a:r>
              <a:rPr lang="en-US" sz="1200" dirty="0">
                <a:latin typeface="Sakkal Majalla" panose="02000000000000000000" pitchFamily="2" charset="-78"/>
                <a:cs typeface="Sakkal Majalla" panose="02000000000000000000" pitchFamily="2" charset="-78"/>
                <a:hlinkClick r:id="rId6"/>
              </a:rPr>
              <a:t>https://</a:t>
            </a:r>
            <a:r>
              <a:rPr lang="en-US" sz="1200" dirty="0" smtClean="0">
                <a:latin typeface="Sakkal Majalla" panose="02000000000000000000" pitchFamily="2" charset="-78"/>
                <a:cs typeface="Sakkal Majalla" panose="02000000000000000000" pitchFamily="2" charset="-78"/>
                <a:hlinkClick r:id="rId6"/>
              </a:rPr>
              <a:t>youtu.be/LAn9Z7eHJ-Y</a:t>
            </a:r>
            <a:endParaRPr lang="ar-AE" sz="1200" dirty="0" smtClean="0">
              <a:latin typeface="Sakkal Majalla" panose="02000000000000000000" pitchFamily="2" charset="-78"/>
              <a:cs typeface="Sakkal Majalla" panose="02000000000000000000" pitchFamily="2" charset="-78"/>
            </a:endParaRPr>
          </a:p>
          <a:p>
            <a:endParaRPr lang="en-US" dirty="0"/>
          </a:p>
        </p:txBody>
      </p:sp>
      <p:sp>
        <p:nvSpPr>
          <p:cNvPr id="22" name="Rectangle 21"/>
          <p:cNvSpPr/>
          <p:nvPr/>
        </p:nvSpPr>
        <p:spPr>
          <a:xfrm>
            <a:off x="6747021" y="5484543"/>
            <a:ext cx="1664238" cy="553998"/>
          </a:xfrm>
          <a:prstGeom prst="rect">
            <a:avLst/>
          </a:prstGeom>
        </p:spPr>
        <p:txBody>
          <a:bodyPr wrap="none">
            <a:spAutoFit/>
          </a:bodyPr>
          <a:lstStyle/>
          <a:p>
            <a:r>
              <a:rPr lang="en-US" sz="1200" dirty="0">
                <a:latin typeface="Sakkal Majalla" panose="02000000000000000000" pitchFamily="2" charset="-78"/>
                <a:cs typeface="Sakkal Majalla" panose="02000000000000000000" pitchFamily="2" charset="-78"/>
                <a:hlinkClick r:id="rId7"/>
              </a:rPr>
              <a:t>https://</a:t>
            </a:r>
            <a:r>
              <a:rPr lang="en-US" sz="1200" dirty="0" smtClean="0">
                <a:latin typeface="Sakkal Majalla" panose="02000000000000000000" pitchFamily="2" charset="-78"/>
                <a:cs typeface="Sakkal Majalla" panose="02000000000000000000" pitchFamily="2" charset="-78"/>
                <a:hlinkClick r:id="rId7"/>
              </a:rPr>
              <a:t>youtu.be/pNlFQjXDlwc</a:t>
            </a:r>
            <a:endParaRPr lang="ar-AE" sz="1200" dirty="0" smtClean="0">
              <a:latin typeface="Sakkal Majalla" panose="02000000000000000000" pitchFamily="2" charset="-78"/>
              <a:cs typeface="Sakkal Majalla" panose="02000000000000000000" pitchFamily="2" charset="-78"/>
            </a:endParaRPr>
          </a:p>
          <a:p>
            <a:endParaRPr lang="en-US" dirty="0"/>
          </a:p>
        </p:txBody>
      </p:sp>
      <p:sp>
        <p:nvSpPr>
          <p:cNvPr id="23" name="Rectangle 22"/>
          <p:cNvSpPr/>
          <p:nvPr/>
        </p:nvSpPr>
        <p:spPr>
          <a:xfrm>
            <a:off x="1014412" y="4384686"/>
            <a:ext cx="1654620" cy="553998"/>
          </a:xfrm>
          <a:prstGeom prst="rect">
            <a:avLst/>
          </a:prstGeom>
        </p:spPr>
        <p:txBody>
          <a:bodyPr wrap="none">
            <a:spAutoFit/>
          </a:bodyPr>
          <a:lstStyle/>
          <a:p>
            <a:r>
              <a:rPr lang="en-US" sz="1200" dirty="0">
                <a:latin typeface="Sakkal Majalla" panose="02000000000000000000" pitchFamily="2" charset="-78"/>
                <a:cs typeface="Sakkal Majalla" panose="02000000000000000000" pitchFamily="2" charset="-78"/>
                <a:hlinkClick r:id="rId8"/>
              </a:rPr>
              <a:t>https://</a:t>
            </a:r>
            <a:r>
              <a:rPr lang="en-US" sz="1200" dirty="0" smtClean="0">
                <a:latin typeface="Sakkal Majalla" panose="02000000000000000000" pitchFamily="2" charset="-78"/>
                <a:cs typeface="Sakkal Majalla" panose="02000000000000000000" pitchFamily="2" charset="-78"/>
                <a:hlinkClick r:id="rId8"/>
              </a:rPr>
              <a:t>youtu.be/YCB60xaIC4o</a:t>
            </a:r>
            <a:endParaRPr lang="ar-AE" sz="1200" dirty="0" smtClean="0">
              <a:latin typeface="Sakkal Majalla" panose="02000000000000000000" pitchFamily="2" charset="-78"/>
              <a:cs typeface="Sakkal Majalla" panose="02000000000000000000" pitchFamily="2" charset="-78"/>
            </a:endParaRPr>
          </a:p>
          <a:p>
            <a:endParaRPr lang="en-US" dirty="0"/>
          </a:p>
        </p:txBody>
      </p:sp>
      <p:sp>
        <p:nvSpPr>
          <p:cNvPr id="24" name="Rectangle 23"/>
          <p:cNvSpPr/>
          <p:nvPr/>
        </p:nvSpPr>
        <p:spPr>
          <a:xfrm>
            <a:off x="1233651" y="4875825"/>
            <a:ext cx="1622560" cy="553998"/>
          </a:xfrm>
          <a:prstGeom prst="rect">
            <a:avLst/>
          </a:prstGeom>
        </p:spPr>
        <p:txBody>
          <a:bodyPr wrap="none">
            <a:spAutoFit/>
          </a:bodyPr>
          <a:lstStyle/>
          <a:p>
            <a:r>
              <a:rPr lang="en-US" sz="1200" dirty="0">
                <a:latin typeface="Sakkal Majalla" panose="02000000000000000000" pitchFamily="2" charset="-78"/>
                <a:cs typeface="Sakkal Majalla" panose="02000000000000000000" pitchFamily="2" charset="-78"/>
                <a:hlinkClick r:id="rId9"/>
              </a:rPr>
              <a:t>https://</a:t>
            </a:r>
            <a:r>
              <a:rPr lang="en-US" sz="1200" dirty="0" smtClean="0">
                <a:latin typeface="Sakkal Majalla" panose="02000000000000000000" pitchFamily="2" charset="-78"/>
                <a:cs typeface="Sakkal Majalla" panose="02000000000000000000" pitchFamily="2" charset="-78"/>
                <a:hlinkClick r:id="rId9"/>
              </a:rPr>
              <a:t>youtu.be/i9kYmeK9jrg</a:t>
            </a:r>
            <a:endParaRPr lang="ar-AE" sz="1200" dirty="0" smtClean="0">
              <a:latin typeface="Sakkal Majalla" panose="02000000000000000000" pitchFamily="2" charset="-78"/>
              <a:cs typeface="Sakkal Majalla" panose="02000000000000000000" pitchFamily="2" charset="-78"/>
            </a:endParaRPr>
          </a:p>
          <a:p>
            <a:endParaRPr lang="en-US" dirty="0"/>
          </a:p>
        </p:txBody>
      </p:sp>
      <p:sp>
        <p:nvSpPr>
          <p:cNvPr id="25" name="Rectangle 24"/>
          <p:cNvSpPr/>
          <p:nvPr/>
        </p:nvSpPr>
        <p:spPr>
          <a:xfrm>
            <a:off x="1110943" y="5332438"/>
            <a:ext cx="1797287" cy="553998"/>
          </a:xfrm>
          <a:prstGeom prst="rect">
            <a:avLst/>
          </a:prstGeom>
        </p:spPr>
        <p:txBody>
          <a:bodyPr wrap="none">
            <a:spAutoFit/>
          </a:bodyPr>
          <a:lstStyle/>
          <a:p>
            <a:r>
              <a:rPr lang="en-US" sz="1200" dirty="0">
                <a:latin typeface="Sakkal Majalla" panose="02000000000000000000" pitchFamily="2" charset="-78"/>
                <a:cs typeface="Sakkal Majalla" panose="02000000000000000000" pitchFamily="2" charset="-78"/>
                <a:hlinkClick r:id="rId10"/>
              </a:rPr>
              <a:t>https://</a:t>
            </a:r>
            <a:r>
              <a:rPr lang="en-US" sz="1200" dirty="0" smtClean="0">
                <a:latin typeface="Sakkal Majalla" panose="02000000000000000000" pitchFamily="2" charset="-78"/>
                <a:cs typeface="Sakkal Majalla" panose="02000000000000000000" pitchFamily="2" charset="-78"/>
                <a:hlinkClick r:id="rId10"/>
              </a:rPr>
              <a:t>youtu.be/OUnzKbGbWms</a:t>
            </a:r>
            <a:endParaRPr lang="ar-AE" sz="1200" dirty="0" smtClean="0">
              <a:latin typeface="Sakkal Majalla" panose="02000000000000000000" pitchFamily="2" charset="-78"/>
              <a:cs typeface="Sakkal Majalla" panose="02000000000000000000" pitchFamily="2" charset="-78"/>
            </a:endParaRPr>
          </a:p>
          <a:p>
            <a:endParaRPr lang="en-US" dirty="0"/>
          </a:p>
        </p:txBody>
      </p:sp>
    </p:spTree>
    <p:extLst>
      <p:ext uri="{BB962C8B-B14F-4D97-AF65-F5344CB8AC3E}">
        <p14:creationId xmlns:p14="http://schemas.microsoft.com/office/powerpoint/2010/main" val="3958687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593571" y="192256"/>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اداب الحوار مع </a:t>
            </a:r>
            <a:r>
              <a:rPr lang="ar-AE" dirty="0" smtClean="0"/>
              <a:t>الأخرين(حسن الخلق )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1026" name="Picture 2" descr="ورقة عمل درس البر حسن الخلق لمادة التربية الاسلامية الصف الأول الفصل الثان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6698" y="980903"/>
            <a:ext cx="6400800" cy="5740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212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sp>
        <p:nvSpPr>
          <p:cNvPr id="5" name="Title 1">
            <a:extLst>
              <a:ext uri="{FF2B5EF4-FFF2-40B4-BE49-F238E27FC236}">
                <a16:creationId xmlns:a16="http://schemas.microsoft.com/office/drawing/2014/main" id="{F845AB00-1C5C-4EB0-B93F-C03AB7A9BC6F}"/>
              </a:ext>
            </a:extLst>
          </p:cNvPr>
          <p:cNvSpPr txBox="1">
            <a:spLocks/>
          </p:cNvSpPr>
          <p:nvPr/>
        </p:nvSpPr>
        <p:spPr>
          <a:xfrm>
            <a:off x="2676698" y="117441"/>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اوراق عمل تدريبية للطالب على انواع الإحترام </a:t>
            </a:r>
            <a:endParaRPr lang="ar-AE"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2007" y="897775"/>
            <a:ext cx="6600306" cy="5669280"/>
          </a:xfrm>
          <a:prstGeom prst="rect">
            <a:avLst/>
          </a:prstGeom>
        </p:spPr>
      </p:pic>
    </p:spTree>
    <p:extLst>
      <p:ext uri="{BB962C8B-B14F-4D97-AF65-F5344CB8AC3E}">
        <p14:creationId xmlns:p14="http://schemas.microsoft.com/office/powerpoint/2010/main" val="361619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sp>
        <p:nvSpPr>
          <p:cNvPr id="6" name="Title 1">
            <a:extLst>
              <a:ext uri="{FF2B5EF4-FFF2-40B4-BE49-F238E27FC236}">
                <a16:creationId xmlns:a16="http://schemas.microsoft.com/office/drawing/2014/main" id="{F845AB00-1C5C-4EB0-B93F-C03AB7A9BC6F}"/>
              </a:ext>
            </a:extLst>
          </p:cNvPr>
          <p:cNvSpPr txBox="1">
            <a:spLocks/>
          </p:cNvSpPr>
          <p:nvPr/>
        </p:nvSpPr>
        <p:spPr>
          <a:xfrm>
            <a:off x="2593571" y="192256"/>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اوراق عمل تدريبية للطالب على انواع الإحترام </a:t>
            </a:r>
            <a:endParaRPr lang="ar-AE"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6363" y="1221971"/>
            <a:ext cx="5295900" cy="5134379"/>
          </a:xfrm>
          <a:prstGeom prst="rect">
            <a:avLst/>
          </a:prstGeom>
        </p:spPr>
      </p:pic>
    </p:spTree>
    <p:extLst>
      <p:ext uri="{BB962C8B-B14F-4D97-AF65-F5344CB8AC3E}">
        <p14:creationId xmlns:p14="http://schemas.microsoft.com/office/powerpoint/2010/main" val="2529403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8200" y="174567"/>
            <a:ext cx="4980952" cy="6546908"/>
          </a:xfrm>
          <a:prstGeom prst="rect">
            <a:avLst/>
          </a:prstGeom>
        </p:spPr>
      </p:pic>
    </p:spTree>
    <p:extLst>
      <p:ext uri="{BB962C8B-B14F-4D97-AF65-F5344CB8AC3E}">
        <p14:creationId xmlns:p14="http://schemas.microsoft.com/office/powerpoint/2010/main" val="222904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sp>
        <p:nvSpPr>
          <p:cNvPr id="6" name="Title 1">
            <a:extLst>
              <a:ext uri="{FF2B5EF4-FFF2-40B4-BE49-F238E27FC236}">
                <a16:creationId xmlns:a16="http://schemas.microsoft.com/office/drawing/2014/main" id="{F845AB00-1C5C-4EB0-B93F-C03AB7A9BC6F}"/>
              </a:ext>
            </a:extLst>
          </p:cNvPr>
          <p:cNvSpPr txBox="1">
            <a:spLocks/>
          </p:cNvSpPr>
          <p:nvPr/>
        </p:nvSpPr>
        <p:spPr>
          <a:xfrm>
            <a:off x="2593571" y="192256"/>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أداب الحديث مع الأخرين </a:t>
            </a:r>
            <a:endParaRPr lang="ar-AE"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2051" y="1591599"/>
            <a:ext cx="8470669" cy="4764751"/>
          </a:xfrm>
          <a:prstGeom prst="rect">
            <a:avLst/>
          </a:prstGeom>
        </p:spPr>
      </p:pic>
    </p:spTree>
    <p:extLst>
      <p:ext uri="{BB962C8B-B14F-4D97-AF65-F5344CB8AC3E}">
        <p14:creationId xmlns:p14="http://schemas.microsoft.com/office/powerpoint/2010/main" val="3354381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2079</TotalTime>
  <Words>777</Words>
  <Application>Microsoft Office PowerPoint</Application>
  <PresentationFormat>Widescreen</PresentationFormat>
  <Paragraphs>136</Paragraphs>
  <Slides>9</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Sakkal Majalla</vt:lpstr>
      <vt:lpstr>Times New Roman</vt:lpstr>
      <vt:lpstr>Office Theme</vt:lpstr>
      <vt:lpstr>ينهي الحوار مع الآخرين بطريقة مناسبة وصحيحة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مبادلة الآخرين بابتسامة</dc:title>
  <dc:creator>m-s.a12@hotmail.com</dc:creator>
  <cp:lastModifiedBy>DELL</cp:lastModifiedBy>
  <cp:revision>121</cp:revision>
  <dcterms:created xsi:type="dcterms:W3CDTF">2020-08-09T14:20:39Z</dcterms:created>
  <dcterms:modified xsi:type="dcterms:W3CDTF">2021-01-26T09:56:55Z</dcterms:modified>
</cp:coreProperties>
</file>