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7" r:id="rId2"/>
    <p:sldId id="257" r:id="rId3"/>
    <p:sldId id="262" r:id="rId4"/>
    <p:sldId id="282" r:id="rId5"/>
    <p:sldId id="273" r:id="rId6"/>
    <p:sldId id="280" r:id="rId7"/>
    <p:sldId id="276" r:id="rId8"/>
    <p:sldId id="277" r:id="rId9"/>
    <p:sldId id="283" r:id="rId10"/>
    <p:sldId id="28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105896-1F24-40A2-9BD7-C9B019EBCE89}" type="datetimeFigureOut">
              <a:rPr lang="en-US" smtClean="0"/>
              <a:t>1/26/2021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CC465F-616A-4543-A239-8FB328507573}" type="slidenum">
              <a:rPr lang="en-US" smtClean="0"/>
              <a:t>‹#›</a:t>
            </a:fld>
            <a:endParaRPr lang="en-US"/>
          </a:p>
        </p:txBody>
      </p:sp>
    </p:spTree>
    <p:extLst>
      <p:ext uri="{BB962C8B-B14F-4D97-AF65-F5344CB8AC3E}">
        <p14:creationId xmlns:p14="http://schemas.microsoft.com/office/powerpoint/2010/main" val="2788066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5756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74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57AD1-B518-4CA8-91B9-70BF5E601A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D40E84-8AF7-45BF-88AF-64BD0E794E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46FE2B-A3D3-477C-814B-DBD155A16AAD}"/>
              </a:ext>
            </a:extLst>
          </p:cNvPr>
          <p:cNvSpPr>
            <a:spLocks noGrp="1"/>
          </p:cNvSpPr>
          <p:nvPr>
            <p:ph type="dt" sz="half" idx="10"/>
          </p:nvPr>
        </p:nvSpPr>
        <p:spPr/>
        <p:txBody>
          <a:bodyPr/>
          <a:lstStyle/>
          <a:p>
            <a:fld id="{3A955D50-50B6-4988-B7CD-3692C4A79545}" type="datetimeFigureOut">
              <a:rPr lang="en-US" smtClean="0"/>
              <a:t>1/26/2021</a:t>
            </a:fld>
            <a:endParaRPr lang="en-US"/>
          </a:p>
        </p:txBody>
      </p:sp>
      <p:sp>
        <p:nvSpPr>
          <p:cNvPr id="5" name="Footer Placeholder 4">
            <a:extLst>
              <a:ext uri="{FF2B5EF4-FFF2-40B4-BE49-F238E27FC236}">
                <a16:creationId xmlns:a16="http://schemas.microsoft.com/office/drawing/2014/main" id="{13569D02-FCFA-4A05-B8A5-AE063B8596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4D698-8B90-4CA0-83E6-C19D836640F8}"/>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01381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90875-C6C5-4B13-8DE9-782FA73C4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DFEA61-1A42-4AD4-A7DA-7E2F4ECF03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AD178B-03A1-4F44-B3B2-309C6282ED53}"/>
              </a:ext>
            </a:extLst>
          </p:cNvPr>
          <p:cNvSpPr>
            <a:spLocks noGrp="1"/>
          </p:cNvSpPr>
          <p:nvPr>
            <p:ph type="dt" sz="half" idx="10"/>
          </p:nvPr>
        </p:nvSpPr>
        <p:spPr/>
        <p:txBody>
          <a:bodyPr/>
          <a:lstStyle/>
          <a:p>
            <a:fld id="{3A955D50-50B6-4988-B7CD-3692C4A79545}" type="datetimeFigureOut">
              <a:rPr lang="en-US" smtClean="0"/>
              <a:t>1/26/2021</a:t>
            </a:fld>
            <a:endParaRPr lang="en-US"/>
          </a:p>
        </p:txBody>
      </p:sp>
      <p:sp>
        <p:nvSpPr>
          <p:cNvPr id="5" name="Footer Placeholder 4">
            <a:extLst>
              <a:ext uri="{FF2B5EF4-FFF2-40B4-BE49-F238E27FC236}">
                <a16:creationId xmlns:a16="http://schemas.microsoft.com/office/drawing/2014/main" id="{29F5434A-EF69-4FE1-99B8-61D2E71511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604609-9F0C-40B9-9D34-F88082611AA3}"/>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759040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2EA8B8-9B57-4D91-BE85-7B551EF4FF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F1F97E-E5D6-46C3-A028-50213DC4A1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01F864-158C-4035-8AB6-F07562A9B5DC}"/>
              </a:ext>
            </a:extLst>
          </p:cNvPr>
          <p:cNvSpPr>
            <a:spLocks noGrp="1"/>
          </p:cNvSpPr>
          <p:nvPr>
            <p:ph type="dt" sz="half" idx="10"/>
          </p:nvPr>
        </p:nvSpPr>
        <p:spPr/>
        <p:txBody>
          <a:bodyPr/>
          <a:lstStyle/>
          <a:p>
            <a:fld id="{3A955D50-50B6-4988-B7CD-3692C4A79545}" type="datetimeFigureOut">
              <a:rPr lang="en-US" smtClean="0"/>
              <a:t>1/26/2021</a:t>
            </a:fld>
            <a:endParaRPr lang="en-US"/>
          </a:p>
        </p:txBody>
      </p:sp>
      <p:sp>
        <p:nvSpPr>
          <p:cNvPr id="5" name="Footer Placeholder 4">
            <a:extLst>
              <a:ext uri="{FF2B5EF4-FFF2-40B4-BE49-F238E27FC236}">
                <a16:creationId xmlns:a16="http://schemas.microsoft.com/office/drawing/2014/main" id="{A22B0FB9-5C9F-4548-86E2-E41CE1D32E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69FB4-BC13-4C5E-B16B-D7337397F737}"/>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254859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2658588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dirty="0"/>
              <a:t>Click icon to add media</a:t>
            </a:r>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338145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BAFFE-BEED-4EDA-B0A9-D4B933A4CB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365648-B896-4FE9-87FC-5681FF92F8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35D6B9-C8BD-4779-AD03-FA91E12717FB}"/>
              </a:ext>
            </a:extLst>
          </p:cNvPr>
          <p:cNvSpPr>
            <a:spLocks noGrp="1"/>
          </p:cNvSpPr>
          <p:nvPr>
            <p:ph type="dt" sz="half" idx="10"/>
          </p:nvPr>
        </p:nvSpPr>
        <p:spPr/>
        <p:txBody>
          <a:bodyPr/>
          <a:lstStyle/>
          <a:p>
            <a:fld id="{3A955D50-50B6-4988-B7CD-3692C4A79545}" type="datetimeFigureOut">
              <a:rPr lang="en-US" smtClean="0"/>
              <a:t>1/26/2021</a:t>
            </a:fld>
            <a:endParaRPr lang="en-US"/>
          </a:p>
        </p:txBody>
      </p:sp>
      <p:sp>
        <p:nvSpPr>
          <p:cNvPr id="5" name="Footer Placeholder 4">
            <a:extLst>
              <a:ext uri="{FF2B5EF4-FFF2-40B4-BE49-F238E27FC236}">
                <a16:creationId xmlns:a16="http://schemas.microsoft.com/office/drawing/2014/main" id="{94BC5842-BE8C-489C-8B4C-56B135E90D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6D8659-2EFD-4B0A-81CF-FE9E6D03FAE1}"/>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141780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4EC1-86A3-4C68-BCC4-7AEE53C8E2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5B6F6E-976A-42FA-88C2-23FA67F58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41577D-0CB5-45C0-9A31-53B7B0A97B49}"/>
              </a:ext>
            </a:extLst>
          </p:cNvPr>
          <p:cNvSpPr>
            <a:spLocks noGrp="1"/>
          </p:cNvSpPr>
          <p:nvPr>
            <p:ph type="dt" sz="half" idx="10"/>
          </p:nvPr>
        </p:nvSpPr>
        <p:spPr/>
        <p:txBody>
          <a:bodyPr/>
          <a:lstStyle/>
          <a:p>
            <a:fld id="{3A955D50-50B6-4988-B7CD-3692C4A79545}" type="datetimeFigureOut">
              <a:rPr lang="en-US" smtClean="0"/>
              <a:t>1/26/2021</a:t>
            </a:fld>
            <a:endParaRPr lang="en-US"/>
          </a:p>
        </p:txBody>
      </p:sp>
      <p:sp>
        <p:nvSpPr>
          <p:cNvPr id="5" name="Footer Placeholder 4">
            <a:extLst>
              <a:ext uri="{FF2B5EF4-FFF2-40B4-BE49-F238E27FC236}">
                <a16:creationId xmlns:a16="http://schemas.microsoft.com/office/drawing/2014/main" id="{232195BE-CA73-48A2-8C69-CD9E88EF0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B51CDC-9B9D-4877-837C-E21B46DDB322}"/>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524070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5238B-248F-4AAD-8860-82F6075559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D4B78F-ECF6-4FB3-8D30-5A5C700C47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C5DDF5-E482-4E30-833D-EB816C35BA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22097-B52F-4D2F-B21F-9666D61418FC}"/>
              </a:ext>
            </a:extLst>
          </p:cNvPr>
          <p:cNvSpPr>
            <a:spLocks noGrp="1"/>
          </p:cNvSpPr>
          <p:nvPr>
            <p:ph type="dt" sz="half" idx="10"/>
          </p:nvPr>
        </p:nvSpPr>
        <p:spPr/>
        <p:txBody>
          <a:bodyPr/>
          <a:lstStyle/>
          <a:p>
            <a:fld id="{3A955D50-50B6-4988-B7CD-3692C4A79545}" type="datetimeFigureOut">
              <a:rPr lang="en-US" smtClean="0"/>
              <a:t>1/26/2021</a:t>
            </a:fld>
            <a:endParaRPr lang="en-US"/>
          </a:p>
        </p:txBody>
      </p:sp>
      <p:sp>
        <p:nvSpPr>
          <p:cNvPr id="6" name="Footer Placeholder 5">
            <a:extLst>
              <a:ext uri="{FF2B5EF4-FFF2-40B4-BE49-F238E27FC236}">
                <a16:creationId xmlns:a16="http://schemas.microsoft.com/office/drawing/2014/main" id="{47139C10-848B-407A-B31C-CAA99C5432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9A9C1B-0030-4A0E-8DDF-F50AE75490C4}"/>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1697086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9367C-B267-4B54-98D6-FEAE01F115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C5E4A7-4D60-4166-8402-05C95ABD7F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76469D-36CE-43A2-91E0-54F40FC615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49C464-0EB9-4434-A26F-5C0F222126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E7F78B-F68D-4C25-8E0A-100382A94F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B10796-6916-4C29-B752-DF20E764C1B2}"/>
              </a:ext>
            </a:extLst>
          </p:cNvPr>
          <p:cNvSpPr>
            <a:spLocks noGrp="1"/>
          </p:cNvSpPr>
          <p:nvPr>
            <p:ph type="dt" sz="half" idx="10"/>
          </p:nvPr>
        </p:nvSpPr>
        <p:spPr/>
        <p:txBody>
          <a:bodyPr/>
          <a:lstStyle/>
          <a:p>
            <a:fld id="{3A955D50-50B6-4988-B7CD-3692C4A79545}" type="datetimeFigureOut">
              <a:rPr lang="en-US" smtClean="0"/>
              <a:t>1/26/2021</a:t>
            </a:fld>
            <a:endParaRPr lang="en-US"/>
          </a:p>
        </p:txBody>
      </p:sp>
      <p:sp>
        <p:nvSpPr>
          <p:cNvPr id="8" name="Footer Placeholder 7">
            <a:extLst>
              <a:ext uri="{FF2B5EF4-FFF2-40B4-BE49-F238E27FC236}">
                <a16:creationId xmlns:a16="http://schemas.microsoft.com/office/drawing/2014/main" id="{8B0CD521-988A-4C46-B063-94274B0E7A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24311A-D574-4CFC-AEFC-270D15952B91}"/>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1962629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C3EFD-61E7-4B99-8E7C-9F5A73E125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8AD4EE-8A78-478B-93F3-A7EE3CFE71A2}"/>
              </a:ext>
            </a:extLst>
          </p:cNvPr>
          <p:cNvSpPr>
            <a:spLocks noGrp="1"/>
          </p:cNvSpPr>
          <p:nvPr>
            <p:ph type="dt" sz="half" idx="10"/>
          </p:nvPr>
        </p:nvSpPr>
        <p:spPr/>
        <p:txBody>
          <a:bodyPr/>
          <a:lstStyle/>
          <a:p>
            <a:fld id="{3A955D50-50B6-4988-B7CD-3692C4A79545}" type="datetimeFigureOut">
              <a:rPr lang="en-US" smtClean="0"/>
              <a:t>1/26/2021</a:t>
            </a:fld>
            <a:endParaRPr lang="en-US"/>
          </a:p>
        </p:txBody>
      </p:sp>
      <p:sp>
        <p:nvSpPr>
          <p:cNvPr id="4" name="Footer Placeholder 3">
            <a:extLst>
              <a:ext uri="{FF2B5EF4-FFF2-40B4-BE49-F238E27FC236}">
                <a16:creationId xmlns:a16="http://schemas.microsoft.com/office/drawing/2014/main" id="{0448B27C-B2EE-4966-983E-47B6A9B13B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DB196F-7768-4E8E-863D-4D7B00DB84A7}"/>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809302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6277B3-41B9-41D0-AF22-C1EAFE0E02B7}"/>
              </a:ext>
            </a:extLst>
          </p:cNvPr>
          <p:cNvSpPr>
            <a:spLocks noGrp="1"/>
          </p:cNvSpPr>
          <p:nvPr>
            <p:ph type="dt" sz="half" idx="10"/>
          </p:nvPr>
        </p:nvSpPr>
        <p:spPr/>
        <p:txBody>
          <a:bodyPr/>
          <a:lstStyle/>
          <a:p>
            <a:fld id="{3A955D50-50B6-4988-B7CD-3692C4A79545}" type="datetimeFigureOut">
              <a:rPr lang="en-US" smtClean="0"/>
              <a:t>1/26/2021</a:t>
            </a:fld>
            <a:endParaRPr lang="en-US"/>
          </a:p>
        </p:txBody>
      </p:sp>
      <p:sp>
        <p:nvSpPr>
          <p:cNvPr id="3" name="Footer Placeholder 2">
            <a:extLst>
              <a:ext uri="{FF2B5EF4-FFF2-40B4-BE49-F238E27FC236}">
                <a16:creationId xmlns:a16="http://schemas.microsoft.com/office/drawing/2014/main" id="{5888997C-2F70-4762-9AA1-736E39810F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A17689-A679-48EE-BD22-D9454F5FF326}"/>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621226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EBE5D-7E42-4BB7-8D8C-C0D3A6887E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BB2535-05A9-49E1-9B7B-6989FEE05B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A7C234-3F52-41A0-84EC-60F1FB9550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6585B8-A33A-47D1-AB05-645021F3E0AC}"/>
              </a:ext>
            </a:extLst>
          </p:cNvPr>
          <p:cNvSpPr>
            <a:spLocks noGrp="1"/>
          </p:cNvSpPr>
          <p:nvPr>
            <p:ph type="dt" sz="half" idx="10"/>
          </p:nvPr>
        </p:nvSpPr>
        <p:spPr/>
        <p:txBody>
          <a:bodyPr/>
          <a:lstStyle/>
          <a:p>
            <a:fld id="{3A955D50-50B6-4988-B7CD-3692C4A79545}" type="datetimeFigureOut">
              <a:rPr lang="en-US" smtClean="0"/>
              <a:t>1/26/2021</a:t>
            </a:fld>
            <a:endParaRPr lang="en-US"/>
          </a:p>
        </p:txBody>
      </p:sp>
      <p:sp>
        <p:nvSpPr>
          <p:cNvPr id="6" name="Footer Placeholder 5">
            <a:extLst>
              <a:ext uri="{FF2B5EF4-FFF2-40B4-BE49-F238E27FC236}">
                <a16:creationId xmlns:a16="http://schemas.microsoft.com/office/drawing/2014/main" id="{E2E57033-AB37-471D-A8E2-7F908BF3D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9BF63A-8437-46DF-B200-FF2DC1721DDA}"/>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2611701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36906-2F7F-4A6E-8602-14F8C47713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1D4BF3-9D4E-4FA8-82AE-5E7E0F5820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BDD4D9-8340-4719-AFBF-7E9834ACB7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13E0C4-4163-49FC-9D33-25C98427C841}"/>
              </a:ext>
            </a:extLst>
          </p:cNvPr>
          <p:cNvSpPr>
            <a:spLocks noGrp="1"/>
          </p:cNvSpPr>
          <p:nvPr>
            <p:ph type="dt" sz="half" idx="10"/>
          </p:nvPr>
        </p:nvSpPr>
        <p:spPr/>
        <p:txBody>
          <a:bodyPr/>
          <a:lstStyle/>
          <a:p>
            <a:fld id="{3A955D50-50B6-4988-B7CD-3692C4A79545}" type="datetimeFigureOut">
              <a:rPr lang="en-US" smtClean="0"/>
              <a:t>1/26/2021</a:t>
            </a:fld>
            <a:endParaRPr lang="en-US"/>
          </a:p>
        </p:txBody>
      </p:sp>
      <p:sp>
        <p:nvSpPr>
          <p:cNvPr id="6" name="Footer Placeholder 5">
            <a:extLst>
              <a:ext uri="{FF2B5EF4-FFF2-40B4-BE49-F238E27FC236}">
                <a16:creationId xmlns:a16="http://schemas.microsoft.com/office/drawing/2014/main" id="{8855A28D-D725-4615-8C78-5CE19B760D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D613D6-8498-4DC7-833A-27A3E65DDE1A}"/>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708907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2D686C-3316-46FD-9987-C4B3F9015C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63B956-8D44-40EE-9D4D-E77CCC25CE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BD084A-3E56-43DC-A372-27467C2365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55D50-50B6-4988-B7CD-3692C4A79545}" type="datetimeFigureOut">
              <a:rPr lang="en-US" smtClean="0"/>
              <a:t>1/26/2021</a:t>
            </a:fld>
            <a:endParaRPr lang="en-US"/>
          </a:p>
        </p:txBody>
      </p:sp>
      <p:sp>
        <p:nvSpPr>
          <p:cNvPr id="5" name="Footer Placeholder 4">
            <a:extLst>
              <a:ext uri="{FF2B5EF4-FFF2-40B4-BE49-F238E27FC236}">
                <a16:creationId xmlns:a16="http://schemas.microsoft.com/office/drawing/2014/main" id="{A3CCFBEC-5C31-4C14-8123-CA42AA3E18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3381B5-F4BA-4A68-9FE2-1D550E4E1C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9D38A-DCF5-49F0-AA1B-63B96E391D0F}" type="slidenum">
              <a:rPr lang="en-US" smtClean="0"/>
              <a:t>‹#›</a:t>
            </a:fld>
            <a:endParaRPr lang="en-US"/>
          </a:p>
        </p:txBody>
      </p:sp>
    </p:spTree>
    <p:extLst>
      <p:ext uri="{BB962C8B-B14F-4D97-AF65-F5344CB8AC3E}">
        <p14:creationId xmlns:p14="http://schemas.microsoft.com/office/powerpoint/2010/main" val="3413677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Lc7kTom3uL8"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youtu.be/YCB60xaIC4o" TargetMode="External"/><Relationship Id="rId3" Type="http://schemas.openxmlformats.org/officeDocument/2006/relationships/hyperlink" Target="https://youtu.be/WRVu7Zruj3g" TargetMode="External"/><Relationship Id="rId7" Type="http://schemas.openxmlformats.org/officeDocument/2006/relationships/hyperlink" Target="https://youtu.be/pNlFQjXDlwc"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youtu.be/LAn9Z7eHJ-Y" TargetMode="External"/><Relationship Id="rId5" Type="http://schemas.openxmlformats.org/officeDocument/2006/relationships/hyperlink" Target="https://youtu.be/y2Zn8xt-3Ys" TargetMode="External"/><Relationship Id="rId10" Type="http://schemas.openxmlformats.org/officeDocument/2006/relationships/hyperlink" Target="https://youtu.be/OUnzKbGbWms" TargetMode="External"/><Relationship Id="rId4" Type="http://schemas.openxmlformats.org/officeDocument/2006/relationships/hyperlink" Target="https://youtu.be/-AA8_PWzsgA" TargetMode="External"/><Relationship Id="rId9" Type="http://schemas.openxmlformats.org/officeDocument/2006/relationships/hyperlink" Target="https://youtu.be/i9kYmeK9jrg"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p:pic>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p:txBody>
          <a:bodyPr>
            <a:normAutofit/>
          </a:bodyPr>
          <a:lstStyle/>
          <a:p>
            <a:pPr algn="ctr" rtl="1"/>
            <a:r>
              <a:rPr lang="ar-AE" sz="1400" dirty="0"/>
              <a:t>يحترم الآراء عند الحديث مع الآخرين. </a:t>
            </a:r>
            <a:endParaRPr lang="ru-RU" sz="1400" dirty="0">
              <a:latin typeface="+mn-lt"/>
              <a:ea typeface="+mn-ea"/>
              <a:cs typeface="Sakkal Majalla" panose="02000000000000000000" pitchFamily="2" charset="-78"/>
            </a:endParaRPr>
          </a:p>
        </p:txBody>
      </p:sp>
      <p:sp>
        <p:nvSpPr>
          <p:cNvPr id="5" name="Subtitle 4">
            <a:extLst>
              <a:ext uri="{FF2B5EF4-FFF2-40B4-BE49-F238E27FC236}">
                <a16:creationId xmlns:a16="http://schemas.microsoft.com/office/drawing/2014/main" id="{8E5938E0-49A8-4D79-90DF-4DB9A83795AA}"/>
              </a:ext>
            </a:extLst>
          </p:cNvPr>
          <p:cNvSpPr>
            <a:spLocks noGrp="1"/>
          </p:cNvSpPr>
          <p:nvPr>
            <p:ph type="subTitle" idx="1"/>
          </p:nvPr>
        </p:nvSpPr>
        <p:spPr>
          <a:xfrm rot="720000">
            <a:off x="8179742" y="5113802"/>
            <a:ext cx="3724416" cy="858767"/>
          </a:xfrm>
        </p:spPr>
        <p:txBody>
          <a:bodyPr>
            <a:normAutofit/>
          </a:bodyPr>
          <a:lstStyle/>
          <a:p>
            <a:pPr algn="ctr" rtl="1"/>
            <a:r>
              <a:rPr lang="ar-SA" sz="2000" dirty="0">
                <a:latin typeface="Sakkal Majalla" panose="02000000000000000000" pitchFamily="2" charset="-78"/>
                <a:cs typeface="Sakkal Majalla" panose="02000000000000000000" pitchFamily="2" charset="-78"/>
              </a:rPr>
              <a:t>مقدم الهدف:</a:t>
            </a:r>
            <a:r>
              <a:rPr lang="ar-AE" sz="2000" b="1" dirty="0">
                <a:latin typeface="Sakkal Majalla" panose="02000000000000000000" pitchFamily="2" charset="-78"/>
                <a:cs typeface="Sakkal Majalla" panose="02000000000000000000" pitchFamily="2" charset="-78"/>
              </a:rPr>
              <a:t>أ-فاطمة كمال </a:t>
            </a:r>
            <a:endParaRPr lang="ar-AE" sz="2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43528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12522" t="18512"/>
          <a:stretch/>
        </p:blipFill>
        <p:spPr>
          <a:xfrm>
            <a:off x="3333404" y="615141"/>
            <a:ext cx="4854632" cy="587811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217147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4">
            <a:extLst>
              <a:ext uri="{FF2B5EF4-FFF2-40B4-BE49-F238E27FC236}">
                <a16:creationId xmlns:a16="http://schemas.microsoft.com/office/drawing/2014/main" id="{63215561-8762-45C9-BA1F-17C85CE51210}"/>
              </a:ext>
            </a:extLst>
          </p:cNvPr>
          <p:cNvSpPr/>
          <p:nvPr/>
        </p:nvSpPr>
        <p:spPr>
          <a:xfrm>
            <a:off x="1181664" y="3825164"/>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endParaRPr lang="en-US" sz="1200" b="1" dirty="0">
              <a:solidFill>
                <a:srgbClr val="FF0000"/>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66968111"/>
              </p:ext>
            </p:extLst>
          </p:nvPr>
        </p:nvGraphicFramePr>
        <p:xfrm>
          <a:off x="126749" y="68629"/>
          <a:ext cx="12004585" cy="6528155"/>
        </p:xfrm>
        <a:graphic>
          <a:graphicData uri="http://schemas.openxmlformats.org/drawingml/2006/table">
            <a:tbl>
              <a:tblPr firstRow="1" bandRow="1">
                <a:tableStyleId>{5940675A-B579-460E-94D1-54222C63F5DA}</a:tableStyleId>
              </a:tblPr>
              <a:tblGrid>
                <a:gridCol w="4396564">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3539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 أ.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 أ. فاطمة كمال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ar-AE" sz="1200" b="1" dirty="0" smtClean="0">
                          <a:latin typeface="Sakkal Majalla" panose="02000000000000000000" pitchFamily="2" charset="-78"/>
                          <a:cs typeface="Sakkal Majalla" panose="02000000000000000000" pitchFamily="2" charset="-78"/>
                        </a:rPr>
                        <a:t>إحترام الأراء عند الحديث</a:t>
                      </a:r>
                      <a:r>
                        <a:rPr lang="ar-AE" sz="1200" b="1" baseline="0" dirty="0" smtClean="0">
                          <a:latin typeface="Sakkal Majalla" panose="02000000000000000000" pitchFamily="2" charset="-78"/>
                          <a:cs typeface="Sakkal Majalla" panose="02000000000000000000" pitchFamily="2" charset="-78"/>
                        </a:rPr>
                        <a:t> مع الأخرين </a:t>
                      </a:r>
                      <a:endParaRPr lang="ar-AE" sz="1200" b="1" kern="1200" dirty="0">
                        <a:solidFill>
                          <a:schemeClr val="tx1"/>
                        </a:solidFill>
                        <a:latin typeface="Arial" panose="020B0604020202020204" pitchFamily="34" charset="0"/>
                        <a:ea typeface="+mn-ea"/>
                        <a:cs typeface="+mn-cs"/>
                      </a:endParaRPr>
                    </a:p>
                    <a:p>
                      <a:pPr marL="0" marR="0" lvl="0" indent="0" algn="ctr" defTabSz="914400" rtl="1" eaLnBrk="1" fontAlgn="ctr" latinLnBrk="0" hangingPunct="1">
                        <a:lnSpc>
                          <a:spcPct val="100000"/>
                        </a:lnSpc>
                        <a:spcBef>
                          <a:spcPts val="0"/>
                        </a:spcBef>
                        <a:spcAft>
                          <a:spcPts val="0"/>
                        </a:spcAft>
                        <a:buClrTx/>
                        <a:buSzTx/>
                        <a:buFontTx/>
                        <a:buNone/>
                        <a:tabLst/>
                        <a:defRPr/>
                      </a:pP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رقم </a:t>
                      </a:r>
                      <a:r>
                        <a:rPr lang="ar-AE" sz="1200" b="1" i="0" u="none" strike="noStrike" dirty="0">
                          <a:solidFill>
                            <a:srgbClr val="FF0000"/>
                          </a:solidFill>
                          <a:effectLst/>
                          <a:latin typeface="Sakkal Majalla" panose="02000000000000000000" pitchFamily="2" charset="-78"/>
                          <a:cs typeface="Sakkal Majalla" panose="02000000000000000000" pitchFamily="2" charset="-78"/>
                        </a:rPr>
                        <a:t>الهدف </a:t>
                      </a: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:(2019</a:t>
                      </a:r>
                      <a:r>
                        <a:rPr lang="ar-AE" sz="1200" b="1" i="0" u="none" strike="noStrike" baseline="0" dirty="0" smtClean="0">
                          <a:solidFill>
                            <a:srgbClr val="FF0000"/>
                          </a:solidFill>
                          <a:effectLst/>
                          <a:latin typeface="Sakkal Majalla" panose="02000000000000000000" pitchFamily="2" charset="-78"/>
                          <a:cs typeface="Sakkal Majalla" panose="02000000000000000000" pitchFamily="2" charset="-78"/>
                        </a:rPr>
                        <a:t>)</a:t>
                      </a: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  </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949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العمرية:11 -12</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البسيطة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848070">
                <a:tc gridSpan="3">
                  <a:txBody>
                    <a:bodyPr/>
                    <a:lstStyle/>
                    <a:p>
                      <a:pPr algn="r" rtl="1"/>
                      <a:endParaRPr lang="ar-AE" sz="1400" b="1" kern="1200" baseline="0" dirty="0" smtClean="0">
                        <a:solidFill>
                          <a:srgbClr val="FF0000"/>
                        </a:solidFill>
                        <a:latin typeface="Arial" panose="020B0604020202020204" pitchFamily="34" charset="0"/>
                        <a:ea typeface="+mn-ea"/>
                        <a:cs typeface="+mn-cs"/>
                      </a:endParaRPr>
                    </a:p>
                    <a:p>
                      <a:pPr algn="r" rtl="1"/>
                      <a:r>
                        <a:rPr lang="ar-AE" sz="1400" b="1" kern="1200" dirty="0" smtClean="0">
                          <a:solidFill>
                            <a:srgbClr val="FF0000"/>
                          </a:solidFill>
                          <a:latin typeface="Arial" panose="020B0604020202020204" pitchFamily="34" charset="0"/>
                          <a:ea typeface="+mn-ea"/>
                          <a:cs typeface="+mn-cs"/>
                        </a:rPr>
                        <a:t>درس /الإحترام سيد الموقف </a:t>
                      </a:r>
                    </a:p>
                    <a:p>
                      <a:pPr algn="r" rtl="1"/>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رجع والد حمد الى المنزل بعد يوم شاق وقرر أن لا يذهب الى العمل في اليوم التالي وأخذ إجازة لمدة يوم واحد حتى يتمكن من قضاء يوم ممتع مع ابنائه حمد وفاطمة . وبالفعل قام الأب بالحوار التالى مع زوجته وأبنائه بعدما قام بمنادة زوجته :</a:t>
                      </a: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الأب</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أم حمد ما رأيك بالقيام بنزهه مع أبنائنا ؟؟؟</a:t>
                      </a: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الام</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 فكرة ممتازه يا أبى حمد ......... سأقوم بمناداة أبنائنا للتحدث معهم ........</a:t>
                      </a: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وبعد دقايق </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حمد وفاطمة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حضروا الى غرف الجلوس لمناقشة الامر مع والديهم . </a:t>
                      </a: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فاطمة</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 شكرا يا والدي الحبيب  على هذه المفاجأة الجميله وبالفعل نحن بحاجة الى يوم نقضيها برفقتك انت وامي .</a:t>
                      </a: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حمد</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 ما هذا يا أبي ؟؟ فقط يوم واحد ....... فرد الأب قائلا : نعم يا ولدى فلن يسمح لي بأكثر من يوم واحد  من العمل .</a:t>
                      </a: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وفي تلك الأثناء : لم يعجبها الام رد </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حمد</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على أبيه .......... ولكن لم تتحدث أثناء الجلسه .......وبعد ذلك قام الأب وقال لأبنائه :</a:t>
                      </a: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هيا اجتمعوا مع بعض وقرروا الى أين تريدون الذهاب يوم غد : </a:t>
                      </a: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وفي تلك الأثناء تعالت أصوات </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حمد وفاطمة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وتدخلو الوالدين لمعرفة السبب ؟؟؟؟ </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فقال حمد :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أبي انا الأكبر وانا لى الحق في اختيار المكان الذي سنذهب اليه وأنا اريد الذهاب الى الشاطى .وفي تلك الأثناء :</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صرخت فاطمة وهي تبكي وقالت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لا لا أريد الذهاب الى مزرعة جدي وجدتي .</a:t>
                      </a: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فرد حمد قائل</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 : دائما تبكى عندما تريد شي وأنا لا اهتم ببكائك ........... </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فرد الأب قائلا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لا يا </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حمد</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فهذ التصرف غير صحيح هي أختك الصغرى ويجب التعاطف معها .......... وانت يا </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فاطمة</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يجب عليك إحترام أخيك الكبير وعدم الصراخ في وجهه أثناء التحدث ويجب ان يسود بينكم الأحترام ....ويجب عدم التطاول على الأخرين اما بالصراخ أو بالسخرية . </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وبعد ذلك تدخلت الام قائلة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نعم وأيضا يا </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حمد</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لقد أخطات اليوم عندما تحدثت مع أبيك بطريقة غير لبقه وسألته بطريقة غير مناسبة عن الأجازه . </a:t>
                      </a: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فدائما</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 الأحترام في الحديث يكون سيد الموقف . </a:t>
                      </a: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smtClean="0">
                        <a:latin typeface="Sakkal Majalla" panose="02000000000000000000" pitchFamily="2" charset="-78"/>
                        <a:cs typeface="Sakkal Majalla" panose="02000000000000000000" pitchFamily="2" charset="-78"/>
                      </a:endParaRPr>
                    </a:p>
                    <a:p>
                      <a:pPr algn="ctr" rtl="1"/>
                      <a:endParaRPr lang="ar-AE" sz="16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26 January 2021</a:t>
            </a:fld>
            <a:endParaRPr lang="en-GB"/>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sp>
        <p:nvSpPr>
          <p:cNvPr id="7" name="Rounded Rectangle 6">
            <a:extLst>
              <a:ext uri="{FF2B5EF4-FFF2-40B4-BE49-F238E27FC236}">
                <a16:creationId xmlns:a16="http://schemas.microsoft.com/office/drawing/2014/main" id="{63215561-8762-45C9-BA1F-17C85CE51210}"/>
              </a:ext>
            </a:extLst>
          </p:cNvPr>
          <p:cNvSpPr/>
          <p:nvPr/>
        </p:nvSpPr>
        <p:spPr>
          <a:xfrm>
            <a:off x="4138454" y="5660455"/>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r>
              <a:rPr lang="en-US" sz="1200" b="1" dirty="0">
                <a:latin typeface="Sakkal Majalla" panose="02000000000000000000" pitchFamily="2" charset="-78"/>
                <a:cs typeface="Sakkal Majalla" panose="02000000000000000000" pitchFamily="2" charset="-78"/>
                <a:hlinkClick r:id="rId3"/>
              </a:rPr>
              <a:t>https://</a:t>
            </a:r>
            <a:r>
              <a:rPr lang="en-US" sz="1200" b="1" dirty="0" smtClean="0">
                <a:latin typeface="Sakkal Majalla" panose="02000000000000000000" pitchFamily="2" charset="-78"/>
                <a:cs typeface="Sakkal Majalla" panose="02000000000000000000" pitchFamily="2" charset="-78"/>
                <a:hlinkClick r:id="rId3"/>
              </a:rPr>
              <a:t>youtu.be/Lc7kTom3uL8</a:t>
            </a:r>
            <a:endParaRPr lang="ar-AE" sz="1200" b="1" dirty="0" smtClean="0">
              <a:latin typeface="Sakkal Majalla" panose="02000000000000000000" pitchFamily="2" charset="-78"/>
              <a:cs typeface="Sakkal Majalla" panose="02000000000000000000" pitchFamily="2" charset="-78"/>
            </a:endParaRPr>
          </a:p>
          <a:p>
            <a:r>
              <a:rPr lang="ar-AE" sz="1200" b="1" dirty="0" smtClean="0">
                <a:solidFill>
                  <a:srgbClr val="FF0000"/>
                </a:solidFill>
                <a:latin typeface="Sakkal Majalla" panose="02000000000000000000" pitchFamily="2" charset="-78"/>
                <a:cs typeface="Sakkal Majalla" panose="02000000000000000000" pitchFamily="2" charset="-78"/>
              </a:rPr>
              <a:t>أداب الحوار مع الأخرين </a:t>
            </a:r>
            <a:endParaRPr lang="ar-AE" sz="1200" b="1"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873815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853295826"/>
              </p:ext>
            </p:extLst>
          </p:nvPr>
        </p:nvGraphicFramePr>
        <p:xfrm>
          <a:off x="111541" y="150666"/>
          <a:ext cx="11943226" cy="6477802"/>
        </p:xfrm>
        <a:graphic>
          <a:graphicData uri="http://schemas.openxmlformats.org/drawingml/2006/table">
            <a:tbl>
              <a:tblPr firstRow="1" bandRow="1">
                <a:tableStyleId>{5940675A-B579-460E-94D1-54222C63F5DA}</a:tableStyleId>
              </a:tblPr>
              <a:tblGrid>
                <a:gridCol w="10736975">
                  <a:extLst>
                    <a:ext uri="{9D8B030D-6E8A-4147-A177-3AD203B41FA5}">
                      <a16:colId xmlns:a16="http://schemas.microsoft.com/office/drawing/2014/main" val="20000"/>
                    </a:ext>
                  </a:extLst>
                </a:gridCol>
                <a:gridCol w="1206251">
                  <a:extLst>
                    <a:ext uri="{9D8B030D-6E8A-4147-A177-3AD203B41FA5}">
                      <a16:colId xmlns:a16="http://schemas.microsoft.com/office/drawing/2014/main" val="20001"/>
                    </a:ext>
                  </a:extLst>
                </a:gridCol>
              </a:tblGrid>
              <a:tr h="528764">
                <a:tc>
                  <a:txBody>
                    <a:bodyPr/>
                    <a:lstStyle/>
                    <a:p>
                      <a:pPr marL="0" marR="0" indent="0" algn="r" defTabSz="914400" rtl="1" eaLnBrk="1" fontAlgn="ctr" latinLnBrk="0" hangingPunct="1">
                        <a:lnSpc>
                          <a:spcPct val="100000"/>
                        </a:lnSpc>
                        <a:spcBef>
                          <a:spcPts val="0"/>
                        </a:spcBef>
                        <a:spcAft>
                          <a:spcPts val="0"/>
                        </a:spcAft>
                        <a:buClrTx/>
                        <a:buSzTx/>
                        <a:buFontTx/>
                        <a:buNone/>
                        <a:tabLst/>
                        <a:defRPr/>
                      </a:pPr>
                      <a:r>
                        <a:rPr lang="ar-AE" sz="1200" b="1" kern="1200" dirty="0" smtClean="0">
                          <a:solidFill>
                            <a:schemeClr val="tx1"/>
                          </a:solidFill>
                          <a:latin typeface="Sakkal Majalla" panose="02000000000000000000" pitchFamily="2" charset="-78"/>
                          <a:ea typeface="+mn-ea"/>
                          <a:cs typeface="Sakkal Majalla" panose="02000000000000000000" pitchFamily="2" charset="-78"/>
                        </a:rPr>
                        <a:t>إحترام</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 أراء الاخرين عند الحديث معهم . </a:t>
                      </a:r>
                      <a:endParaRPr lang="ar-AE" sz="1200" b="1" kern="1200" dirty="0" smtClean="0">
                        <a:solidFill>
                          <a:schemeClr val="tx1"/>
                        </a:solidFill>
                        <a:latin typeface="Arial" panose="020B0604020202020204" pitchFamily="34" charset="0"/>
                        <a:ea typeface="+mn-ea"/>
                        <a:cs typeface="+mn-cs"/>
                      </a:endParaRPr>
                    </a:p>
                    <a:p>
                      <a:pPr algn="r" rtl="1" fontAlgn="ctr"/>
                      <a:endParaRPr lang="ar-AE" sz="1200" b="1" kern="1200" dirty="0">
                        <a:solidFill>
                          <a:schemeClr val="tx1"/>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SA" sz="1200" b="1" dirty="0">
                          <a:latin typeface="Sakkal Majalla" panose="02000000000000000000" pitchFamily="2" charset="-78"/>
                          <a:cs typeface="Sakkal Majalla" panose="02000000000000000000" pitchFamily="2" charset="-78"/>
                        </a:rPr>
                        <a:t>انشطه</a:t>
                      </a:r>
                      <a:r>
                        <a:rPr lang="ar-SA" sz="1200" b="1" baseline="0" dirty="0">
                          <a:latin typeface="Sakkal Majalla" panose="02000000000000000000" pitchFamily="2" charset="-78"/>
                          <a:cs typeface="Sakkal Majalla" panose="02000000000000000000" pitchFamily="2" charset="-78"/>
                        </a:rPr>
                        <a:t> مهارية</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algn="r" rtl="1"/>
                      <a:endParaRPr lang="ar-AE" sz="14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endParaRPr lang="ar-AE" sz="1400" b="1" dirty="0" smtClean="0">
                        <a:latin typeface="Sakkal Majalla" panose="02000000000000000000" pitchFamily="2" charset="-78"/>
                        <a:cs typeface="Sakkal Majalla" panose="02000000000000000000" pitchFamily="2" charset="-78"/>
                      </a:endParaRPr>
                    </a:p>
                    <a:p>
                      <a:pPr algn="r" rtl="1"/>
                      <a:endParaRPr lang="ar-SA" sz="1100" b="1" dirty="0" smtClean="0">
                        <a:latin typeface="Sakkal Majalla" panose="02000000000000000000" pitchFamily="2" charset="-78"/>
                        <a:cs typeface="Sakkal Majalla" panose="02000000000000000000" pitchFamily="2" charset="-78"/>
                      </a:endParaRPr>
                    </a:p>
                    <a:p>
                      <a:pPr algn="r" rtl="1"/>
                      <a:r>
                        <a:rPr lang="ar-AE" sz="1100" b="1" u="none" baseline="0" dirty="0" smtClean="0">
                          <a:solidFill>
                            <a:srgbClr val="FF0000"/>
                          </a:solidFill>
                          <a:latin typeface="Sakkal Majalla" panose="02000000000000000000" pitchFamily="2" charset="-78"/>
                          <a:cs typeface="Sakkal Majalla" panose="02000000000000000000" pitchFamily="2" charset="-78"/>
                        </a:rPr>
                        <a:t>الأنشطة الصفية: </a:t>
                      </a:r>
                    </a:p>
                    <a:p>
                      <a:pPr marL="228600" indent="-228600" algn="r" rtl="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انشطة تمثيلية عن ( عن كيفية التحدث مع الاخرين )</a:t>
                      </a:r>
                    </a:p>
                    <a:p>
                      <a:pPr marL="228600" indent="-228600" algn="r" rtl="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أنشطة تعبيريه لتدريب الطالب على أداب الحوار مع الأخرين .</a:t>
                      </a:r>
                    </a:p>
                    <a:p>
                      <a:pPr marL="228600" indent="-228600" algn="r" rtl="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انشطة متنوعة لتدريب الطالب على التعبير عن يومياته مع والديه </a:t>
                      </a:r>
                    </a:p>
                    <a:p>
                      <a:pPr marL="228600" indent="-228600" algn="r" rtl="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كيفية الإنصات للكبار</a:t>
                      </a:r>
                    </a:p>
                    <a:p>
                      <a:pPr marL="228600" indent="-228600" algn="r" rtl="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تطبيق عدد من المشاهد التمثيلية (التمثيل المسرحى ) وذلك لتعميم مهارة أداب الحوار لدي الطالب </a:t>
                      </a:r>
                    </a:p>
                    <a:p>
                      <a:pPr marL="228600" indent="-228600" algn="r" rtl="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الجمل التعبيرية التى تدل على الأحترام </a:t>
                      </a:r>
                    </a:p>
                    <a:p>
                      <a:pPr marL="0" indent="0" algn="r" rtl="1">
                        <a:buFont typeface="+mj-lt"/>
                        <a:buNone/>
                      </a:pPr>
                      <a:r>
                        <a:rPr lang="ar-AE" sz="1100" b="1" u="none" kern="1200" baseline="0" dirty="0" smtClean="0">
                          <a:solidFill>
                            <a:srgbClr val="FF0000"/>
                          </a:solidFill>
                          <a:latin typeface="Sakkal Majalla" panose="02000000000000000000" pitchFamily="2" charset="-78"/>
                          <a:ea typeface="+mn-ea"/>
                          <a:cs typeface="Sakkal Majalla" panose="02000000000000000000" pitchFamily="2" charset="-78"/>
                        </a:rPr>
                        <a:t>نقاط مهمة في  الحصة الدرسية:</a:t>
                      </a:r>
                    </a:p>
                    <a:p>
                      <a:pPr algn="r" rtl="1"/>
                      <a:endParaRPr lang="ar-AE" sz="1100" b="1" u="none" baseline="0" dirty="0" smtClean="0">
                        <a:solidFill>
                          <a:srgbClr val="FF0000"/>
                        </a:solidFill>
                        <a:latin typeface="Sakkal Majalla" panose="02000000000000000000" pitchFamily="2" charset="-78"/>
                        <a:cs typeface="Sakkal Majalla" panose="02000000000000000000" pitchFamily="2" charset="-78"/>
                      </a:endParaRPr>
                    </a:p>
                    <a:p>
                      <a:pPr marL="228600" indent="-228600" algn="r" defTabSz="914400" rtl="1" eaLnBrk="1" latinLnBrk="0" hangingPunct="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تحفيز الطالب على التفاعل مع المعلمة بالتحوار بطريقة مناسبة </a:t>
                      </a:r>
                    </a:p>
                    <a:p>
                      <a:pPr marL="228600" indent="-228600" algn="r" defTabSz="914400" rtl="1" eaLnBrk="1" latinLnBrk="0" hangingPunct="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 مراعاة الفروق الفردية للحالات.</a:t>
                      </a:r>
                    </a:p>
                    <a:p>
                      <a:pPr marL="228600" indent="-228600" algn="r" defTabSz="914400" rtl="1" eaLnBrk="1" latinLnBrk="0" hangingPunct="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.إعطاء كل طالب حقه من الحصة .</a:t>
                      </a:r>
                    </a:p>
                    <a:p>
                      <a:pPr marL="228600" indent="-228600" algn="r" defTabSz="914400" rtl="1" eaLnBrk="1" latinLnBrk="0" hangingPunct="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 تقسيم الحصة إلى نظرى وعملي </a:t>
                      </a:r>
                    </a:p>
                    <a:p>
                      <a:pPr marL="228600" indent="-228600" algn="r" defTabSz="914400" rtl="1" eaLnBrk="1" latinLnBrk="0" hangingPunct="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يمكن الدمج بين الأساليب لتحقيق الفائدة </a:t>
                      </a:r>
                    </a:p>
                    <a:p>
                      <a:pPr marL="228600" indent="-228600" algn="r" defTabSz="914400" rtl="1" eaLnBrk="1" latinLnBrk="0" hangingPunct="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 استخدام اللعب المسرحي  لتطبيق المهارة </a:t>
                      </a:r>
                    </a:p>
                    <a:p>
                      <a:pPr marL="228600" indent="-228600" algn="r" defTabSz="914400" rtl="1" eaLnBrk="1" latinLnBrk="0" hangingPunct="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تمثيل الأدوار  للتدريب على المهارة </a:t>
                      </a:r>
                    </a:p>
                    <a:p>
                      <a:pPr marL="228600" indent="-228600" algn="r" defTabSz="914400" rtl="1" eaLnBrk="1" latinLnBrk="0" hangingPunct="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عدد من المواقف التعبيرية لتشجيع الطالب على إستخدام الحوار المناسب </a:t>
                      </a:r>
                      <a:endParaRPr lang="en-US" sz="11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defTabSz="914400" rtl="1" eaLnBrk="1" latinLnBrk="0" hangingPunct="1">
                        <a:buFont typeface="+mj-lt"/>
                        <a:buAutoNum type="arabicPeriod"/>
                      </a:pPr>
                      <a:r>
                        <a:rPr lang="ar-AE" sz="1100" b="1" u="none" kern="1200" baseline="0" dirty="0" smtClean="0">
                          <a:solidFill>
                            <a:schemeClr val="tx1"/>
                          </a:solidFill>
                          <a:latin typeface="Sakkal Majalla" panose="02000000000000000000" pitchFamily="2" charset="-78"/>
                          <a:ea typeface="+mn-ea"/>
                          <a:cs typeface="Sakkal Majalla" panose="02000000000000000000" pitchFamily="2" charset="-78"/>
                        </a:rPr>
                        <a:t>عرض قصص تعبيريه لتدريب الطالب على احترام اراء الاخرين عند الحديث .</a:t>
                      </a:r>
                    </a:p>
                    <a:p>
                      <a:pPr algn="r" rtl="1"/>
                      <a:endParaRPr lang="ar-AE" sz="1400" b="1" dirty="0" smtClean="0">
                        <a:latin typeface="Sakkal Majalla" panose="02000000000000000000" pitchFamily="2" charset="-78"/>
                        <a:cs typeface="Sakkal Majalla" panose="02000000000000000000" pitchFamily="2" charset="-78"/>
                      </a:endParaRPr>
                    </a:p>
                    <a:p>
                      <a:pPr algn="r" rtl="1"/>
                      <a:endParaRPr lang="ar-AE" sz="1400" b="1" kern="1200" baseline="0" dirty="0" smtClean="0">
                        <a:solidFill>
                          <a:srgbClr val="FF0000"/>
                        </a:solidFill>
                        <a:latin typeface="Arial" panose="020B0604020202020204" pitchFamily="34" charset="0"/>
                        <a:ea typeface="+mn-ea"/>
                        <a:cs typeface="+mn-cs"/>
                      </a:endParaRPr>
                    </a:p>
                    <a:p>
                      <a:pPr algn="r" rtl="1"/>
                      <a:endParaRPr lang="ar-AE" sz="1200" b="1" dirty="0" smtClean="0">
                        <a:latin typeface="Sakkal Majalla" panose="02000000000000000000" pitchFamily="2" charset="-78"/>
                        <a:cs typeface="Sakkal Majalla" panose="02000000000000000000" pitchFamily="2" charset="-78"/>
                      </a:endParaRPr>
                    </a:p>
                    <a:p>
                      <a:pPr algn="r" rtl="1"/>
                      <a:endParaRPr lang="ar-SA" sz="1600" b="1" baseline="0" dirty="0">
                        <a:latin typeface="Sakkal Majalla" panose="02000000000000000000" pitchFamily="2" charset="-78"/>
                        <a:cs typeface="Sakkal Majalla" panose="02000000000000000000" pitchFamily="2" charset="-78"/>
                      </a:endParaRPr>
                    </a:p>
                    <a:p>
                      <a:pPr algn="r" rtl="1"/>
                      <a:endParaRPr lang="ar-SA" sz="1600" b="1" baseline="0" dirty="0">
                        <a:latin typeface="Sakkal Majalla" panose="02000000000000000000" pitchFamily="2" charset="-78"/>
                        <a:cs typeface="Sakkal Majalla" panose="02000000000000000000" pitchFamily="2" charset="-78"/>
                      </a:endParaRPr>
                    </a:p>
                    <a:p>
                      <a:pPr algn="r" rtl="1"/>
                      <a:endParaRPr lang="ar-SA" sz="1600" b="1" u="none" baseline="0" dirty="0">
                        <a:latin typeface="Sakkal Majalla" panose="02000000000000000000" pitchFamily="2" charset="-78"/>
                        <a:cs typeface="Sakkal Majalla" panose="02000000000000000000" pitchFamily="2" charset="-78"/>
                      </a:endParaRPr>
                    </a:p>
                    <a:p>
                      <a:pPr algn="r" rtl="1"/>
                      <a:endParaRPr lang="ar-SA" sz="1200" kern="1200" dirty="0">
                        <a:solidFill>
                          <a:srgbClr val="5B9BD5">
                            <a:lumMod val="50000"/>
                          </a:srgbClr>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00FA42EF-3AAD-44DC-B736-900FDC7B54C3}" type="datetime3">
              <a:rPr lang="en-US" smtClean="0"/>
              <a:t>26 January 2021</a:t>
            </a:fld>
            <a:endParaRPr lang="en-GB"/>
          </a:p>
        </p:txBody>
      </p:sp>
      <p:sp>
        <p:nvSpPr>
          <p:cNvPr id="10" name="Slide Number Placeholder 9"/>
          <p:cNvSpPr>
            <a:spLocks noGrp="1"/>
          </p:cNvSpPr>
          <p:nvPr>
            <p:ph type="sldNum" sz="quarter" idx="12"/>
          </p:nvPr>
        </p:nvSpPr>
        <p:spPr/>
        <p:txBody>
          <a:bodyPr/>
          <a:lstStyle/>
          <a:p>
            <a:fld id="{60F9F505-338F-4A63-8E60-F3E66EC2060F}" type="slidenum">
              <a:rPr lang="en-GB" smtClean="0"/>
              <a:t>3</a:t>
            </a:fld>
            <a:endParaRPr lang="en-GB"/>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128" y="1562794"/>
            <a:ext cx="4080139" cy="3133032"/>
          </a:xfrm>
          <a:prstGeom prst="rect">
            <a:avLst/>
          </a:prstGeom>
        </p:spPr>
      </p:pic>
    </p:spTree>
    <p:extLst>
      <p:ext uri="{BB962C8B-B14F-4D97-AF65-F5344CB8AC3E}">
        <p14:creationId xmlns:p14="http://schemas.microsoft.com/office/powerpoint/2010/main" val="2188067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90631824"/>
              </p:ext>
            </p:extLst>
          </p:nvPr>
        </p:nvGraphicFramePr>
        <p:xfrm>
          <a:off x="308280" y="99405"/>
          <a:ext cx="11804073" cy="6758595"/>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340904">
                <a:tc>
                  <a:txBody>
                    <a:bodyPr/>
                    <a:lstStyle/>
                    <a:p>
                      <a:pPr algn="r" rtl="1"/>
                      <a:r>
                        <a:rPr lang="ar-AE" sz="1200" b="1" u="none" baseline="0" dirty="0">
                          <a:solidFill>
                            <a:srgbClr val="FF0000"/>
                          </a:solidFill>
                          <a:latin typeface="Sakkal Majalla" panose="02000000000000000000" pitchFamily="2" charset="-78"/>
                          <a:cs typeface="Sakkal Majalla" panose="02000000000000000000" pitchFamily="2" charset="-78"/>
                        </a:rPr>
                        <a:t>الحصة الدراسية:</a:t>
                      </a:r>
                      <a:endParaRPr lang="ar-AE" sz="1200" b="1" u="none" baseline="0" dirty="0">
                        <a:latin typeface="Sakkal Majalla" panose="02000000000000000000" pitchFamily="2" charset="-78"/>
                        <a:cs typeface="Sakkal Majalla" panose="02000000000000000000" pitchFamily="2" charset="-78"/>
                      </a:endParaRPr>
                    </a:p>
                    <a:p>
                      <a:pPr algn="r" rtl="1"/>
                      <a:r>
                        <a:rPr lang="ar-AE" sz="1200" b="1" u="none" baseline="0" dirty="0">
                          <a:latin typeface="Sakkal Majalla" panose="02000000000000000000" pitchFamily="2" charset="-78"/>
                          <a:cs typeface="Sakkal Majalla" panose="02000000000000000000" pitchFamily="2" charset="-78"/>
                        </a:rPr>
                        <a:t> </a:t>
                      </a:r>
                      <a:r>
                        <a:rPr lang="ar-AE" sz="1200" b="1" u="none" baseline="0" dirty="0">
                          <a:solidFill>
                            <a:schemeClr val="tx1"/>
                          </a:solidFill>
                          <a:latin typeface="Sakkal Majalla" panose="02000000000000000000" pitchFamily="2" charset="-78"/>
                          <a:cs typeface="Sakkal Majalla" panose="02000000000000000000" pitchFamily="2" charset="-78"/>
                        </a:rPr>
                        <a:t>الهدف الرئيسي : </a:t>
                      </a:r>
                      <a:r>
                        <a:rPr lang="ar-AE" sz="1200" b="1" u="none" baseline="0" dirty="0" smtClean="0">
                          <a:solidFill>
                            <a:schemeClr val="tx1"/>
                          </a:solidFill>
                          <a:latin typeface="Sakkal Majalla" panose="02000000000000000000" pitchFamily="2" charset="-78"/>
                          <a:cs typeface="Sakkal Majalla" panose="02000000000000000000" pitchFamily="2" charset="-78"/>
                        </a:rPr>
                        <a:t>إحترام الأراء عند الحديث مع الاخرين </a:t>
                      </a:r>
                    </a:p>
                    <a:p>
                      <a:pPr algn="r" rtl="1"/>
                      <a:r>
                        <a:rPr lang="ar-AE" sz="1200" b="1" u="none" baseline="0" dirty="0" smtClean="0">
                          <a:solidFill>
                            <a:schemeClr val="tx1"/>
                          </a:solidFill>
                          <a:latin typeface="Sakkal Majalla" panose="02000000000000000000" pitchFamily="2" charset="-78"/>
                          <a:cs typeface="Sakkal Majalla" panose="02000000000000000000" pitchFamily="2" charset="-78"/>
                        </a:rPr>
                        <a:t>أهداف </a:t>
                      </a:r>
                      <a:r>
                        <a:rPr lang="ar-AE" sz="1200" b="1" u="none" baseline="0" dirty="0">
                          <a:solidFill>
                            <a:schemeClr val="tx1"/>
                          </a:solidFill>
                          <a:latin typeface="Sakkal Majalla" panose="02000000000000000000" pitchFamily="2" charset="-78"/>
                          <a:cs typeface="Sakkal Majalla" panose="02000000000000000000" pitchFamily="2" charset="-78"/>
                        </a:rPr>
                        <a:t>أخرى: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 يتدرب الطالب على المصطلحات اللبقة أثناء  التحدث مع الاخرين </a:t>
                      </a:r>
                      <a:endParaRPr lang="ar-AE" sz="1200" b="1" u="none" kern="1200" baseline="0" dirty="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 يتعرف الطالب على مهارة الإصغاء للكبار</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الحوار مع الاخرين بطريقة مناسبة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التمييز بين الأسلوب المناسب والغير المناسب عند التواصل مع الاخرين </a:t>
                      </a:r>
                    </a:p>
                    <a:p>
                      <a:pPr marL="228600" indent="-228600" algn="r" rtl="1">
                        <a:buFont typeface="+mj-lt"/>
                        <a:buAutoNum type="arabicPeriod"/>
                      </a:pP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baseline="0" dirty="0" smtClean="0">
                          <a:solidFill>
                            <a:srgbClr val="FF0000"/>
                          </a:solidFill>
                          <a:latin typeface="Sakkal Majalla" panose="02000000000000000000" pitchFamily="2" charset="-78"/>
                          <a:cs typeface="Sakkal Majalla" panose="02000000000000000000" pitchFamily="2" charset="-78"/>
                        </a:rPr>
                        <a:t>النشاط </a:t>
                      </a:r>
                      <a:r>
                        <a:rPr lang="ar-AE" sz="1200" b="1" u="none" baseline="0" dirty="0">
                          <a:solidFill>
                            <a:srgbClr val="FF0000"/>
                          </a:solidFill>
                          <a:latin typeface="Sakkal Majalla" panose="02000000000000000000" pitchFamily="2" charset="-78"/>
                          <a:cs typeface="Sakkal Majalla" panose="02000000000000000000" pitchFamily="2" charset="-78"/>
                        </a:rPr>
                        <a:t>الفني: </a:t>
                      </a:r>
                      <a:endPar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 يقوم الطالب بعدد من الأعمال الفنية (التلوين ) لعدد من المواقف المناسبة  في الحوار مع الاخرين . </a:t>
                      </a:r>
                      <a:endParaRPr lang="ar-AE" sz="1200" b="1" u="none" kern="1200" baseline="0" dirty="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الموسيقى:</a:t>
                      </a:r>
                    </a:p>
                    <a:p>
                      <a:pPr marL="0" marR="0" lvl="0" indent="0" algn="r" defTabSz="914400" rtl="1" eaLnBrk="1" fontAlgn="auto" latinLnBrk="0" hangingPunct="1">
                        <a:lnSpc>
                          <a:spcPct val="100000"/>
                        </a:lnSpc>
                        <a:spcBef>
                          <a:spcPts val="0"/>
                        </a:spcBef>
                        <a:spcAft>
                          <a:spcPts val="0"/>
                        </a:spcAft>
                        <a:buClrTx/>
                        <a:buSzTx/>
                        <a:buFont typeface="+mj-lt"/>
                        <a:buNone/>
                        <a:tabLst/>
                        <a:defRPr/>
                      </a:pPr>
                      <a:r>
                        <a:rPr lang="ar-AE" sz="1200" b="1" u="none" baseline="0" dirty="0" smtClean="0">
                          <a:solidFill>
                            <a:schemeClr val="tx1"/>
                          </a:solidFill>
                          <a:latin typeface="Sakkal Majalla" panose="02000000000000000000" pitchFamily="2" charset="-78"/>
                          <a:cs typeface="Sakkal Majalla" panose="02000000000000000000" pitchFamily="2" charset="-78"/>
                        </a:rPr>
                        <a:t>عرض العديد من الاناشيد الخاصة بالإحترام </a:t>
                      </a:r>
                      <a:endParaRPr lang="ar-AE" sz="1200" b="1" u="none" baseline="0" dirty="0">
                        <a:solidFill>
                          <a:schemeClr val="tx1"/>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smtClean="0">
                          <a:latin typeface="Sakkal Majalla" panose="02000000000000000000" pitchFamily="2" charset="-78"/>
                          <a:cs typeface="Sakkal Majalla" panose="02000000000000000000" pitchFamily="2" charset="-78"/>
                        </a:rPr>
                        <a:t>ان  يقوم ولى الامر بعرض إبنه عل العديد من المواقف الحواريه لتدريبه على الحوار بشكل مناسب وأحترام الأخرين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smtClean="0">
                          <a:latin typeface="Sakkal Majalla" panose="02000000000000000000" pitchFamily="2" charset="-78"/>
                          <a:cs typeface="Sakkal Majalla" panose="02000000000000000000" pitchFamily="2" charset="-78"/>
                        </a:rPr>
                        <a:t>إعطاء الطالب تدريبات الكافية لفن الإصغاء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إعطاء امثلة على فن الحوار بين الأهل في البيت الواحد</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1" kern="1200" baseline="0" dirty="0" smtClean="0">
                        <a:solidFill>
                          <a:schemeClr val="tx1"/>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816429">
                <a:tc>
                  <a:txBody>
                    <a:bodyPr/>
                    <a:lstStyle/>
                    <a:p>
                      <a:pPr algn="r" rtl="1"/>
                      <a:endParaRPr lang="ar-AE" sz="1200" b="1" dirty="0">
                        <a:latin typeface="Sakkal Majalla" panose="02000000000000000000" pitchFamily="2" charset="-78"/>
                        <a:cs typeface="Sakkal Majalla" panose="02000000000000000000" pitchFamily="2" charset="-78"/>
                      </a:endParaRPr>
                    </a:p>
                    <a:p>
                      <a:pPr algn="r" rtl="1"/>
                      <a:r>
                        <a:rPr lang="ar-AE" sz="1200" b="1" dirty="0">
                          <a:latin typeface="Sakkal Majalla" panose="02000000000000000000" pitchFamily="2" charset="-78"/>
                          <a:cs typeface="Sakkal Majalla" panose="02000000000000000000" pitchFamily="2" charset="-78"/>
                        </a:rPr>
                        <a:t>بعض المقاطع التعليمية : </a:t>
                      </a:r>
                    </a:p>
                    <a:p>
                      <a:pPr algn="r" rtl="1"/>
                      <a:endParaRPr lang="ar-AE" sz="1200" b="1"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الكترونية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algn="r" rtl="1"/>
                      <a:r>
                        <a:rPr lang="ar-AE" sz="1200" b="1" kern="1200" baseline="0" dirty="0">
                          <a:solidFill>
                            <a:schemeClr val="tx1"/>
                          </a:solidFill>
                          <a:latin typeface="Sakkal Majalla" panose="02000000000000000000" pitchFamily="2" charset="-78"/>
                          <a:ea typeface="+mn-ea"/>
                          <a:cs typeface="Sakkal Majalla" panose="02000000000000000000" pitchFamily="2" charset="-78"/>
                        </a:rPr>
                        <a:t>متوسط :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أن يقوم الطالب بالحوار المناسب بمساعد لفظية  وبعض الصور التعبيريه </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                   جيد</a:t>
                      </a:r>
                      <a:r>
                        <a:rPr lang="ar-AE" sz="1200" b="1" kern="1200" baseline="0" dirty="0">
                          <a:solidFill>
                            <a:schemeClr val="tx1"/>
                          </a:solidFill>
                          <a:latin typeface="Sakkal Majalla" panose="02000000000000000000" pitchFamily="2" charset="-78"/>
                          <a:ea typeface="+mn-ea"/>
                          <a:cs typeface="Sakkal Majalla" panose="02000000000000000000" pitchFamily="2" charset="-78"/>
                        </a:rPr>
                        <a:t>: </a:t>
                      </a:r>
                      <a:r>
                        <a:rPr lang="ar-AE" sz="1200" b="0" kern="1200" baseline="0" dirty="0">
                          <a:solidFill>
                            <a:schemeClr val="tx1"/>
                          </a:solidFill>
                          <a:latin typeface="Sakkal Majalla" panose="02000000000000000000" pitchFamily="2" charset="-78"/>
                          <a:ea typeface="+mn-ea"/>
                          <a:cs typeface="Sakkal Majalla" panose="02000000000000000000" pitchFamily="2" charset="-78"/>
                        </a:rPr>
                        <a:t>أن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يقوم الطالب بالحوار المناسب بمساعدة لفظية بسيطة    </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مرتفع</a:t>
                      </a:r>
                      <a:r>
                        <a:rPr lang="ar-AE" sz="1200" b="1" kern="1200" baseline="0" dirty="0">
                          <a:solidFill>
                            <a:schemeClr val="tx1"/>
                          </a:solidFill>
                          <a:latin typeface="Sakkal Majalla" panose="02000000000000000000" pitchFamily="2" charset="-78"/>
                          <a:ea typeface="+mn-ea"/>
                          <a:cs typeface="Sakkal Majalla" panose="02000000000000000000" pitchFamily="2" charset="-78"/>
                        </a:rPr>
                        <a:t>: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ان يقوم بالحوار المناسب مع الاخرين بالطريقة المناسبة دون مساعدة .</a:t>
                      </a:r>
                      <a:endParaRPr lang="ar-AE" sz="1200" b="0" kern="1200" baseline="0" dirty="0">
                        <a:solidFill>
                          <a:schemeClr val="tx1"/>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fld id="{13E19267-0502-414C-ADC8-E730C18BC296}" type="datetime3">
              <a:rPr lang="en-US" smtClean="0"/>
              <a:t>26 January 2021</a:t>
            </a:fld>
            <a:endParaRPr lang="en-GB" dirty="0"/>
          </a:p>
        </p:txBody>
      </p:sp>
      <p:sp>
        <p:nvSpPr>
          <p:cNvPr id="9" name="Slide Number Placeholder 8"/>
          <p:cNvSpPr>
            <a:spLocks noGrp="1"/>
          </p:cNvSpPr>
          <p:nvPr>
            <p:ph type="sldNum" sz="quarter" idx="12"/>
          </p:nvPr>
        </p:nvSpPr>
        <p:spPr/>
        <p:txBody>
          <a:bodyPr/>
          <a:lstStyle/>
          <a:p>
            <a:fld id="{60F9F505-338F-4A63-8E60-F3E66EC2060F}" type="slidenum">
              <a:rPr lang="en-GB" smtClean="0"/>
              <a:t>4</a:t>
            </a:fld>
            <a:endParaRPr lang="en-GB"/>
          </a:p>
        </p:txBody>
      </p:sp>
      <p:sp>
        <p:nvSpPr>
          <p:cNvPr id="12" name="Rounded Rectangle 4">
            <a:extLst>
              <a:ext uri="{FF2B5EF4-FFF2-40B4-BE49-F238E27FC236}">
                <a16:creationId xmlns:a16="http://schemas.microsoft.com/office/drawing/2014/main" id="{63215561-8762-45C9-BA1F-17C85CE51210}"/>
              </a:ext>
            </a:extLst>
          </p:cNvPr>
          <p:cNvSpPr/>
          <p:nvPr/>
        </p:nvSpPr>
        <p:spPr>
          <a:xfrm>
            <a:off x="7131234" y="2476409"/>
            <a:ext cx="3826141" cy="52893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b="1" dirty="0">
                <a:solidFill>
                  <a:srgbClr val="FF0000"/>
                </a:solidFill>
                <a:latin typeface="Sakkal Majalla" panose="02000000000000000000" pitchFamily="2" charset="-78"/>
                <a:cs typeface="Sakkal Majalla" panose="02000000000000000000" pitchFamily="2" charset="-78"/>
                <a:hlinkClick r:id="rId3"/>
              </a:rPr>
              <a:t>https://</a:t>
            </a:r>
            <a:r>
              <a:rPr lang="en-US" sz="1200" b="1" dirty="0" smtClean="0">
                <a:solidFill>
                  <a:srgbClr val="FF0000"/>
                </a:solidFill>
                <a:latin typeface="Sakkal Majalla" panose="02000000000000000000" pitchFamily="2" charset="-78"/>
                <a:cs typeface="Sakkal Majalla" panose="02000000000000000000" pitchFamily="2" charset="-78"/>
                <a:hlinkClick r:id="rId3"/>
              </a:rPr>
              <a:t>youtu.be/WRVu7Zruj3g</a:t>
            </a:r>
            <a:endParaRPr lang="ar-AE" sz="1200" b="1" dirty="0" smtClean="0">
              <a:solidFill>
                <a:srgbClr val="FF0000"/>
              </a:solidFill>
              <a:latin typeface="Sakkal Majalla" panose="02000000000000000000" pitchFamily="2" charset="-78"/>
              <a:cs typeface="Sakkal Majalla" panose="02000000000000000000" pitchFamily="2" charset="-78"/>
            </a:endParaRPr>
          </a:p>
          <a:p>
            <a:pPr lvl="0" algn="ctr" rtl="1">
              <a:defRPr/>
            </a:pPr>
            <a:endParaRPr lang="en-US" sz="1200" b="1" dirty="0">
              <a:solidFill>
                <a:srgbClr val="FF0000"/>
              </a:solidFill>
              <a:latin typeface="Sakkal Majalla" panose="02000000000000000000" pitchFamily="2" charset="-78"/>
              <a:cs typeface="Sakkal Majalla" panose="02000000000000000000" pitchFamily="2" charset="-78"/>
            </a:endParaRPr>
          </a:p>
        </p:txBody>
      </p:sp>
      <p:sp>
        <p:nvSpPr>
          <p:cNvPr id="7" name="Rounded Rectangle 4">
            <a:extLst>
              <a:ext uri="{FF2B5EF4-FFF2-40B4-BE49-F238E27FC236}">
                <a16:creationId xmlns:a16="http://schemas.microsoft.com/office/drawing/2014/main" id="{22EB8F90-BFA8-4D2C-86DD-2AA43FBCC0D6}"/>
              </a:ext>
            </a:extLst>
          </p:cNvPr>
          <p:cNvSpPr/>
          <p:nvPr/>
        </p:nvSpPr>
        <p:spPr>
          <a:xfrm>
            <a:off x="5861657" y="4490260"/>
            <a:ext cx="3826141" cy="371283"/>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endParaRPr lang="en-US" sz="800" dirty="0"/>
          </a:p>
        </p:txBody>
      </p:sp>
      <p:sp>
        <p:nvSpPr>
          <p:cNvPr id="11" name="Rounded Rectangle 4">
            <a:extLst>
              <a:ext uri="{FF2B5EF4-FFF2-40B4-BE49-F238E27FC236}">
                <a16:creationId xmlns:a16="http://schemas.microsoft.com/office/drawing/2014/main" id="{32A22811-35C1-4FEA-9FEF-7790B29A869E}"/>
              </a:ext>
            </a:extLst>
          </p:cNvPr>
          <p:cNvSpPr/>
          <p:nvPr/>
        </p:nvSpPr>
        <p:spPr>
          <a:xfrm>
            <a:off x="5479203" y="4907452"/>
            <a:ext cx="4208595"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ar-AE" sz="1200" dirty="0">
              <a:latin typeface="Sakkal Majalla" panose="02000000000000000000" pitchFamily="2" charset="-78"/>
              <a:cs typeface="Sakkal Majalla" panose="02000000000000000000" pitchFamily="2" charset="-78"/>
            </a:endParaRPr>
          </a:p>
        </p:txBody>
      </p:sp>
      <p:sp>
        <p:nvSpPr>
          <p:cNvPr id="14" name="TextBox 13">
            <a:extLst>
              <a:ext uri="{FF2B5EF4-FFF2-40B4-BE49-F238E27FC236}">
                <a16:creationId xmlns:a16="http://schemas.microsoft.com/office/drawing/2014/main" id="{B1D6BD11-822A-4324-B14B-9163DA4D8F83}"/>
              </a:ext>
            </a:extLst>
          </p:cNvPr>
          <p:cNvSpPr txBox="1"/>
          <p:nvPr/>
        </p:nvSpPr>
        <p:spPr>
          <a:xfrm>
            <a:off x="674477" y="4861543"/>
            <a:ext cx="3389039" cy="27699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endParaRPr lang="en-US" sz="1200" dirty="0">
              <a:latin typeface="Sakkal Majalla" panose="02000000000000000000" pitchFamily="2" charset="-78"/>
              <a:cs typeface="Sakkal Majalla" panose="02000000000000000000" pitchFamily="2" charset="-78"/>
            </a:endParaRPr>
          </a:p>
        </p:txBody>
      </p:sp>
      <p:sp>
        <p:nvSpPr>
          <p:cNvPr id="16" name="TextBox 15">
            <a:extLst>
              <a:ext uri="{FF2B5EF4-FFF2-40B4-BE49-F238E27FC236}">
                <a16:creationId xmlns:a16="http://schemas.microsoft.com/office/drawing/2014/main" id="{885AB68E-D7C3-4BB4-96C2-DBE885C1F873}"/>
              </a:ext>
            </a:extLst>
          </p:cNvPr>
          <p:cNvSpPr txBox="1"/>
          <p:nvPr/>
        </p:nvSpPr>
        <p:spPr>
          <a:xfrm>
            <a:off x="493803" y="5373906"/>
            <a:ext cx="3507741" cy="27699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endParaRPr lang="ar-AE" sz="1200" dirty="0">
              <a:latin typeface="Sakkal Majalla" panose="02000000000000000000" pitchFamily="2" charset="-78"/>
              <a:cs typeface="Sakkal Majalla" panose="02000000000000000000" pitchFamily="2" charset="-78"/>
            </a:endParaRPr>
          </a:p>
        </p:txBody>
      </p:sp>
      <p:sp>
        <p:nvSpPr>
          <p:cNvPr id="13" name="Rounded Rectangle 4">
            <a:extLst>
              <a:ext uri="{FF2B5EF4-FFF2-40B4-BE49-F238E27FC236}">
                <a16:creationId xmlns:a16="http://schemas.microsoft.com/office/drawing/2014/main" id="{32A22811-35C1-4FEA-9FEF-7790B29A869E}"/>
              </a:ext>
            </a:extLst>
          </p:cNvPr>
          <p:cNvSpPr/>
          <p:nvPr/>
        </p:nvSpPr>
        <p:spPr>
          <a:xfrm>
            <a:off x="5578069" y="5442294"/>
            <a:ext cx="4208595"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endParaRPr lang="ar-AE" sz="1200" b="1" dirty="0">
              <a:latin typeface="Sakkal Majalla" panose="02000000000000000000" pitchFamily="2" charset="-78"/>
              <a:cs typeface="Sakkal Majalla" panose="02000000000000000000" pitchFamily="2" charset="-78"/>
            </a:endParaRPr>
          </a:p>
        </p:txBody>
      </p:sp>
      <p:sp>
        <p:nvSpPr>
          <p:cNvPr id="19" name="Rounded Rectangle 4">
            <a:extLst>
              <a:ext uri="{FF2B5EF4-FFF2-40B4-BE49-F238E27FC236}">
                <a16:creationId xmlns:a16="http://schemas.microsoft.com/office/drawing/2014/main" id="{63215561-8762-45C9-BA1F-17C85CE51210}"/>
              </a:ext>
            </a:extLst>
          </p:cNvPr>
          <p:cNvSpPr/>
          <p:nvPr/>
        </p:nvSpPr>
        <p:spPr>
          <a:xfrm>
            <a:off x="597243" y="1374446"/>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b="1" dirty="0">
                <a:solidFill>
                  <a:srgbClr val="FF0000"/>
                </a:solidFill>
                <a:latin typeface="Sakkal Majalla" panose="02000000000000000000" pitchFamily="2" charset="-78"/>
                <a:cs typeface="Sakkal Majalla" panose="02000000000000000000" pitchFamily="2" charset="-78"/>
                <a:hlinkClick r:id="rId4"/>
              </a:rPr>
              <a:t>https://youtu.be/-</a:t>
            </a:r>
            <a:r>
              <a:rPr lang="en-US" sz="1200" b="1" dirty="0" smtClean="0">
                <a:solidFill>
                  <a:srgbClr val="FF0000"/>
                </a:solidFill>
                <a:latin typeface="Sakkal Majalla" panose="02000000000000000000" pitchFamily="2" charset="-78"/>
                <a:cs typeface="Sakkal Majalla" panose="02000000000000000000" pitchFamily="2" charset="-78"/>
                <a:hlinkClick r:id="rId4"/>
              </a:rPr>
              <a:t>AA8_PWzsgA</a:t>
            </a:r>
            <a:endParaRPr lang="ar-AE" sz="1200" b="1" dirty="0" smtClean="0">
              <a:solidFill>
                <a:srgbClr val="FF0000"/>
              </a:solidFill>
              <a:latin typeface="Sakkal Majalla" panose="02000000000000000000" pitchFamily="2" charset="-78"/>
              <a:cs typeface="Sakkal Majalla" panose="02000000000000000000" pitchFamily="2" charset="-78"/>
            </a:endParaRPr>
          </a:p>
          <a:p>
            <a:pPr lvl="0" algn="ctr" rtl="1">
              <a:defRPr/>
            </a:pPr>
            <a:endParaRPr lang="en-US" sz="1200" b="1" dirty="0">
              <a:solidFill>
                <a:srgbClr val="FF0000"/>
              </a:solidFill>
              <a:latin typeface="Sakkal Majalla" panose="02000000000000000000" pitchFamily="2" charset="-78"/>
              <a:cs typeface="Sakkal Majalla" panose="02000000000000000000" pitchFamily="2" charset="-78"/>
            </a:endParaRPr>
          </a:p>
        </p:txBody>
      </p:sp>
      <p:sp>
        <p:nvSpPr>
          <p:cNvPr id="15" name="Rounded Rectangle 4">
            <a:extLst>
              <a:ext uri="{FF2B5EF4-FFF2-40B4-BE49-F238E27FC236}">
                <a16:creationId xmlns:a16="http://schemas.microsoft.com/office/drawing/2014/main" id="{22EB8F90-BFA8-4D2C-86DD-2AA43FBCC0D6}"/>
              </a:ext>
            </a:extLst>
          </p:cNvPr>
          <p:cNvSpPr/>
          <p:nvPr/>
        </p:nvSpPr>
        <p:spPr>
          <a:xfrm>
            <a:off x="334604" y="4431146"/>
            <a:ext cx="3826141" cy="371283"/>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endParaRPr lang="en-US" sz="800" dirty="0"/>
          </a:p>
        </p:txBody>
      </p:sp>
      <p:sp>
        <p:nvSpPr>
          <p:cNvPr id="20" name="Rectangle 19"/>
          <p:cNvSpPr/>
          <p:nvPr/>
        </p:nvSpPr>
        <p:spPr>
          <a:xfrm>
            <a:off x="6609324" y="4473099"/>
            <a:ext cx="1617751" cy="553998"/>
          </a:xfrm>
          <a:prstGeom prst="rect">
            <a:avLst/>
          </a:prstGeom>
        </p:spPr>
        <p:txBody>
          <a:bodyPr wrap="none">
            <a:spAutoFit/>
          </a:bodyPr>
          <a:lstStyle/>
          <a:p>
            <a:r>
              <a:rPr lang="en-US" sz="1200" dirty="0">
                <a:latin typeface="Sakkal Majalla" panose="02000000000000000000" pitchFamily="2" charset="-78"/>
                <a:cs typeface="Sakkal Majalla" panose="02000000000000000000" pitchFamily="2" charset="-78"/>
                <a:hlinkClick r:id="rId5"/>
              </a:rPr>
              <a:t>https://</a:t>
            </a:r>
            <a:r>
              <a:rPr lang="en-US" sz="1200" dirty="0" smtClean="0">
                <a:latin typeface="Sakkal Majalla" panose="02000000000000000000" pitchFamily="2" charset="-78"/>
                <a:cs typeface="Sakkal Majalla" panose="02000000000000000000" pitchFamily="2" charset="-78"/>
                <a:hlinkClick r:id="rId5"/>
              </a:rPr>
              <a:t>youtu.be/y2Zn8xt-3Ys</a:t>
            </a:r>
            <a:endParaRPr lang="ar-AE" sz="1200" dirty="0" smtClean="0">
              <a:latin typeface="Sakkal Majalla" panose="02000000000000000000" pitchFamily="2" charset="-78"/>
              <a:cs typeface="Sakkal Majalla" panose="02000000000000000000" pitchFamily="2" charset="-78"/>
            </a:endParaRPr>
          </a:p>
          <a:p>
            <a:endParaRPr lang="en-US" dirty="0"/>
          </a:p>
        </p:txBody>
      </p:sp>
      <p:sp>
        <p:nvSpPr>
          <p:cNvPr id="21" name="Rectangle 20"/>
          <p:cNvSpPr/>
          <p:nvPr/>
        </p:nvSpPr>
        <p:spPr>
          <a:xfrm>
            <a:off x="6683783" y="4964740"/>
            <a:ext cx="1653017" cy="553998"/>
          </a:xfrm>
          <a:prstGeom prst="rect">
            <a:avLst/>
          </a:prstGeom>
        </p:spPr>
        <p:txBody>
          <a:bodyPr wrap="none">
            <a:spAutoFit/>
          </a:bodyPr>
          <a:lstStyle/>
          <a:p>
            <a:r>
              <a:rPr lang="en-US" sz="1200" dirty="0">
                <a:latin typeface="Sakkal Majalla" panose="02000000000000000000" pitchFamily="2" charset="-78"/>
                <a:cs typeface="Sakkal Majalla" panose="02000000000000000000" pitchFamily="2" charset="-78"/>
                <a:hlinkClick r:id="rId6"/>
              </a:rPr>
              <a:t>https://</a:t>
            </a:r>
            <a:r>
              <a:rPr lang="en-US" sz="1200" dirty="0" smtClean="0">
                <a:latin typeface="Sakkal Majalla" panose="02000000000000000000" pitchFamily="2" charset="-78"/>
                <a:cs typeface="Sakkal Majalla" panose="02000000000000000000" pitchFamily="2" charset="-78"/>
                <a:hlinkClick r:id="rId6"/>
              </a:rPr>
              <a:t>youtu.be/LAn9Z7eHJ-Y</a:t>
            </a:r>
            <a:endParaRPr lang="ar-AE" sz="1200" dirty="0" smtClean="0">
              <a:latin typeface="Sakkal Majalla" panose="02000000000000000000" pitchFamily="2" charset="-78"/>
              <a:cs typeface="Sakkal Majalla" panose="02000000000000000000" pitchFamily="2" charset="-78"/>
            </a:endParaRPr>
          </a:p>
          <a:p>
            <a:endParaRPr lang="en-US" dirty="0"/>
          </a:p>
        </p:txBody>
      </p:sp>
      <p:sp>
        <p:nvSpPr>
          <p:cNvPr id="22" name="Rectangle 21"/>
          <p:cNvSpPr/>
          <p:nvPr/>
        </p:nvSpPr>
        <p:spPr>
          <a:xfrm>
            <a:off x="6747021" y="5484543"/>
            <a:ext cx="1664238" cy="553998"/>
          </a:xfrm>
          <a:prstGeom prst="rect">
            <a:avLst/>
          </a:prstGeom>
        </p:spPr>
        <p:txBody>
          <a:bodyPr wrap="none">
            <a:spAutoFit/>
          </a:bodyPr>
          <a:lstStyle/>
          <a:p>
            <a:r>
              <a:rPr lang="en-US" sz="1200" dirty="0">
                <a:latin typeface="Sakkal Majalla" panose="02000000000000000000" pitchFamily="2" charset="-78"/>
                <a:cs typeface="Sakkal Majalla" panose="02000000000000000000" pitchFamily="2" charset="-78"/>
                <a:hlinkClick r:id="rId7"/>
              </a:rPr>
              <a:t>https://</a:t>
            </a:r>
            <a:r>
              <a:rPr lang="en-US" sz="1200" dirty="0" smtClean="0">
                <a:latin typeface="Sakkal Majalla" panose="02000000000000000000" pitchFamily="2" charset="-78"/>
                <a:cs typeface="Sakkal Majalla" panose="02000000000000000000" pitchFamily="2" charset="-78"/>
                <a:hlinkClick r:id="rId7"/>
              </a:rPr>
              <a:t>youtu.be/pNlFQjXDlwc</a:t>
            </a:r>
            <a:endParaRPr lang="ar-AE" sz="1200" dirty="0" smtClean="0">
              <a:latin typeface="Sakkal Majalla" panose="02000000000000000000" pitchFamily="2" charset="-78"/>
              <a:cs typeface="Sakkal Majalla" panose="02000000000000000000" pitchFamily="2" charset="-78"/>
            </a:endParaRPr>
          </a:p>
          <a:p>
            <a:endParaRPr lang="en-US" dirty="0"/>
          </a:p>
        </p:txBody>
      </p:sp>
      <p:sp>
        <p:nvSpPr>
          <p:cNvPr id="23" name="Rectangle 22"/>
          <p:cNvSpPr/>
          <p:nvPr/>
        </p:nvSpPr>
        <p:spPr>
          <a:xfrm>
            <a:off x="1014412" y="4384686"/>
            <a:ext cx="1654620" cy="553998"/>
          </a:xfrm>
          <a:prstGeom prst="rect">
            <a:avLst/>
          </a:prstGeom>
        </p:spPr>
        <p:txBody>
          <a:bodyPr wrap="none">
            <a:spAutoFit/>
          </a:bodyPr>
          <a:lstStyle/>
          <a:p>
            <a:r>
              <a:rPr lang="en-US" sz="1200" dirty="0">
                <a:latin typeface="Sakkal Majalla" panose="02000000000000000000" pitchFamily="2" charset="-78"/>
                <a:cs typeface="Sakkal Majalla" panose="02000000000000000000" pitchFamily="2" charset="-78"/>
                <a:hlinkClick r:id="rId8"/>
              </a:rPr>
              <a:t>https://</a:t>
            </a:r>
            <a:r>
              <a:rPr lang="en-US" sz="1200" dirty="0" smtClean="0">
                <a:latin typeface="Sakkal Majalla" panose="02000000000000000000" pitchFamily="2" charset="-78"/>
                <a:cs typeface="Sakkal Majalla" panose="02000000000000000000" pitchFamily="2" charset="-78"/>
                <a:hlinkClick r:id="rId8"/>
              </a:rPr>
              <a:t>youtu.be/YCB60xaIC4o</a:t>
            </a:r>
            <a:endParaRPr lang="ar-AE" sz="1200" dirty="0" smtClean="0">
              <a:latin typeface="Sakkal Majalla" panose="02000000000000000000" pitchFamily="2" charset="-78"/>
              <a:cs typeface="Sakkal Majalla" panose="02000000000000000000" pitchFamily="2" charset="-78"/>
            </a:endParaRPr>
          </a:p>
          <a:p>
            <a:endParaRPr lang="en-US" dirty="0"/>
          </a:p>
        </p:txBody>
      </p:sp>
      <p:sp>
        <p:nvSpPr>
          <p:cNvPr id="24" name="Rectangle 23"/>
          <p:cNvSpPr/>
          <p:nvPr/>
        </p:nvSpPr>
        <p:spPr>
          <a:xfrm>
            <a:off x="1233651" y="4875825"/>
            <a:ext cx="1622560" cy="553998"/>
          </a:xfrm>
          <a:prstGeom prst="rect">
            <a:avLst/>
          </a:prstGeom>
        </p:spPr>
        <p:txBody>
          <a:bodyPr wrap="none">
            <a:spAutoFit/>
          </a:bodyPr>
          <a:lstStyle/>
          <a:p>
            <a:r>
              <a:rPr lang="en-US" sz="1200" dirty="0">
                <a:latin typeface="Sakkal Majalla" panose="02000000000000000000" pitchFamily="2" charset="-78"/>
                <a:cs typeface="Sakkal Majalla" panose="02000000000000000000" pitchFamily="2" charset="-78"/>
                <a:hlinkClick r:id="rId9"/>
              </a:rPr>
              <a:t>https://</a:t>
            </a:r>
            <a:r>
              <a:rPr lang="en-US" sz="1200" dirty="0" smtClean="0">
                <a:latin typeface="Sakkal Majalla" panose="02000000000000000000" pitchFamily="2" charset="-78"/>
                <a:cs typeface="Sakkal Majalla" panose="02000000000000000000" pitchFamily="2" charset="-78"/>
                <a:hlinkClick r:id="rId9"/>
              </a:rPr>
              <a:t>youtu.be/i9kYmeK9jrg</a:t>
            </a:r>
            <a:endParaRPr lang="ar-AE" sz="1200" dirty="0" smtClean="0">
              <a:latin typeface="Sakkal Majalla" panose="02000000000000000000" pitchFamily="2" charset="-78"/>
              <a:cs typeface="Sakkal Majalla" panose="02000000000000000000" pitchFamily="2" charset="-78"/>
            </a:endParaRPr>
          </a:p>
          <a:p>
            <a:endParaRPr lang="en-US" dirty="0"/>
          </a:p>
        </p:txBody>
      </p:sp>
      <p:sp>
        <p:nvSpPr>
          <p:cNvPr id="25" name="Rectangle 24"/>
          <p:cNvSpPr/>
          <p:nvPr/>
        </p:nvSpPr>
        <p:spPr>
          <a:xfrm>
            <a:off x="1110943" y="5332438"/>
            <a:ext cx="1797287" cy="553998"/>
          </a:xfrm>
          <a:prstGeom prst="rect">
            <a:avLst/>
          </a:prstGeom>
        </p:spPr>
        <p:txBody>
          <a:bodyPr wrap="none">
            <a:spAutoFit/>
          </a:bodyPr>
          <a:lstStyle/>
          <a:p>
            <a:r>
              <a:rPr lang="en-US" sz="1200" dirty="0">
                <a:latin typeface="Sakkal Majalla" panose="02000000000000000000" pitchFamily="2" charset="-78"/>
                <a:cs typeface="Sakkal Majalla" panose="02000000000000000000" pitchFamily="2" charset="-78"/>
                <a:hlinkClick r:id="rId10"/>
              </a:rPr>
              <a:t>https://</a:t>
            </a:r>
            <a:r>
              <a:rPr lang="en-US" sz="1200" dirty="0" smtClean="0">
                <a:latin typeface="Sakkal Majalla" panose="02000000000000000000" pitchFamily="2" charset="-78"/>
                <a:cs typeface="Sakkal Majalla" panose="02000000000000000000" pitchFamily="2" charset="-78"/>
                <a:hlinkClick r:id="rId10"/>
              </a:rPr>
              <a:t>youtu.be/OUnzKbGbWms</a:t>
            </a:r>
            <a:endParaRPr lang="ar-AE" sz="1200" dirty="0" smtClean="0">
              <a:latin typeface="Sakkal Majalla" panose="02000000000000000000" pitchFamily="2" charset="-78"/>
              <a:cs typeface="Sakkal Majalla" panose="02000000000000000000" pitchFamily="2" charset="-78"/>
            </a:endParaRPr>
          </a:p>
          <a:p>
            <a:endParaRPr lang="en-US" dirty="0"/>
          </a:p>
        </p:txBody>
      </p:sp>
    </p:spTree>
    <p:extLst>
      <p:ext uri="{BB962C8B-B14F-4D97-AF65-F5344CB8AC3E}">
        <p14:creationId xmlns:p14="http://schemas.microsoft.com/office/powerpoint/2010/main" val="3958687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593571" y="192256"/>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اوراق عمل تدريبية للطالب على انواع الإحترام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9702" y="894435"/>
            <a:ext cx="6350923" cy="5827040"/>
          </a:xfrm>
          <a:prstGeom prst="rect">
            <a:avLst/>
          </a:prstGeom>
        </p:spPr>
      </p:pic>
    </p:spTree>
    <p:extLst>
      <p:ext uri="{BB962C8B-B14F-4D97-AF65-F5344CB8AC3E}">
        <p14:creationId xmlns:p14="http://schemas.microsoft.com/office/powerpoint/2010/main" val="564212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sp>
        <p:nvSpPr>
          <p:cNvPr id="5" name="Title 1">
            <a:extLst>
              <a:ext uri="{FF2B5EF4-FFF2-40B4-BE49-F238E27FC236}">
                <a16:creationId xmlns:a16="http://schemas.microsoft.com/office/drawing/2014/main" id="{F845AB00-1C5C-4EB0-B93F-C03AB7A9BC6F}"/>
              </a:ext>
            </a:extLst>
          </p:cNvPr>
          <p:cNvSpPr txBox="1">
            <a:spLocks/>
          </p:cNvSpPr>
          <p:nvPr/>
        </p:nvSpPr>
        <p:spPr>
          <a:xfrm>
            <a:off x="2676698" y="117441"/>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اوراق عمل تدريبية للطالب على انواع الإحترام </a:t>
            </a:r>
            <a:endParaRPr lang="ar-AE"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1513" y="914400"/>
            <a:ext cx="5552902" cy="5807075"/>
          </a:xfrm>
          <a:prstGeom prst="rect">
            <a:avLst/>
          </a:prstGeom>
        </p:spPr>
      </p:pic>
    </p:spTree>
    <p:extLst>
      <p:ext uri="{BB962C8B-B14F-4D97-AF65-F5344CB8AC3E}">
        <p14:creationId xmlns:p14="http://schemas.microsoft.com/office/powerpoint/2010/main" val="3616196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sp>
        <p:nvSpPr>
          <p:cNvPr id="6" name="Title 1">
            <a:extLst>
              <a:ext uri="{FF2B5EF4-FFF2-40B4-BE49-F238E27FC236}">
                <a16:creationId xmlns:a16="http://schemas.microsoft.com/office/drawing/2014/main" id="{F845AB00-1C5C-4EB0-B93F-C03AB7A9BC6F}"/>
              </a:ext>
            </a:extLst>
          </p:cNvPr>
          <p:cNvSpPr txBox="1">
            <a:spLocks/>
          </p:cNvSpPr>
          <p:nvPr/>
        </p:nvSpPr>
        <p:spPr>
          <a:xfrm>
            <a:off x="2593571" y="192256"/>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اوراق عمل تدريبية للطالب على انواع الإحترام </a:t>
            </a:r>
            <a:endParaRPr lang="ar-AE"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4896" y="972589"/>
            <a:ext cx="4355693" cy="5827222"/>
          </a:xfrm>
          <a:prstGeom prst="rect">
            <a:avLst/>
          </a:prstGeom>
        </p:spPr>
      </p:pic>
    </p:spTree>
    <p:extLst>
      <p:ext uri="{BB962C8B-B14F-4D97-AF65-F5344CB8AC3E}">
        <p14:creationId xmlns:p14="http://schemas.microsoft.com/office/powerpoint/2010/main" val="2529403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8200" y="174567"/>
            <a:ext cx="4980952" cy="6546908"/>
          </a:xfrm>
          <a:prstGeom prst="rect">
            <a:avLst/>
          </a:prstGeom>
        </p:spPr>
      </p:pic>
    </p:spTree>
    <p:extLst>
      <p:ext uri="{BB962C8B-B14F-4D97-AF65-F5344CB8AC3E}">
        <p14:creationId xmlns:p14="http://schemas.microsoft.com/office/powerpoint/2010/main" val="222904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sp>
        <p:nvSpPr>
          <p:cNvPr id="6" name="Title 1">
            <a:extLst>
              <a:ext uri="{FF2B5EF4-FFF2-40B4-BE49-F238E27FC236}">
                <a16:creationId xmlns:a16="http://schemas.microsoft.com/office/drawing/2014/main" id="{F845AB00-1C5C-4EB0-B93F-C03AB7A9BC6F}"/>
              </a:ext>
            </a:extLst>
          </p:cNvPr>
          <p:cNvSpPr txBox="1">
            <a:spLocks/>
          </p:cNvSpPr>
          <p:nvPr/>
        </p:nvSpPr>
        <p:spPr>
          <a:xfrm>
            <a:off x="2593571" y="192256"/>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اوراق عمل تدريبية للطالب على انواع الإحترام </a:t>
            </a:r>
            <a:endParaRPr lang="ar-AE"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0172" y="948785"/>
            <a:ext cx="4333852" cy="5772690"/>
          </a:xfrm>
          <a:prstGeom prst="rect">
            <a:avLst/>
          </a:prstGeom>
        </p:spPr>
      </p:pic>
    </p:spTree>
    <p:extLst>
      <p:ext uri="{BB962C8B-B14F-4D97-AF65-F5344CB8AC3E}">
        <p14:creationId xmlns:p14="http://schemas.microsoft.com/office/powerpoint/2010/main" val="3354381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2049</TotalTime>
  <Words>771</Words>
  <Application>Microsoft Office PowerPoint</Application>
  <PresentationFormat>Widescreen</PresentationFormat>
  <Paragraphs>136</Paragraphs>
  <Slides>10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Sakkal Majalla</vt:lpstr>
      <vt:lpstr>Times New Roman</vt:lpstr>
      <vt:lpstr>Office Theme</vt:lpstr>
      <vt:lpstr>يحترم الآراء عند الحديث مع الآخرين.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مبادلة الآخرين بابتسامة</dc:title>
  <dc:creator>m-s.a12@hotmail.com</dc:creator>
  <cp:lastModifiedBy>JUMAH SHUAIB MUSTAFA</cp:lastModifiedBy>
  <cp:revision>118</cp:revision>
  <dcterms:created xsi:type="dcterms:W3CDTF">2020-08-09T14:20:39Z</dcterms:created>
  <dcterms:modified xsi:type="dcterms:W3CDTF">2021-01-26T10:33:20Z</dcterms:modified>
</cp:coreProperties>
</file>