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96" r:id="rId7"/>
    <p:sldId id="258" r:id="rId8"/>
    <p:sldId id="278" r:id="rId9"/>
    <p:sldId id="264" r:id="rId10"/>
    <p:sldId id="292" r:id="rId11"/>
    <p:sldId id="294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7197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9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9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9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9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9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9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%d8%aa%d8%b9%d9%84%d9%8a%d9%85+%d8%a7%d9%84%d9%82%d8%b5+%d9%84%d9%84%d8%a7%d8%b7%d9%81%d8%a7%d9%84&amp;&amp;view=detail&amp;mid=0558226A79AAC02B08CF0558226A79AAC02B08CF&amp;&amp;FORM=VRDGAR&amp;ru=%2Fvideos%2Fsearch%3Fq%3D%25d8%25aa%25d8%25b9%25d9%2584%25d9%258a%25d9%2585%2B%25d8%25a7%25d9%2584%25d9%2582%25d8%25b5%2B%25d9%2584%25d9%2584%25d8%25a7%25d8%25b7%25d9%2581%25d8%25a7%25d9%2584%26FORM%3DHDRSC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maw_ZQdc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5.xml"/><Relationship Id="rId1" Type="http://schemas.openxmlformats.org/officeDocument/2006/relationships/video" Target="https://www.youtube.com/embed/Sf-5Z-gsNdk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قص متبعا</a:t>
            </a:r>
            <a:r>
              <a:rPr lang="ar-AE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حدود رسمة معقدة </a:t>
            </a:r>
            <a:b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رقم الهدف :2051  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0425" y="5289296"/>
            <a:ext cx="2867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دينا وفيق محمد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7" name="Picture Placeholder 6"/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4" r="6094" b="6084"/>
          <a:stretch/>
        </p:blipFill>
        <p:spPr>
          <a:xfrm>
            <a:off x="0" y="1139125"/>
            <a:ext cx="6230657" cy="5222929"/>
          </a:xfr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951832"/>
              </p:ext>
            </p:extLst>
          </p:nvPr>
        </p:nvGraphicFramePr>
        <p:xfrm>
          <a:off x="161753" y="466164"/>
          <a:ext cx="11906451" cy="7050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50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يسرى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الشايع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دينا وفيق محمد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 متبعا حدود رسمة معقدة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2051 </a:t>
                      </a:r>
                      <a:endParaRPr lang="ar-AE" sz="1200" b="1" i="0" u="none" strike="noStrike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87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_ 9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سنوات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</a:t>
                      </a: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بسيطة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428931">
                <a:tc gridSpan="3">
                  <a:txBody>
                    <a:bodyPr/>
                    <a:lstStyle/>
                    <a:p>
                      <a:pPr algn="r" rtl="1"/>
                      <a:endParaRPr lang="ar-AE" sz="16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6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EG" sz="16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فن الكولاج</a:t>
                      </a:r>
                      <a:r>
                        <a:rPr lang="ar-EG" sz="1400" b="1" dirty="0" smtClean="0"/>
                        <a:t/>
                      </a:r>
                      <a:br>
                        <a:rPr lang="ar-EG" sz="1400" b="1" dirty="0" smtClean="0"/>
                      </a:br>
                      <a:endParaRPr lang="ar-EG" sz="1800" b="1" dirty="0" smtClean="0"/>
                    </a:p>
                    <a:p>
                      <a:pPr algn="r" rtl="1"/>
                      <a:r>
                        <a:rPr lang="ar-EG" sz="18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عادت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هند من المدرسة و هى سعيدة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،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بعد تناول الطعام جلست تروى لوالدتها ما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حدث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المدرسة .فقالت : اليوم يا أم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تعلمت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حصة التربية الفنية كيفية إعادة تدوير 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الجرائد القديمة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فى بداية الحصة قامت المعلمة ب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حضار  مجموعة من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وراق الجرائد و قامت بتوزيعها علينا .و قامت بتقسيمنا الى مجموعات و تسمية كل مجموعة.أنا كنت بمجموعةالاشجار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،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صديقتى فاطمة بمجموعه الزهور .ثم طلبت من كل مجموعة رسم و قص حول حدود الرسمة ب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المقص إلى الشكل الذى يمثله.و عندما انتهينا من قص جميع الاوراق طلبت منا المعلمة تنفيذ حديقة ب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ستخدام  تلك الاشكال . و قمنا بتنفيذ حديقة كبيرة بها الكثير من الاشجار و الزهور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،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 كانت حصة ممتعه جدا . و تابعت هند حديثها  و طلبت من والدتها  ان تحضر الجرائد القديمة التى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المنزل و  تعلم اخواتها كيفية القص حول حدود الاشكال و تلوينها 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فقالت الام : موافقة على شرط ان تقوموا ب</a:t>
                      </a:r>
                      <a:r>
                        <a:rPr lang="ar-AE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</a:t>
                      </a:r>
                      <a:r>
                        <a:rPr lang="ar-EG" sz="18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نهاء واجباتكم اولا . </a:t>
                      </a:r>
                      <a:endParaRPr lang="en-US" sz="18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dirty="0" smtClean="0"/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9 January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652" y="4084097"/>
            <a:ext cx="30480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9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213145"/>
              </p:ext>
            </p:extLst>
          </p:nvPr>
        </p:nvGraphicFramePr>
        <p:xfrm>
          <a:off x="371061" y="245889"/>
          <a:ext cx="11589108" cy="8246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68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 متبعا حدود رسمة معقدة </a:t>
                      </a:r>
                      <a:endParaRPr lang="ar-AE" sz="16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27432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الانشطة الصفية </a:t>
                      </a:r>
                      <a:endParaRPr lang="ar-AE" sz="1400" b="1" i="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432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*أنشطة القص:</a:t>
                      </a:r>
                      <a:r>
                        <a:rPr lang="ar-EG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استخدام </a:t>
                      </a: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المقص بفتحه وغلقه لمرة واحدة لقص مصاصة، قطعة صغيرة ورقية، </a:t>
                      </a:r>
                    </a:p>
                    <a:p>
                      <a:pPr marL="27432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أوعجينة صلصال يقوي عضلات يد الطفل ويمهده للمراحل المتقدمة الاخرى.</a:t>
                      </a:r>
                      <a:endParaRPr lang="ar-EG" sz="1400" b="1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</a:t>
                      </a:r>
                      <a:r>
                        <a:rPr lang="ar-AE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</a:t>
                      </a: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ة القص 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المتتابع:</a:t>
                      </a:r>
                      <a:r>
                        <a:rPr lang="ar-EG" sz="1400" b="1" i="0" dirty="0">
                          <a:solidFill>
                            <a:schemeClr val="tx1"/>
                          </a:solidFill>
                          <a:effectLst/>
                          <a:latin typeface="Arimo"/>
                        </a:rPr>
                        <a:t>استخدام المقص بفتحه وغلقه لمرات متتابعة لقص أي شي</a:t>
                      </a:r>
                      <a:r>
                        <a:rPr lang="ar-EG" sz="1400" b="1" i="0" dirty="0">
                          <a:solidFill>
                            <a:srgbClr val="666666"/>
                          </a:solidFill>
                          <a:effectLst/>
                          <a:latin typeface="Arimo"/>
                        </a:rPr>
                        <a:t>.</a:t>
                      </a:r>
                      <a:endParaRPr lang="ar-EG" sz="1400" b="1" i="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خطوط مستقيمة: </a:t>
                      </a: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ان يقص على خط مستقيم مسافة قصيرة.</a:t>
                      </a: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خطوط منكسرة :</a:t>
                      </a: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ان يقص الطفل خطوط منكسرة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الخطوط </a:t>
                      </a: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المنحنية</a:t>
                      </a:r>
                      <a:r>
                        <a:rPr lang="ar-AE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كالدوائر، الأمواج، والقلوب</a:t>
                      </a: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الزوايا</a:t>
                      </a:r>
                      <a:r>
                        <a:rPr lang="ar-AE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ar-EG" sz="14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ar-EG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كالمربعات والمستطيلات والمثلثات</a:t>
                      </a:r>
                      <a:r>
                        <a:rPr lang="ar-EG" sz="14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رسومات بسيطة </a:t>
                      </a:r>
                    </a:p>
                    <a:p>
                      <a:pPr marL="274320" algn="r" fontAlgn="base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EG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*انشطة قص رسومات معقدة </a:t>
                      </a: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74320" algn="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2209800" y="5207516"/>
            <a:ext cx="7973134" cy="79399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>
                <a:hlinkClick r:id="rId3"/>
              </a:rPr>
              <a:t>انمي مهارات طفلي - تنمية مهارة القص عند الطفل عبر مراحل </a:t>
            </a:r>
            <a:r>
              <a:rPr lang="en-US">
                <a:hlinkClick r:id="rId3"/>
              </a:rPr>
              <a:t>découpage - Bing video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استخدام المقص فى قص حدود معقدة 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600" b="1" dirty="0" smtClean="0">
                <a:solidFill>
                  <a:schemeClr val="bg1"/>
                </a:solidFill>
                <a:latin typeface="inherit"/>
              </a:rPr>
              <a:t>تعليم </a:t>
            </a:r>
            <a:r>
              <a:rPr lang="ar-EG" sz="1600" b="1" i="0" dirty="0" smtClean="0">
                <a:solidFill>
                  <a:schemeClr val="bg1"/>
                </a:solidFill>
                <a:effectLst/>
                <a:latin typeface="Arimo"/>
              </a:rPr>
              <a:t>مهارة </a:t>
            </a:r>
            <a:r>
              <a:rPr lang="ar-EG" sz="1600" b="1" i="0" dirty="0">
                <a:solidFill>
                  <a:schemeClr val="bg1"/>
                </a:solidFill>
                <a:effectLst/>
                <a:latin typeface="Arimo"/>
              </a:rPr>
              <a:t>القص </a:t>
            </a:r>
            <a:r>
              <a:rPr lang="ar-EG" sz="1600" b="1" i="0" dirty="0" smtClean="0">
                <a:solidFill>
                  <a:schemeClr val="bg1"/>
                </a:solidFill>
                <a:effectLst/>
                <a:latin typeface="Arimo"/>
              </a:rPr>
              <a:t>للأطفال</a:t>
            </a:r>
            <a:endParaRPr lang="ar-EG" sz="16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8474" y="3429000"/>
            <a:ext cx="3913188" cy="224948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EG" sz="1300" b="0" i="0" dirty="0" smtClean="0">
                <a:effectLst/>
                <a:latin typeface="Arimo"/>
              </a:rPr>
              <a:t>التمزيق </a:t>
            </a:r>
            <a:r>
              <a:rPr lang="ar-EG" sz="1300" b="0" i="0" dirty="0">
                <a:effectLst/>
                <a:latin typeface="Arimo"/>
              </a:rPr>
              <a:t>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القص.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القص المتتابع 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قص خطوط مستقيمة 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قص خطوط متعرجة 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قص الخطوط المنحنية كالدوائر ، الأمواج ، القلوب .</a:t>
            </a:r>
          </a:p>
          <a:p>
            <a:pPr algn="r" rtl="1"/>
            <a:r>
              <a:rPr lang="ar-EG" sz="1300" b="0" i="0" dirty="0">
                <a:effectLst/>
                <a:latin typeface="Arimo"/>
              </a:rPr>
              <a:t>قص الزوايا كالمربعات والمستطيلات . </a:t>
            </a:r>
            <a:endParaRPr lang="ar-EG" sz="1300" b="0" i="0" dirty="0" smtClean="0">
              <a:effectLst/>
              <a:latin typeface="Arimo"/>
            </a:endParaRPr>
          </a:p>
          <a:p>
            <a:pPr algn="r" rtl="1"/>
            <a:r>
              <a:rPr lang="ar-EG" sz="1300" dirty="0" smtClean="0">
                <a:latin typeface="Arimo"/>
              </a:rPr>
              <a:t>قص الرسومات البسيطة </a:t>
            </a:r>
          </a:p>
          <a:p>
            <a:pPr algn="r" rtl="1"/>
            <a:r>
              <a:rPr lang="ar-EG" sz="1300" b="0" i="0" dirty="0" smtClean="0">
                <a:effectLst/>
                <a:latin typeface="Arimo"/>
              </a:rPr>
              <a:t>قص الرسومات المعقدة </a:t>
            </a:r>
            <a:endParaRPr lang="ar-EG" sz="1300" b="0" i="0" dirty="0">
              <a:effectLst/>
              <a:latin typeface="Arimo"/>
            </a:endParaRPr>
          </a:p>
          <a:p>
            <a:pPr marL="0" indent="0" algn="r" fontAlgn="base">
              <a:buNone/>
            </a:pPr>
            <a:endParaRPr lang="ar-EG" sz="1300" b="0" i="0" dirty="0">
              <a:effectLst/>
              <a:latin typeface="Arimo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9 January 2021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pic>
        <p:nvPicPr>
          <p:cNvPr id="9" name="Picture 10" descr="أنشطة ممارسة قطع المقص: أنشطة العودة إلى المدرسة لمرحلة ما قبل المدرسة.">
            <a:extLst>
              <a:ext uri="{FF2B5EF4-FFF2-40B4-BE49-F238E27FC236}">
                <a16:creationId xmlns:a16="http://schemas.microsoft.com/office/drawing/2014/main" id="{9641BB79-BB8A-4F5D-BE56-82C5A6578C26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64" b="10855"/>
          <a:stretch/>
        </p:blipFill>
        <p:spPr bwMode="auto">
          <a:xfrm rot="720000">
            <a:off x="6576429" y="398911"/>
            <a:ext cx="4379083" cy="515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098516"/>
              </p:ext>
            </p:extLst>
          </p:nvPr>
        </p:nvGraphicFramePr>
        <p:xfrm>
          <a:off x="136543" y="206720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يتمكن 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من قص رسومات معقدة 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تنمية عضلات اليد من خلال انشطة القص العشوائى و اللعب بالصلصال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تشغيل الفيديو الخاص بالدرس.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اجرائياً. </a:t>
                      </a:r>
                      <a:endParaRPr lang="ar-EG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يشير الطالب إلى شكل من أشكال الهندسية عندما يطلب منه دون مساعدة .(مثل دائرة )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يقوم بقصة 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يرسم الطالب 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شكل معقد و يقوم بقصة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دون مساعدة.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 برسم مسارات خطوط على الارض ويطلب من الطلاب  المشى عليها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  <a:endParaRPr lang="ar-EG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يطلب المعلم من الطلاب قص ثعبان و تلوينة 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</a:t>
                      </a:r>
                      <a:r>
                        <a:rPr lang="ar-EG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الطرق على الطاولة باستخدام الاقلام الخشبية لاصدار صوت ايقاعى .</a:t>
                      </a:r>
                      <a:endParaRPr lang="ar-AE" sz="1200" b="1" u="none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 يقص الطفل مجموعة أوراق مقوى فى المنزل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حميل بعض الألعاب الخاصة بالقص والصق والتلوين .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يقص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 خط مستقيم  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يقص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شكل هندسى        جيد جدا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:- أن </a:t>
                      </a:r>
                      <a:r>
                        <a:rPr lang="ar-EG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يقص الطالب شكل معقد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6230471" y="4645134"/>
            <a:ext cx="2979790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AE" sz="1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أغنية وقصة</a:t>
            </a:r>
            <a:r>
              <a:rPr lang="ar-EG" sz="1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EG" sz="1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المقص</a:t>
            </a:r>
            <a:endParaRPr lang="ar-EG" sz="1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29953" y="5092024"/>
            <a:ext cx="6069106" cy="64538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prstClr val="black"/>
                </a:solidFill>
                <a:hlinkClick r:id="rId3"/>
              </a:rPr>
              <a:t>https://</a:t>
            </a:r>
            <a:r>
              <a:rPr lang="en-US" dirty="0" smtClean="0">
                <a:solidFill>
                  <a:prstClr val="black"/>
                </a:solidFill>
                <a:hlinkClick r:id="rId3"/>
              </a:rPr>
              <a:t>www.youtube.com/watch?v=Rmaw_ZQdc60</a:t>
            </a:r>
            <a:endParaRPr lang="ar-EG" dirty="0" smtClean="0">
              <a:solidFill>
                <a:prstClr val="black"/>
              </a:solidFill>
            </a:endParaRPr>
          </a:p>
          <a:p>
            <a:pPr lvl="0" algn="ctr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9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13" name="Picture 8" descr="Cinco juegos para pintar en el patio y aprovechar los espacios - LA GACETA Tucumán">
            <a:extLst>
              <a:ext uri="{FF2B5EF4-FFF2-40B4-BE49-F238E27FC236}">
                <a16:creationId xmlns:a16="http://schemas.microsoft.com/office/drawing/2014/main" id="{F27DB6BA-940A-4D06-A518-9111EC3E8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7" y="271444"/>
            <a:ext cx="2326940" cy="30902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5844" y="329218"/>
            <a:ext cx="2284590" cy="3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6192" y="4895333"/>
            <a:ext cx="3968496" cy="832104"/>
          </a:xfrm>
        </p:spPr>
        <p:txBody>
          <a:bodyPr/>
          <a:lstStyle/>
          <a:p>
            <a:pPr algn="ctr"/>
            <a:r>
              <a:rPr lang="ar-AE" smtClean="0"/>
              <a:t>أ</a:t>
            </a:r>
            <a:r>
              <a:rPr lang="ar-EG" smtClean="0"/>
              <a:t>نشودة </a:t>
            </a:r>
            <a:r>
              <a:rPr lang="ar-EG" dirty="0" smtClean="0"/>
              <a:t>حجرة ورقة مقص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pic>
        <p:nvPicPr>
          <p:cNvPr id="6" name="Sf-5Z-gsNdk"/>
          <p:cNvPicPr>
            <a:picLocks noGrp="1" noRot="1" noChangeAspect="1"/>
          </p:cNvPicPr>
          <p:nvPr>
            <p:ph type="media"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71310" y="881149"/>
            <a:ext cx="6018261" cy="338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قص و لون شكل الوردة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5" name="Media Placeholder 4"/>
          <p:cNvPicPr>
            <a:picLocks noGrp="1" noChangeAspect="1"/>
          </p:cNvPicPr>
          <p:nvPr>
            <p:ph type="media" sz="quarter" idx="13"/>
          </p:nvPr>
        </p:nvPicPr>
        <p:blipFill>
          <a:blip r:embed="rId2"/>
          <a:stretch>
            <a:fillRect/>
          </a:stretch>
        </p:blipFill>
        <p:spPr>
          <a:xfrm>
            <a:off x="4039424" y="1112838"/>
            <a:ext cx="4113151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9759" y="5524246"/>
            <a:ext cx="3968496" cy="832104"/>
          </a:xfrm>
        </p:spPr>
        <p:txBody>
          <a:bodyPr/>
          <a:lstStyle/>
          <a:p>
            <a:pPr algn="ctr"/>
            <a:r>
              <a:rPr lang="ar-EG" dirty="0" smtClean="0"/>
              <a:t>نشاط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5" name="Media Placeholder 4"/>
          <p:cNvPicPr>
            <a:picLocks noGrp="1" noChangeAspect="1"/>
          </p:cNvPicPr>
          <p:nvPr>
            <p:ph type="media" sz="quarter" idx="13"/>
          </p:nvPr>
        </p:nvPicPr>
        <p:blipFill>
          <a:blip r:embed="rId2"/>
          <a:stretch>
            <a:fillRect/>
          </a:stretch>
        </p:blipFill>
        <p:spPr>
          <a:xfrm>
            <a:off x="1780183" y="1133639"/>
            <a:ext cx="2681007" cy="4051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6180" y="1133639"/>
            <a:ext cx="2827392" cy="40513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16216" t="57067" r="10190"/>
          <a:stretch/>
        </p:blipFill>
        <p:spPr>
          <a:xfrm>
            <a:off x="5122189" y="3075535"/>
            <a:ext cx="2286001" cy="210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93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3275</TotalTime>
  <Words>601</Words>
  <Application>Microsoft Office PowerPoint</Application>
  <PresentationFormat>Widescreen</PresentationFormat>
  <Paragraphs>126</Paragraphs>
  <Slides>8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Times New Roman</vt:lpstr>
      <vt:lpstr>Office Theme</vt:lpstr>
      <vt:lpstr>1_Office Theme</vt:lpstr>
      <vt:lpstr>قص متبعاً حدود رسمة معقدة  رقم الهدف :2051  </vt:lpstr>
      <vt:lpstr>PowerPoint Presentation</vt:lpstr>
      <vt:lpstr>PowerPoint Presentation</vt:lpstr>
      <vt:lpstr>استخدام المقص فى قص حدود معقدة </vt:lpstr>
      <vt:lpstr>PowerPoint Presentation</vt:lpstr>
      <vt:lpstr>أنشودة حجرة ورقة مقص </vt:lpstr>
      <vt:lpstr>قص و لون شكل الوردة </vt:lpstr>
      <vt:lpstr>نشاط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YUSRA ABDULLA NASER SHAAYA</cp:lastModifiedBy>
  <cp:revision>230</cp:revision>
  <dcterms:created xsi:type="dcterms:W3CDTF">2020-07-26T19:33:45Z</dcterms:created>
  <dcterms:modified xsi:type="dcterms:W3CDTF">2021-01-09T15:37:35Z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