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20"/>
  </p:notesMasterIdLst>
  <p:sldIdLst>
    <p:sldId id="267" r:id="rId6"/>
    <p:sldId id="257" r:id="rId7"/>
    <p:sldId id="264" r:id="rId8"/>
    <p:sldId id="258" r:id="rId9"/>
    <p:sldId id="268" r:id="rId10"/>
    <p:sldId id="288" r:id="rId11"/>
    <p:sldId id="278" r:id="rId12"/>
    <p:sldId id="276" r:id="rId13"/>
    <p:sldId id="279" r:id="rId14"/>
    <p:sldId id="280" r:id="rId15"/>
    <p:sldId id="283" r:id="rId16"/>
    <p:sldId id="289" r:id="rId17"/>
    <p:sldId id="282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zem" initials="h" lastIdx="1" clrIdx="0">
    <p:extLst>
      <p:ext uri="{19B8F6BF-5375-455C-9EA6-DF929625EA0E}">
        <p15:presenceInfo xmlns:p15="http://schemas.microsoft.com/office/powerpoint/2012/main" userId="631c68c4c22fca7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9T01:26:14.132" idx="1">
    <p:pos x="10" y="10"/>
    <p:text/>
    <p:extLst>
      <p:ext uri="{C676402C-5697-4E1C-873F-D02D1690AC5C}">
        <p15:threadingInfo xmlns:p15="http://schemas.microsoft.com/office/powerpoint/2012/main" timeZoneBias="-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48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237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7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7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7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966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7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7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7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7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7 January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7 January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7 January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7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7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7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7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7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5230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6D05-D16B-4603-A323-876374AD20C5}" type="datetime3">
              <a:rPr lang="en-US" noProof="0" smtClean="0"/>
              <a:t>7 January 2021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96776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695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7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7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7 January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7 January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7 January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7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7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7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7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5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sD45rwlRHk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8.jpg"/><Relationship Id="rId4" Type="http://schemas.openxmlformats.org/officeDocument/2006/relationships/hyperlink" Target="https://www.youtube.com/watch?v=TAxg6APgST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129446" y="2648518"/>
            <a:ext cx="4851352" cy="1827069"/>
          </a:xfrm>
        </p:spPr>
        <p:txBody>
          <a:bodyPr>
            <a:normAutofit/>
          </a:bodyPr>
          <a:lstStyle/>
          <a:p>
            <a:pPr algn="ctr" rtl="1"/>
            <a:r>
              <a:rPr lang="ar-EG" sz="2800" dirty="0">
                <a:solidFill>
                  <a:srgbClr val="FFFF00"/>
                </a:solidFill>
                <a:latin typeface="Arial" panose="020B0604020202020204" pitchFamily="34" charset="0"/>
                <a:cs typeface="Sakkal Majalla" panose="02000000000000000000" pitchFamily="2" charset="-78"/>
              </a:rPr>
              <a:t>ينظم الخرز متبعا نموذج معروض امامه</a:t>
            </a:r>
            <a:endParaRPr lang="ru-RU" sz="2800" dirty="0">
              <a:solidFill>
                <a:srgbClr val="FFFF00"/>
              </a:solidFill>
              <a:latin typeface="Arial" panose="020B060402020202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E3C1E33-117A-47F5-BBD8-C91CEEB84650}"/>
              </a:ext>
            </a:extLst>
          </p:cNvPr>
          <p:cNvSpPr txBox="1"/>
          <p:nvPr/>
        </p:nvSpPr>
        <p:spPr>
          <a:xfrm rot="645083">
            <a:off x="8152709" y="5327303"/>
            <a:ext cx="316851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 المعلم : نصر الدين أحمد          </a:t>
            </a:r>
            <a:endParaRPr lang="ar-AE" sz="20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10</a:t>
            </a:fld>
            <a:endParaRPr lang="en-US" noProof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883" y="1754740"/>
            <a:ext cx="3097036" cy="6828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483" y="318462"/>
            <a:ext cx="2853175" cy="18350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87838" y="3159092"/>
            <a:ext cx="6610568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ar-EG" dirty="0"/>
              <a:t>يمكن تشجيع الطفل على تنمية المهارات الحركيه الدقيقه من خلال القيام بالأنشطه </a:t>
            </a:r>
            <a:endParaRPr lang="ar-EG" dirty="0" smtClean="0"/>
          </a:p>
          <a:p>
            <a:pPr algn="r"/>
            <a:r>
              <a:rPr lang="ar-EG" dirty="0"/>
              <a:t>أنشطة تسليك الخيوط باستخدام الشرائط والخرز ذات الألوان المحفزة بصرياً</a:t>
            </a:r>
          </a:p>
          <a:p>
            <a:pPr algn="r"/>
            <a:r>
              <a:rPr lang="ar-EG" dirty="0"/>
              <a:t>- أنشطة السكب باستخدام الفاصولياء، الباستا والماء</a:t>
            </a:r>
          </a:p>
          <a:p>
            <a:pPr algn="r"/>
            <a:r>
              <a:rPr lang="ar-EG" dirty="0"/>
              <a:t> نشر الملابس</a:t>
            </a:r>
          </a:p>
          <a:p>
            <a:pPr algn="r"/>
            <a:r>
              <a:rPr lang="ar-EG" dirty="0"/>
              <a:t>- نقل العناصر من وعاء إلى آخر باستخدام الملاعق والملاقط والأدوات الأخرى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07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11</a:t>
            </a:fld>
            <a:endParaRPr lang="en-US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9" y="129355"/>
            <a:ext cx="2853175" cy="18350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520124" y="338996"/>
            <a:ext cx="3692036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ar-EG" sz="4000" dirty="0">
                <a:solidFill>
                  <a:srgbClr val="FF0000"/>
                </a:solidFill>
              </a:rPr>
              <a:t>الخرز </a:t>
            </a:r>
            <a:r>
              <a:rPr lang="ar-EG" sz="4000" dirty="0" smtClean="0">
                <a:solidFill>
                  <a:srgbClr val="FF0000"/>
                </a:solidFill>
              </a:rPr>
              <a:t>و</a:t>
            </a:r>
            <a:r>
              <a:rPr lang="ar-AE" sz="4000" dirty="0" smtClean="0">
                <a:solidFill>
                  <a:srgbClr val="FF0000"/>
                </a:solidFill>
              </a:rPr>
              <a:t>أ</a:t>
            </a:r>
            <a:r>
              <a:rPr lang="ar-EG" sz="4000" dirty="0" smtClean="0">
                <a:solidFill>
                  <a:srgbClr val="FF0000"/>
                </a:solidFill>
              </a:rPr>
              <a:t>هم </a:t>
            </a:r>
            <a:r>
              <a:rPr lang="ar-EG" sz="4000" dirty="0">
                <a:solidFill>
                  <a:srgbClr val="FF0000"/>
                </a:solidFill>
              </a:rPr>
              <a:t>النشاطات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98245" y="2205947"/>
            <a:ext cx="313579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ar-EG" dirty="0">
                <a:solidFill>
                  <a:srgbClr val="FF0000"/>
                </a:solidFill>
              </a:rPr>
              <a:t>1- تعلم العد .والاحاد والعشرات والمئات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84568" y="2205947"/>
            <a:ext cx="130035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ar-EG" dirty="0">
                <a:solidFill>
                  <a:srgbClr val="FF0000"/>
                </a:solidFill>
              </a:rPr>
              <a:t>2- تعلم الانماط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09594" y="2205947"/>
            <a:ext cx="231666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ar-EG" dirty="0">
                <a:solidFill>
                  <a:srgbClr val="FF0000"/>
                </a:solidFill>
              </a:rPr>
              <a:t>3- تعلم الالوان والفرق بينهم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215" y="3006228"/>
            <a:ext cx="3339884" cy="25678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159" y="3006226"/>
            <a:ext cx="3394130" cy="25678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9" y="3006227"/>
            <a:ext cx="3458930" cy="256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9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12</a:t>
            </a:fld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4" y="62739"/>
            <a:ext cx="2853175" cy="18350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1455" y="2279146"/>
            <a:ext cx="2024047" cy="749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4697" y="2324491"/>
            <a:ext cx="4633362" cy="4938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745" y="2279146"/>
            <a:ext cx="2767824" cy="7498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604" y="3050616"/>
            <a:ext cx="3340898" cy="25666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68" y="3050616"/>
            <a:ext cx="3370720" cy="25666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186" y="3007312"/>
            <a:ext cx="3370720" cy="2653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8770" y="242295"/>
            <a:ext cx="4078577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3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13</a:t>
            </a:fld>
            <a:endParaRPr lang="en-US" noProof="0" dirty="0"/>
          </a:p>
        </p:txBody>
      </p:sp>
      <p:sp>
        <p:nvSpPr>
          <p:cNvPr id="7" name="AutoShape 6" descr="المعكوسات لرياض الاطفال لمتابعتنا باستمرار... - مكتبة وليد طعمة التعليمية |  فيسبوك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المعكوسات لرياض الاطفال لمتابعتنا باستمرار... - مكتبة وليد طعمة التعليمية |  فيسبو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المعكوسات لرياض الاطفال لمتابعتنا باستمرار... - مكتبة وليد طعمة التعليمية |  فيسبوك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6" descr="Pre-Nursery 👏👏👏 ☺️😊😊مفهوم ممتلئ و فارغ - Caramel Pre-School | فيسبوك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 txBox="1">
            <a:spLocks/>
          </p:cNvSpPr>
          <p:nvPr/>
        </p:nvSpPr>
        <p:spPr>
          <a:xfrm>
            <a:off x="3588026" y="4433819"/>
            <a:ext cx="3672465" cy="805891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 rtl="1"/>
            <a:r>
              <a:rPr lang="ar-AE" sz="6400" b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ar-AE" sz="64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AE" sz="6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فيديو تعليمي </a:t>
            </a:r>
            <a:r>
              <a:rPr lang="ar-AE" sz="6400" b="0" dirty="0">
                <a:latin typeface="Arial" panose="020B0604020202020204" pitchFamily="34" charset="0"/>
                <a:cs typeface="Arial" panose="020B0604020202020204" pitchFamily="34" charset="0"/>
              </a:rPr>
              <a:t>/أنشطة لتنمية المهارات الدقيقة عند الأطفال</a:t>
            </a:r>
          </a:p>
          <a:p>
            <a:pPr algn="r" rtl="1"/>
            <a:endParaRPr lang="ar-EG" sz="35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EG" sz="3500" b="0" dirty="0" smtClean="0">
                <a:latin typeface="Arial" panose="020B0604020202020204" pitchFamily="34" charset="0"/>
                <a:cs typeface="Arial" panose="020B0604020202020204" pitchFamily="34" charset="0"/>
              </a:rPr>
              <a:t>فديو  تعليمي/ </a:t>
            </a:r>
            <a:r>
              <a:rPr lang="ar-EG" sz="4900" b="0" dirty="0"/>
              <a:t>المهارات الحركية الدقيقة</a:t>
            </a:r>
          </a:p>
          <a:p>
            <a:pPr algn="r" rtl="1"/>
            <a:r>
              <a:rPr lang="ar-AE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AE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391" y="3106319"/>
            <a:ext cx="5350400" cy="3779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34920" y="3087728"/>
            <a:ext cx="49177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www.youtube.com/watch?v=4sD45rwlRHk</a:t>
            </a:r>
            <a:endParaRPr lang="ar-EG" dirty="0" smtClean="0"/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391" y="3770069"/>
            <a:ext cx="5350400" cy="3779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70190" y="3734059"/>
            <a:ext cx="4908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www.youtube.com/watch?v=TAxg6APgST4</a:t>
            </a:r>
            <a:endParaRPr lang="ar-EG" dirty="0" smtClean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356" y="160337"/>
            <a:ext cx="2921861" cy="271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0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AE" sz="4400" dirty="0">
                <a:latin typeface="Arial" panose="020B0604020202020204" pitchFamily="34" charset="0"/>
                <a:cs typeface="Arial" panose="020B0604020202020204" pitchFamily="34" charset="0"/>
              </a:rPr>
              <a:t>نهاية الدرس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556" y="3934141"/>
            <a:ext cx="3279932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4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359502"/>
              </p:ext>
            </p:extLst>
          </p:nvPr>
        </p:nvGraphicFramePr>
        <p:xfrm>
          <a:off x="154004" y="224444"/>
          <a:ext cx="11906451" cy="66950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2918797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1275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49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 err="1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المراجعة:أ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. </a:t>
                      </a:r>
                      <a:r>
                        <a:rPr lang="ar-AE" sz="1200" b="1" baseline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جمعه شعيب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 أ.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نصر الدين أحمد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EG" sz="1200" b="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</a:t>
                      </a: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ينظم الخرز متبعا نموذج معروض امامه</a:t>
                      </a:r>
                      <a:r>
                        <a:rPr lang="ar-AE" sz="1200" b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/>
                      </a:r>
                      <a:br>
                        <a:rPr lang="ar-AE" sz="1200" b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</a:br>
                      <a:endParaRPr lang="en-US" sz="1200" b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الهدف :</a:t>
                      </a:r>
                      <a:r>
                        <a:rPr lang="ar-EG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  <a:r>
                        <a:rPr lang="ar-AE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</a:t>
                      </a:r>
                      <a:r>
                        <a:rPr lang="ar-EG" sz="12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2062</a:t>
                      </a:r>
                      <a:r>
                        <a:rPr lang="ar-AE" sz="12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AE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</a:p>
                    <a:p>
                      <a:pPr algn="r" rtl="1" fontAlgn="ctr"/>
                      <a:endParaRPr lang="ar-AE" sz="1200" b="1" i="0" u="none" strike="noStrike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العمرية: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10-11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</a:t>
                      </a:r>
                      <a:r>
                        <a:rPr lang="ar-EG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الشدة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: </a:t>
                      </a:r>
                      <a:r>
                        <a:rPr lang="ar-EG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البسيطة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الاعاقة الذهنية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algn="r" rtl="1"/>
                      <a:r>
                        <a:rPr lang="ar-EG" sz="14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قصة الدرس </a:t>
                      </a:r>
                      <a:endParaRPr lang="ar-AE" sz="1400" b="1" baseline="0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في ذات يوم كانت هند  تجلس مع أمها في حديقة البيت </a:t>
                      </a:r>
                      <a:endParaRPr lang="ar-AE" sz="1200" b="1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قالت </a:t>
                      </a: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هند : باأمي </a:t>
                      </a: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  <a:endParaRPr lang="ar-EG" sz="1200" b="1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قالت  </a:t>
                      </a: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الأم </a:t>
                      </a: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نعم يا هند </a:t>
                      </a: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  <a:endParaRPr lang="ar-EG" sz="1200" b="1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قال</a:t>
                      </a: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</a:t>
                      </a: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هند : لقد علمتني معلمتي اليوم درس (تنظيم الخرز  ) وكان درس جميل و لكن اريد منك أنا اعرف المزيد .</a:t>
                      </a:r>
                      <a:endParaRPr lang="ar-AE" sz="1200" b="1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قالت </a:t>
                      </a: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الأم : نعم يا هند هذا درس مهم جدا في الحياه.</a:t>
                      </a:r>
                      <a:endParaRPr lang="ar-EG" sz="1200" b="1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EG" sz="11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</a:t>
                      </a:r>
                      <a:r>
                        <a:rPr lang="ar-EG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قالت الأم </a:t>
                      </a:r>
                      <a:r>
                        <a:rPr lang="ar-EG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 سوف اشرح لك يا هند أهمية تنمية الحركات الدقيقة . </a:t>
                      </a:r>
                    </a:p>
                    <a:p>
                      <a:pPr algn="r" rtl="1"/>
                      <a:r>
                        <a:rPr lang="ar-EG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يوجد العديد من الأنشطة الممتعة والمثيرة للاهتمام، والتي تُساهم بمساعدة طفل الروضة على بناء الخبرات الحركية الدقيقة</a:t>
                      </a:r>
                    </a:p>
                    <a:p>
                      <a:pPr algn="r" rtl="1"/>
                      <a:endParaRPr lang="ar-EG" sz="1200" b="1" i="0" kern="1200" dirty="0" smtClean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>
                        <a:buFont typeface="Arial" panose="020B0604020202020204" pitchFamily="34" charset="0"/>
                        <a:buChar char="•"/>
                      </a:pPr>
                      <a:r>
                        <a:rPr lang="ar-EG" sz="1200" b="1" i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الأنشطة الأكاديمية: كالرسم والتلوين، القص، الكتابة، اللعب بالمعجون.</a:t>
                      </a:r>
                      <a:br>
                        <a:rPr lang="ar-EG" sz="1200" b="1" i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</a:br>
                      <a:r>
                        <a:rPr lang="ar-EG" sz="1200" b="1" i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/>
                      </a:r>
                      <a:br>
                        <a:rPr lang="ar-EG" sz="1200" b="1" i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</a:br>
                      <a:endParaRPr lang="ar-EG" sz="1200" b="1" i="0" dirty="0" smtClean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>
                        <a:buFont typeface="Arial" panose="020B0604020202020204" pitchFamily="34" charset="0"/>
                        <a:buChar char="•"/>
                      </a:pPr>
                      <a:r>
                        <a:rPr lang="ar-EG" sz="1200" b="1" i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أنشطة اللعب الحر: كاللعب بالمكعبات، تلبيس الدمى، الرسم بالطباشير على الرصيف، اللعب بالمعجون</a:t>
                      </a:r>
                      <a:r>
                        <a:rPr lang="ar-EG" sz="1200" b="1" i="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EG" sz="1200" b="1" i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/>
                      </a:r>
                      <a:br>
                        <a:rPr lang="ar-EG" sz="1200" b="1" i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</a:br>
                      <a:r>
                        <a:rPr lang="ar-EG" sz="1200" b="1" i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/>
                      </a:r>
                      <a:br>
                        <a:rPr lang="ar-EG" sz="1200" b="1" i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</a:br>
                      <a:endParaRPr lang="ar-EG" sz="1200" b="1" i="0" dirty="0" smtClean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>
                        <a:buFont typeface="Arial" panose="020B0604020202020204" pitchFamily="34" charset="0"/>
                        <a:buChar char="•"/>
                      </a:pPr>
                      <a:r>
                        <a:rPr lang="ar-EG" sz="1200" b="1" i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أنشطة الرعاية الذاتية: كربط الحذاء، زر الملابس والسترات، تمشيط الشعر، وتنظيف الأسنان</a:t>
                      </a:r>
                      <a:r>
                        <a:rPr lang="ar-EG" sz="1200" b="0" i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</a:p>
                    <a:p>
                      <a:pPr algn="r" rtl="1"/>
                      <a:endParaRPr lang="ar-AE" sz="1200" b="1" u="none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قالت هند : شكراً يا أمي على هذة المعلومات المهمة </a:t>
                      </a:r>
                      <a:endParaRPr lang="en-US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None/>
                      </a:pPr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05" y="2718262"/>
            <a:ext cx="3591669" cy="278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283791"/>
              </p:ext>
            </p:extLst>
          </p:nvPr>
        </p:nvGraphicFramePr>
        <p:xfrm>
          <a:off x="99753" y="46990"/>
          <a:ext cx="11945388" cy="68745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63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2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4014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 الدراسية</a:t>
                      </a:r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</a:t>
                      </a:r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 الرئيسي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 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ينظم الخرز متبعا نموذج معروض امامه </a:t>
                      </a:r>
                    </a:p>
                    <a:p>
                      <a:pPr marL="0" marR="0" lvl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أهداف أخرى:  </a:t>
                      </a:r>
                      <a:endParaRPr lang="ar-EG" sz="1200" b="1" u="none" baseline="0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EG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عرض المعلم فديو تعليمي عن</a:t>
                      </a:r>
                      <a:r>
                        <a:rPr lang="ar-AE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     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ينظم الخرز متبعا نموذج معروض امامه </a:t>
                      </a:r>
                      <a:r>
                        <a:rPr lang="ar-AE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   </a:t>
                      </a:r>
                      <a:r>
                        <a:rPr lang="ar-EG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 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EG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يحضر المعلم  </a:t>
                      </a:r>
                      <a:r>
                        <a:rPr lang="ar-AE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مجموعة من الخرز  بالالوان المختلفة </a:t>
                      </a:r>
                      <a:r>
                        <a:rPr lang="ar-EG" sz="12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  </a:t>
                      </a:r>
                      <a:endParaRPr lang="ar-AE" sz="1200" b="1" i="0" kern="1200" baseline="0" dirty="0" smtClean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يدرب  الطلاب تدريب فردي على حسب </a:t>
                      </a:r>
                      <a:r>
                        <a:rPr lang="ar-AE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حاجة الطالب </a:t>
                      </a:r>
                      <a:r>
                        <a:rPr lang="ar-EG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</a:t>
                      </a:r>
                      <a:endParaRPr lang="ar-EG" sz="1200" b="1" i="0" kern="1200" dirty="0" smtClean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يدرب المعلم  على نطق الالوان بطريقة صحيحة </a:t>
                      </a:r>
                      <a:r>
                        <a:rPr lang="ar-AE" sz="12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 </a:t>
                      </a:r>
                      <a:endParaRPr lang="ar-AE" sz="1200" b="1" i="0" kern="1200" baseline="0" dirty="0" smtClean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EG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أن يعرض المعلم أوارق عمل ويقوم الطلاب بحلها</a:t>
                      </a:r>
                      <a:r>
                        <a:rPr lang="ar-EG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 لتقويم الطلاب .</a:t>
                      </a:r>
                      <a:r>
                        <a:rPr lang="ar-EG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EG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أن يستطيع الطالب نطق كلمات الدرس المهمة </a:t>
                      </a:r>
                      <a:r>
                        <a:rPr lang="ar-AE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للألوان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المختلفة </a:t>
                      </a:r>
                      <a:r>
                        <a:rPr lang="ar-EG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 يقوم المعلم بتصحيح مخارج الحروف </a:t>
                      </a:r>
                      <a:r>
                        <a:rPr lang="ar-EG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EG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طرح سؤال"ماذا تعلمنا اليوم؟</a:t>
                      </a:r>
                      <a:r>
                        <a:rPr lang="ar-EG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EG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يعمل المعلم </a:t>
                      </a:r>
                      <a:r>
                        <a:rPr lang="ar-AE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بطاقات لاهم النشاطات المرتبطة بالدرس و الاعمال التي يمكن عملها من استخدام  الخرز </a:t>
                      </a:r>
                      <a:r>
                        <a:rPr lang="ar-EG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EG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تشجيع الطلاب على لوحة التعزيز </a:t>
                      </a:r>
                      <a:r>
                        <a:rPr lang="ar-EG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EG" sz="11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يعمل المعلم وسيلة تعليمية عن الدرس </a:t>
                      </a:r>
                      <a:r>
                        <a:rPr lang="ar-EG" sz="14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</a:t>
                      </a:r>
                    </a:p>
                    <a:p>
                      <a:pPr algn="r" rtl="1"/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الرياضي </a:t>
                      </a:r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يعمل المعلم مسابقة بين 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الطلاب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بين  مجموعتان من الاسرع على تجميع الالوان المتساوية 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</a:t>
                      </a:r>
                      <a:endParaRPr lang="ar-AE" sz="1200" b="1" u="none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الفني: </a:t>
                      </a:r>
                      <a:endParaRPr lang="ar-AE" sz="1200" b="1" u="none" baseline="0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نشاط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عمل اشكال مختلفة في تصنيع الخرز لعمل مشغولات مختلفة 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تلوين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صور و بطاقات عن المنتوجات الخرز 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الموسيقى</a:t>
                      </a:r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الاستماع الطلاب الى  انشودة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 الالوان 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</a:t>
                      </a:r>
                      <a:endParaRPr lang="ar-AE" sz="1200" b="1" u="none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95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أن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يعمل الطالب بعض الاشكال المختلفة من الخرز  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                  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يجمع الطالب صور وبطاقات عن الخرز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623">
                <a:tc>
                  <a:txBody>
                    <a:bodyPr/>
                    <a:lstStyle/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تدريب الطالب على استخدام منصة الكترونية بها تدريبات عن المفرد و الجمع .</a:t>
                      </a: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697">
                <a:tc>
                  <a:txBody>
                    <a:bodyPr/>
                    <a:lstStyle/>
                    <a:p>
                      <a:pPr marL="0" marR="0" lvl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متوسط :  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 يشير  الطالب 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إلى 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الالوان المختلفة 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                                         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جيد:   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 </a:t>
                      </a:r>
                      <a:r>
                        <a:rPr lang="ar-AE" sz="12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يستطيع الطالب </a:t>
                      </a:r>
                      <a:r>
                        <a:rPr lang="ar-EG" sz="12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تصنيف الالوان بطريقة صحيحة </a:t>
                      </a:r>
                      <a:r>
                        <a:rPr lang="ar-EG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                        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مرتفع :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 يتمكن الطالب من تصنيف الالوان و عمل نماذج لأنشطة الخرز . </a:t>
                      </a:r>
                      <a:endParaRPr lang="ar-AE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u="none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>
                <a:solidFill>
                  <a:schemeClr val="tx1"/>
                </a:solidFill>
              </a:rPr>
              <a:t>3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51" y="329218"/>
            <a:ext cx="3044772" cy="304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0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877380"/>
              </p:ext>
            </p:extLst>
          </p:nvPr>
        </p:nvGraphicFramePr>
        <p:xfrm>
          <a:off x="136479" y="173255"/>
          <a:ext cx="11943226" cy="64823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327">
                <a:tc>
                  <a:txBody>
                    <a:bodyPr/>
                    <a:lstStyle/>
                    <a:p>
                      <a:pPr marL="0" marR="0" lvl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ينظم الخرز متبعا نموذج معروض امامه</a:t>
                      </a:r>
                      <a:r>
                        <a:rPr lang="ar-AE" sz="12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/>
                      </a:r>
                      <a:br>
                        <a:rPr lang="ar-AE" sz="12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</a:br>
                      <a:endParaRPr lang="ar-AE" sz="1200" b="1" i="0" u="none" strike="noStrike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14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الأنشط</a:t>
                      </a:r>
                      <a:r>
                        <a:rPr lang="ar-AE" sz="14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ة </a:t>
                      </a:r>
                      <a:r>
                        <a:rPr lang="ar-SA" sz="14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الصفية </a:t>
                      </a:r>
                      <a:endParaRPr lang="ar-AE" sz="14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عرض فيديو تعليمي 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(ينظم الخرز متبعا نموذج معروض امامه</a:t>
                      </a: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</a:t>
                      </a: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 </a:t>
                      </a:r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عمل ورشة تعليمية لبعض منتوجات الخرز .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عمل حصة مشتركة مع معلم التربية الفنية  لعمل بعض النماذج لضم الخرز  و   عرضها في خارج الصف </a:t>
                      </a: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</a:t>
                      </a:r>
                      <a:endParaRPr lang="ar-AE" sz="1200" b="1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يشارك  معلم الصف معلم التربية الموسيقية في عمل أنشودة عن الالوان </a:t>
                      </a: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5-  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يحضر المعلم اذاعة عن  مهارات الطلاب في استخدام الخرز      </a:t>
                      </a: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6- يشجع المعلم الطلاب على لوحة التعزيز. </a:t>
                      </a:r>
                      <a:r>
                        <a:rPr lang="ar-AE" sz="12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/>
                      </a:r>
                      <a:br>
                        <a:rPr lang="ar-AE" sz="12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</a:br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4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60" y="1344929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36583" y="865668"/>
            <a:ext cx="4409758" cy="806627"/>
          </a:xfrm>
        </p:spPr>
        <p:txBody>
          <a:bodyPr>
            <a:noAutofit/>
          </a:bodyPr>
          <a:lstStyle/>
          <a:p>
            <a:pPr algn="r" rtl="1" font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ينظم الخرز متبعا نموذج معروض امامه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AE" sz="1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مراعاة النقاط التالية في عملية التدريس </a:t>
            </a:r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8474" y="3247052"/>
            <a:ext cx="3913188" cy="1030480"/>
          </a:xfrm>
        </p:spPr>
        <p:txBody>
          <a:bodyPr>
            <a:normAutofit/>
          </a:bodyPr>
          <a:lstStyle/>
          <a:p>
            <a:pPr algn="r" rtl="1"/>
            <a:r>
              <a:rPr lang="ar-EG" sz="1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التفاعل و التعزيز</a:t>
            </a:r>
            <a:endParaRPr lang="ar-AE" sz="1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EG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الانتقال من مرحلة إلى أخر في الدرس بناء على استجابة الطالب </a:t>
            </a:r>
            <a:endParaRPr lang="ar-A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EG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أعطاء الفرصة الكاملة للطالب للتفكير و تكرار المحاولة </a:t>
            </a:r>
            <a:endParaRPr lang="ar-A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AE" sz="1200" dirty="0">
                <a:latin typeface="Arial" panose="020B0604020202020204" pitchFamily="34" charset="0"/>
                <a:cs typeface="Arial" panose="020B0604020202020204" pitchFamily="34" charset="0"/>
              </a:rPr>
              <a:t>التنوع في استراتيجيات التعلم لتحقيق الهدف المنشود 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4830">
            <a:off x="6512596" y="443345"/>
            <a:ext cx="4369543" cy="516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0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48572" y="0"/>
            <a:ext cx="2394488" cy="620203"/>
          </a:xfrm>
        </p:spPr>
        <p:txBody>
          <a:bodyPr>
            <a:noAutofit/>
          </a:bodyPr>
          <a:lstStyle/>
          <a:p>
            <a:pPr algn="r" rtl="1"/>
            <a:r>
              <a:rPr lang="ar-AE" altLang="en-US" sz="2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</a:t>
            </a:r>
            <a:r>
              <a:rPr lang="ar-EG" altLang="en-US" sz="2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EG" altLang="en-US" sz="2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AE" altLang="en-US" sz="2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altLang="en-US" sz="2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</a:t>
            </a:r>
            <a:r>
              <a:rPr lang="ar-AE" altLang="en-US" sz="2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2400" dirty="0" smtClean="0"/>
              <a:t>هيا نبدأ يا ابطال </a:t>
            </a:r>
            <a:r>
              <a:rPr lang="en-US" altLang="en-US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en-US" altLang="en-US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endParaRPr lang="en-US" altLang="en-US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975" y="751668"/>
            <a:ext cx="2853626" cy="18365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56902" y="1811727"/>
            <a:ext cx="3099662" cy="64633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ar-EG" b="1" dirty="0"/>
              <a:t> أنشـطة المهـارات الحركـية الدقيـقة </a:t>
            </a:r>
          </a:p>
          <a:p>
            <a:endParaRPr lang="ar-EG" dirty="0"/>
          </a:p>
        </p:txBody>
      </p:sp>
      <p:sp>
        <p:nvSpPr>
          <p:cNvPr id="7" name="Rectangle 6"/>
          <p:cNvSpPr/>
          <p:nvPr/>
        </p:nvSpPr>
        <p:spPr>
          <a:xfrm>
            <a:off x="1503336" y="3214623"/>
            <a:ext cx="8167607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ar-EG" dirty="0"/>
          </a:p>
          <a:p>
            <a:pPr algn="r"/>
            <a:r>
              <a:rPr lang="ar-EG" dirty="0"/>
              <a:t>عند العمل مع الطفل على تنمية المهارات الحركية الدقيقة لابد من الأخذ فى الإعتبار محاولة التغيير فى الأوضاع التى يجلس فيها الطفل </a:t>
            </a:r>
            <a:r>
              <a:rPr lang="ar-EG" dirty="0" smtClean="0"/>
              <a:t>فبى الإضافة </a:t>
            </a:r>
            <a:r>
              <a:rPr lang="ar-EG" dirty="0"/>
              <a:t>إلى جلوس الطفل على الكرسى، يمكن إجلاسه مستلقياً على ظهره أو على بطنه، وذلك لمساعدته على تقوية جميع العضلات التى تؤدى إلى تنمية المهارات الحركية الدقيقة</a:t>
            </a:r>
          </a:p>
        </p:txBody>
      </p:sp>
    </p:spTree>
    <p:extLst>
      <p:ext uri="{BB962C8B-B14F-4D97-AF65-F5344CB8AC3E}">
        <p14:creationId xmlns:p14="http://schemas.microsoft.com/office/powerpoint/2010/main" val="62459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6" name="Rectangle 5"/>
          <p:cNvSpPr/>
          <p:nvPr/>
        </p:nvSpPr>
        <p:spPr>
          <a:xfrm>
            <a:off x="1487839" y="3207709"/>
            <a:ext cx="7477932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ar-EG" dirty="0"/>
              <a:t>يمكن تشجيع الطفل على تنمية المهارات الحركيه الدقيقه من خلال القيام بالأنشطه التى يستمتع بها الصغار و هى التى تتضمن:</a:t>
            </a:r>
          </a:p>
          <a:p>
            <a:pPr algn="r"/>
            <a:r>
              <a:rPr lang="ar-EG" dirty="0"/>
              <a:t>	الأعمال الفنية، مثل: القص ،اللصق والتلوين.</a:t>
            </a:r>
          </a:p>
          <a:p>
            <a:pPr algn="r"/>
            <a:r>
              <a:rPr lang="ar-EG" dirty="0"/>
              <a:t>	مساعدة الأهل فى الأعمال المنزليةاليومية، مثل:العجن، فهذه الأعمال تساعد على تنمية مهارات الحركات الدقيقة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133" y="1762363"/>
            <a:ext cx="3097036" cy="6828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759" y="348712"/>
            <a:ext cx="285317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9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882" y="1777987"/>
            <a:ext cx="3097036" cy="6828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486" y="284337"/>
            <a:ext cx="3081769" cy="19396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93010" y="3315060"/>
            <a:ext cx="7028481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ar-EG" dirty="0"/>
              <a:t>يمكن تشجيع الطفل على تنمية المهارات الحركيه الدقيقه من</a:t>
            </a:r>
          </a:p>
          <a:p>
            <a:pPr algn="r"/>
            <a:r>
              <a:rPr lang="ar-EG" dirty="0"/>
              <a:t>خلال القيام بالأنشطه </a:t>
            </a:r>
            <a:endParaRPr lang="en-US" dirty="0" smtClean="0"/>
          </a:p>
          <a:p>
            <a:pPr algn="r"/>
            <a:r>
              <a:rPr lang="ar-SA" dirty="0"/>
              <a:t>هى تتضمن قيام الطفل بإضافة و مزج خليط من البيض مع الدقيق و الحليب</a:t>
            </a:r>
            <a:r>
              <a:rPr lang="en-US" dirty="0"/>
              <a:t>. </a:t>
            </a:r>
            <a:r>
              <a:rPr lang="ar-SA" dirty="0" smtClean="0"/>
              <a:t>لتقوية </a:t>
            </a:r>
            <a:r>
              <a:rPr lang="ar-SA" dirty="0"/>
              <a:t>عضلات اليد و الذراع أما </a:t>
            </a:r>
            <a:r>
              <a:rPr lang="ar-EG" dirty="0" smtClean="0"/>
              <a:t>ب</a:t>
            </a:r>
            <a:r>
              <a:rPr lang="ar-SA" dirty="0" smtClean="0"/>
              <a:t>قيام </a:t>
            </a:r>
            <a:r>
              <a:rPr lang="ar-SA" dirty="0"/>
              <a:t>الطفل بتقطيع و تشكيل عجينة البسكويت فتعد تدريب جيد لتآزر اليد مع العين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92982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9</a:t>
            </a:fld>
            <a:endParaRPr lang="en-US" noProof="0" dirty="0"/>
          </a:p>
        </p:txBody>
      </p:sp>
      <p:sp>
        <p:nvSpPr>
          <p:cNvPr id="4" name="AutoShape 8" descr="صغير كبير by Hanaa Emam - Educational Games for Kids on TinyT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376" y="1987214"/>
            <a:ext cx="3097036" cy="6828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2710" y="3189943"/>
            <a:ext cx="708789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ar-EG" dirty="0"/>
              <a:t>يمكن تشجيع الطفل على تنمية المهارات الحركيه الدقيقه من</a:t>
            </a:r>
          </a:p>
          <a:p>
            <a:pPr algn="r"/>
            <a:r>
              <a:rPr lang="ar-EG" dirty="0"/>
              <a:t>خلال القيام </a:t>
            </a:r>
            <a:r>
              <a:rPr lang="ar-EG" dirty="0" smtClean="0"/>
              <a:t>بالأنشطه</a:t>
            </a:r>
          </a:p>
          <a:p>
            <a:pPr algn="r"/>
            <a:r>
              <a:rPr lang="ar-SA" dirty="0"/>
              <a:t>إستخدام الماوس و لوحة المفاتيح الخاصة بالحاسب الآلى، حيث تساعد هذه الأنشطة الطفل على إستخدام و تقوية الأصابع و اليد و كذلك التآزر و التنسيق ما بين اليد و العين</a:t>
            </a:r>
            <a:r>
              <a:rPr lang="ar-EG" dirty="0" smtClean="0"/>
              <a:t> </a:t>
            </a:r>
            <a:endParaRPr lang="ar-E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422" y="160338"/>
            <a:ext cx="28531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7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EED42B-3B47-45C2-9F50-0B4533C0F1E3}">
  <ds:schemaRefs>
    <ds:schemaRef ds:uri="http://schemas.microsoft.com/office/2006/documentManagement/types"/>
    <ds:schemaRef ds:uri="0860e916-1933-4f54-bf75-902e7a9d18bb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1803469-1359-4921-b8b2-4aa11e6de6e4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0e916-1933-4f54-bf75-902e7a9d18bb"/>
    <ds:schemaRef ds:uri="c1803469-1359-4921-b8b2-4aa11e6de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4795</TotalTime>
  <Words>891</Words>
  <Application>Microsoft Office PowerPoint</Application>
  <PresentationFormat>Widescreen</PresentationFormat>
  <Paragraphs>134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Franklin Gothic Book</vt:lpstr>
      <vt:lpstr>Sakkal Majalla</vt:lpstr>
      <vt:lpstr>Times New Roman</vt:lpstr>
      <vt:lpstr>Traditional Arabic</vt:lpstr>
      <vt:lpstr>Office Theme</vt:lpstr>
      <vt:lpstr>1_Office Theme</vt:lpstr>
      <vt:lpstr>ينظم الخرز متبعا نموذج معروض امامه</vt:lpstr>
      <vt:lpstr>PowerPoint Presentation</vt:lpstr>
      <vt:lpstr>PowerPoint Presentation</vt:lpstr>
      <vt:lpstr>PowerPoint Presentation</vt:lpstr>
      <vt:lpstr>ينظم الخرز متبعا نموذج معروض امامه</vt:lpstr>
      <vt:lpstr>         هيا نبدأ يا ابطال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نهاية الدرس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JUMAH SHUAIB MUSTAFA</cp:lastModifiedBy>
  <cp:revision>686</cp:revision>
  <dcterms:created xsi:type="dcterms:W3CDTF">2020-07-26T19:33:45Z</dcterms:created>
  <dcterms:modified xsi:type="dcterms:W3CDTF">2021-01-07T07:42:40Z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