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7" r:id="rId2"/>
    <p:sldId id="257" r:id="rId3"/>
    <p:sldId id="262" r:id="rId4"/>
    <p:sldId id="264" r:id="rId5"/>
    <p:sldId id="273" r:id="rId6"/>
    <p:sldId id="274" r:id="rId7"/>
    <p:sldId id="275" r:id="rId8"/>
    <p:sldId id="280" r:id="rId9"/>
    <p:sldId id="276" r:id="rId10"/>
    <p:sldId id="277" r:id="rId11"/>
    <p:sldId id="278" r:id="rId12"/>
    <p:sldId id="279" r:id="rId13"/>
    <p:sldId id="28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105896-1F24-40A2-9BD7-C9B019EBCE89}" type="datetimeFigureOut">
              <a:rPr lang="en-US" smtClean="0"/>
              <a:t>12/15/2020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CC465F-616A-4543-A239-8FB328507573}" type="slidenum">
              <a:rPr lang="en-US" smtClean="0"/>
              <a:t>‹#›</a:t>
            </a:fld>
            <a:endParaRPr lang="en-US"/>
          </a:p>
        </p:txBody>
      </p:sp>
    </p:spTree>
    <p:extLst>
      <p:ext uri="{BB962C8B-B14F-4D97-AF65-F5344CB8AC3E}">
        <p14:creationId xmlns:p14="http://schemas.microsoft.com/office/powerpoint/2010/main" val="2788066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756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57AD1-B518-4CA8-91B9-70BF5E601A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D40E84-8AF7-45BF-88AF-64BD0E794E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46FE2B-A3D3-477C-814B-DBD155A16AAD}"/>
              </a:ext>
            </a:extLst>
          </p:cNvPr>
          <p:cNvSpPr>
            <a:spLocks noGrp="1"/>
          </p:cNvSpPr>
          <p:nvPr>
            <p:ph type="dt" sz="half" idx="10"/>
          </p:nvPr>
        </p:nvSpPr>
        <p:spPr/>
        <p:txBody>
          <a:bodyPr/>
          <a:lstStyle/>
          <a:p>
            <a:fld id="{3A955D50-50B6-4988-B7CD-3692C4A79545}" type="datetimeFigureOut">
              <a:rPr lang="en-US" smtClean="0"/>
              <a:t>12/15/2020</a:t>
            </a:fld>
            <a:endParaRPr lang="en-US"/>
          </a:p>
        </p:txBody>
      </p:sp>
      <p:sp>
        <p:nvSpPr>
          <p:cNvPr id="5" name="Footer Placeholder 4">
            <a:extLst>
              <a:ext uri="{FF2B5EF4-FFF2-40B4-BE49-F238E27FC236}">
                <a16:creationId xmlns:a16="http://schemas.microsoft.com/office/drawing/2014/main" id="{13569D02-FCFA-4A05-B8A5-AE063B859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D4D698-8B90-4CA0-83E6-C19D836640F8}"/>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01381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90875-C6C5-4B13-8DE9-782FA73C4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DFEA61-1A42-4AD4-A7DA-7E2F4ECF03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AD178B-03A1-4F44-B3B2-309C6282ED53}"/>
              </a:ext>
            </a:extLst>
          </p:cNvPr>
          <p:cNvSpPr>
            <a:spLocks noGrp="1"/>
          </p:cNvSpPr>
          <p:nvPr>
            <p:ph type="dt" sz="half" idx="10"/>
          </p:nvPr>
        </p:nvSpPr>
        <p:spPr/>
        <p:txBody>
          <a:bodyPr/>
          <a:lstStyle/>
          <a:p>
            <a:fld id="{3A955D50-50B6-4988-B7CD-3692C4A79545}" type="datetimeFigureOut">
              <a:rPr lang="en-US" smtClean="0"/>
              <a:t>12/15/2020</a:t>
            </a:fld>
            <a:endParaRPr lang="en-US"/>
          </a:p>
        </p:txBody>
      </p:sp>
      <p:sp>
        <p:nvSpPr>
          <p:cNvPr id="5" name="Footer Placeholder 4">
            <a:extLst>
              <a:ext uri="{FF2B5EF4-FFF2-40B4-BE49-F238E27FC236}">
                <a16:creationId xmlns:a16="http://schemas.microsoft.com/office/drawing/2014/main" id="{29F5434A-EF69-4FE1-99B8-61D2E71511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604609-9F0C-40B9-9D34-F88082611AA3}"/>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759040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2EA8B8-9B57-4D91-BE85-7B551EF4FF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F1F97E-E5D6-46C3-A028-50213DC4A1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01F864-158C-4035-8AB6-F07562A9B5DC}"/>
              </a:ext>
            </a:extLst>
          </p:cNvPr>
          <p:cNvSpPr>
            <a:spLocks noGrp="1"/>
          </p:cNvSpPr>
          <p:nvPr>
            <p:ph type="dt" sz="half" idx="10"/>
          </p:nvPr>
        </p:nvSpPr>
        <p:spPr/>
        <p:txBody>
          <a:bodyPr/>
          <a:lstStyle/>
          <a:p>
            <a:fld id="{3A955D50-50B6-4988-B7CD-3692C4A79545}" type="datetimeFigureOut">
              <a:rPr lang="en-US" smtClean="0"/>
              <a:t>12/15/2020</a:t>
            </a:fld>
            <a:endParaRPr lang="en-US"/>
          </a:p>
        </p:txBody>
      </p:sp>
      <p:sp>
        <p:nvSpPr>
          <p:cNvPr id="5" name="Footer Placeholder 4">
            <a:extLst>
              <a:ext uri="{FF2B5EF4-FFF2-40B4-BE49-F238E27FC236}">
                <a16:creationId xmlns:a16="http://schemas.microsoft.com/office/drawing/2014/main" id="{A22B0FB9-5C9F-4548-86E2-E41CE1D32E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69FB4-BC13-4C5E-B16B-D7337397F737}"/>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254859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2658588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dirty="0"/>
              <a:t>Click icon to add media</a:t>
            </a:r>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338145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AFFE-BEED-4EDA-B0A9-D4B933A4CB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365648-B896-4FE9-87FC-5681FF92F8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35D6B9-C8BD-4779-AD03-FA91E12717FB}"/>
              </a:ext>
            </a:extLst>
          </p:cNvPr>
          <p:cNvSpPr>
            <a:spLocks noGrp="1"/>
          </p:cNvSpPr>
          <p:nvPr>
            <p:ph type="dt" sz="half" idx="10"/>
          </p:nvPr>
        </p:nvSpPr>
        <p:spPr/>
        <p:txBody>
          <a:bodyPr/>
          <a:lstStyle/>
          <a:p>
            <a:fld id="{3A955D50-50B6-4988-B7CD-3692C4A79545}" type="datetimeFigureOut">
              <a:rPr lang="en-US" smtClean="0"/>
              <a:t>12/15/2020</a:t>
            </a:fld>
            <a:endParaRPr lang="en-US"/>
          </a:p>
        </p:txBody>
      </p:sp>
      <p:sp>
        <p:nvSpPr>
          <p:cNvPr id="5" name="Footer Placeholder 4">
            <a:extLst>
              <a:ext uri="{FF2B5EF4-FFF2-40B4-BE49-F238E27FC236}">
                <a16:creationId xmlns:a16="http://schemas.microsoft.com/office/drawing/2014/main" id="{94BC5842-BE8C-489C-8B4C-56B135E90D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6D8659-2EFD-4B0A-81CF-FE9E6D03FAE1}"/>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41780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04EC1-86A3-4C68-BCC4-7AEE53C8E2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5B6F6E-976A-42FA-88C2-23FA67F58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41577D-0CB5-45C0-9A31-53B7B0A97B49}"/>
              </a:ext>
            </a:extLst>
          </p:cNvPr>
          <p:cNvSpPr>
            <a:spLocks noGrp="1"/>
          </p:cNvSpPr>
          <p:nvPr>
            <p:ph type="dt" sz="half" idx="10"/>
          </p:nvPr>
        </p:nvSpPr>
        <p:spPr/>
        <p:txBody>
          <a:bodyPr/>
          <a:lstStyle/>
          <a:p>
            <a:fld id="{3A955D50-50B6-4988-B7CD-3692C4A79545}" type="datetimeFigureOut">
              <a:rPr lang="en-US" smtClean="0"/>
              <a:t>12/15/2020</a:t>
            </a:fld>
            <a:endParaRPr lang="en-US"/>
          </a:p>
        </p:txBody>
      </p:sp>
      <p:sp>
        <p:nvSpPr>
          <p:cNvPr id="5" name="Footer Placeholder 4">
            <a:extLst>
              <a:ext uri="{FF2B5EF4-FFF2-40B4-BE49-F238E27FC236}">
                <a16:creationId xmlns:a16="http://schemas.microsoft.com/office/drawing/2014/main" id="{232195BE-CA73-48A2-8C69-CD9E88EF0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B51CDC-9B9D-4877-837C-E21B46DDB322}"/>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524070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5238B-248F-4AAD-8860-82F6075559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D4B78F-ECF6-4FB3-8D30-5A5C700C47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C5DDF5-E482-4E30-833D-EB816C35BA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22097-B52F-4D2F-B21F-9666D61418FC}"/>
              </a:ext>
            </a:extLst>
          </p:cNvPr>
          <p:cNvSpPr>
            <a:spLocks noGrp="1"/>
          </p:cNvSpPr>
          <p:nvPr>
            <p:ph type="dt" sz="half" idx="10"/>
          </p:nvPr>
        </p:nvSpPr>
        <p:spPr/>
        <p:txBody>
          <a:bodyPr/>
          <a:lstStyle/>
          <a:p>
            <a:fld id="{3A955D50-50B6-4988-B7CD-3692C4A79545}" type="datetimeFigureOut">
              <a:rPr lang="en-US" smtClean="0"/>
              <a:t>12/15/2020</a:t>
            </a:fld>
            <a:endParaRPr lang="en-US"/>
          </a:p>
        </p:txBody>
      </p:sp>
      <p:sp>
        <p:nvSpPr>
          <p:cNvPr id="6" name="Footer Placeholder 5">
            <a:extLst>
              <a:ext uri="{FF2B5EF4-FFF2-40B4-BE49-F238E27FC236}">
                <a16:creationId xmlns:a16="http://schemas.microsoft.com/office/drawing/2014/main" id="{47139C10-848B-407A-B31C-CAA99C543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9A9C1B-0030-4A0E-8DDF-F50AE75490C4}"/>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697086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9367C-B267-4B54-98D6-FEAE01F115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C5E4A7-4D60-4166-8402-05C95ABD7F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76469D-36CE-43A2-91E0-54F40FC615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49C464-0EB9-4434-A26F-5C0F222126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E7F78B-F68D-4C25-8E0A-100382A94F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B10796-6916-4C29-B752-DF20E764C1B2}"/>
              </a:ext>
            </a:extLst>
          </p:cNvPr>
          <p:cNvSpPr>
            <a:spLocks noGrp="1"/>
          </p:cNvSpPr>
          <p:nvPr>
            <p:ph type="dt" sz="half" idx="10"/>
          </p:nvPr>
        </p:nvSpPr>
        <p:spPr/>
        <p:txBody>
          <a:bodyPr/>
          <a:lstStyle/>
          <a:p>
            <a:fld id="{3A955D50-50B6-4988-B7CD-3692C4A79545}" type="datetimeFigureOut">
              <a:rPr lang="en-US" smtClean="0"/>
              <a:t>12/15/2020</a:t>
            </a:fld>
            <a:endParaRPr lang="en-US"/>
          </a:p>
        </p:txBody>
      </p:sp>
      <p:sp>
        <p:nvSpPr>
          <p:cNvPr id="8" name="Footer Placeholder 7">
            <a:extLst>
              <a:ext uri="{FF2B5EF4-FFF2-40B4-BE49-F238E27FC236}">
                <a16:creationId xmlns:a16="http://schemas.microsoft.com/office/drawing/2014/main" id="{8B0CD521-988A-4C46-B063-94274B0E7A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24311A-D574-4CFC-AEFC-270D15952B91}"/>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962629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C3EFD-61E7-4B99-8E7C-9F5A73E125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8AD4EE-8A78-478B-93F3-A7EE3CFE71A2}"/>
              </a:ext>
            </a:extLst>
          </p:cNvPr>
          <p:cNvSpPr>
            <a:spLocks noGrp="1"/>
          </p:cNvSpPr>
          <p:nvPr>
            <p:ph type="dt" sz="half" idx="10"/>
          </p:nvPr>
        </p:nvSpPr>
        <p:spPr/>
        <p:txBody>
          <a:bodyPr/>
          <a:lstStyle/>
          <a:p>
            <a:fld id="{3A955D50-50B6-4988-B7CD-3692C4A79545}" type="datetimeFigureOut">
              <a:rPr lang="en-US" smtClean="0"/>
              <a:t>12/15/2020</a:t>
            </a:fld>
            <a:endParaRPr lang="en-US"/>
          </a:p>
        </p:txBody>
      </p:sp>
      <p:sp>
        <p:nvSpPr>
          <p:cNvPr id="4" name="Footer Placeholder 3">
            <a:extLst>
              <a:ext uri="{FF2B5EF4-FFF2-40B4-BE49-F238E27FC236}">
                <a16:creationId xmlns:a16="http://schemas.microsoft.com/office/drawing/2014/main" id="{0448B27C-B2EE-4966-983E-47B6A9B13B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DB196F-7768-4E8E-863D-4D7B00DB84A7}"/>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809302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277B3-41B9-41D0-AF22-C1EAFE0E02B7}"/>
              </a:ext>
            </a:extLst>
          </p:cNvPr>
          <p:cNvSpPr>
            <a:spLocks noGrp="1"/>
          </p:cNvSpPr>
          <p:nvPr>
            <p:ph type="dt" sz="half" idx="10"/>
          </p:nvPr>
        </p:nvSpPr>
        <p:spPr/>
        <p:txBody>
          <a:bodyPr/>
          <a:lstStyle/>
          <a:p>
            <a:fld id="{3A955D50-50B6-4988-B7CD-3692C4A79545}" type="datetimeFigureOut">
              <a:rPr lang="en-US" smtClean="0"/>
              <a:t>12/15/2020</a:t>
            </a:fld>
            <a:endParaRPr lang="en-US"/>
          </a:p>
        </p:txBody>
      </p:sp>
      <p:sp>
        <p:nvSpPr>
          <p:cNvPr id="3" name="Footer Placeholder 2">
            <a:extLst>
              <a:ext uri="{FF2B5EF4-FFF2-40B4-BE49-F238E27FC236}">
                <a16:creationId xmlns:a16="http://schemas.microsoft.com/office/drawing/2014/main" id="{5888997C-2F70-4762-9AA1-736E39810F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A17689-A679-48EE-BD22-D9454F5FF326}"/>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621226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EBE5D-7E42-4BB7-8D8C-C0D3A6887E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BB2535-05A9-49E1-9B7B-6989FEE05B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A7C234-3F52-41A0-84EC-60F1FB9550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585B8-A33A-47D1-AB05-645021F3E0AC}"/>
              </a:ext>
            </a:extLst>
          </p:cNvPr>
          <p:cNvSpPr>
            <a:spLocks noGrp="1"/>
          </p:cNvSpPr>
          <p:nvPr>
            <p:ph type="dt" sz="half" idx="10"/>
          </p:nvPr>
        </p:nvSpPr>
        <p:spPr/>
        <p:txBody>
          <a:bodyPr/>
          <a:lstStyle/>
          <a:p>
            <a:fld id="{3A955D50-50B6-4988-B7CD-3692C4A79545}" type="datetimeFigureOut">
              <a:rPr lang="en-US" smtClean="0"/>
              <a:t>12/15/2020</a:t>
            </a:fld>
            <a:endParaRPr lang="en-US"/>
          </a:p>
        </p:txBody>
      </p:sp>
      <p:sp>
        <p:nvSpPr>
          <p:cNvPr id="6" name="Footer Placeholder 5">
            <a:extLst>
              <a:ext uri="{FF2B5EF4-FFF2-40B4-BE49-F238E27FC236}">
                <a16:creationId xmlns:a16="http://schemas.microsoft.com/office/drawing/2014/main" id="{E2E57033-AB37-471D-A8E2-7F908BF3D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9BF63A-8437-46DF-B200-FF2DC1721DDA}"/>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2611701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36906-2F7F-4A6E-8602-14F8C47713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1D4BF3-9D4E-4FA8-82AE-5E7E0F5820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BDD4D9-8340-4719-AFBF-7E9834ACB7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13E0C4-4163-49FC-9D33-25C98427C841}"/>
              </a:ext>
            </a:extLst>
          </p:cNvPr>
          <p:cNvSpPr>
            <a:spLocks noGrp="1"/>
          </p:cNvSpPr>
          <p:nvPr>
            <p:ph type="dt" sz="half" idx="10"/>
          </p:nvPr>
        </p:nvSpPr>
        <p:spPr/>
        <p:txBody>
          <a:bodyPr/>
          <a:lstStyle/>
          <a:p>
            <a:fld id="{3A955D50-50B6-4988-B7CD-3692C4A79545}" type="datetimeFigureOut">
              <a:rPr lang="en-US" smtClean="0"/>
              <a:t>12/15/2020</a:t>
            </a:fld>
            <a:endParaRPr lang="en-US"/>
          </a:p>
        </p:txBody>
      </p:sp>
      <p:sp>
        <p:nvSpPr>
          <p:cNvPr id="6" name="Footer Placeholder 5">
            <a:extLst>
              <a:ext uri="{FF2B5EF4-FFF2-40B4-BE49-F238E27FC236}">
                <a16:creationId xmlns:a16="http://schemas.microsoft.com/office/drawing/2014/main" id="{8855A28D-D725-4615-8C78-5CE19B760D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D613D6-8498-4DC7-833A-27A3E65DDE1A}"/>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708907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2D686C-3316-46FD-9987-C4B3F9015C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63B956-8D44-40EE-9D4D-E77CCC25CE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BD084A-3E56-43DC-A372-27467C2365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55D50-50B6-4988-B7CD-3692C4A79545}" type="datetimeFigureOut">
              <a:rPr lang="en-US" smtClean="0"/>
              <a:t>12/15/2020</a:t>
            </a:fld>
            <a:endParaRPr lang="en-US"/>
          </a:p>
        </p:txBody>
      </p:sp>
      <p:sp>
        <p:nvSpPr>
          <p:cNvPr id="5" name="Footer Placeholder 4">
            <a:extLst>
              <a:ext uri="{FF2B5EF4-FFF2-40B4-BE49-F238E27FC236}">
                <a16:creationId xmlns:a16="http://schemas.microsoft.com/office/drawing/2014/main" id="{A3CCFBEC-5C31-4C14-8123-CA42AA3E18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3381B5-F4BA-4A68-9FE2-1D550E4E1C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9D38A-DCF5-49F0-AA1B-63B96E391D0F}" type="slidenum">
              <a:rPr lang="en-US" smtClean="0"/>
              <a:t>‹#›</a:t>
            </a:fld>
            <a:endParaRPr lang="en-US"/>
          </a:p>
        </p:txBody>
      </p:sp>
    </p:spTree>
    <p:extLst>
      <p:ext uri="{BB962C8B-B14F-4D97-AF65-F5344CB8AC3E}">
        <p14:creationId xmlns:p14="http://schemas.microsoft.com/office/powerpoint/2010/main" val="3413677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sfriZwehyLk"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youtu.be/mwcaLesF-KY"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youtu.be/cF-QzjuRQX4"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jpg"/><Relationship Id="rId4" Type="http://schemas.openxmlformats.org/officeDocument/2006/relationships/hyperlink" Target="https://youtu.be/xn3Uw56CPHM"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youtu.be/VAX9S8F8ao4" TargetMode="External"/><Relationship Id="rId3" Type="http://schemas.openxmlformats.org/officeDocument/2006/relationships/hyperlink" Target="https://youtu.be/sppOexeWZZE" TargetMode="External"/><Relationship Id="rId7" Type="http://schemas.openxmlformats.org/officeDocument/2006/relationships/hyperlink" Target="https://youtu.be/vHdkJbXa3Qo" TargetMode="External"/><Relationship Id="rId12" Type="http://schemas.openxmlformats.org/officeDocument/2006/relationships/hyperlink" Target="https://youtu.be/tkpfg-1FJLU"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youtu.be/i7JgLgIqKDg" TargetMode="External"/><Relationship Id="rId11" Type="http://schemas.openxmlformats.org/officeDocument/2006/relationships/hyperlink" Target="https://youtu.be/19ueOWcwVNs" TargetMode="External"/><Relationship Id="rId5" Type="http://schemas.openxmlformats.org/officeDocument/2006/relationships/hyperlink" Target="https://twitter.com/hebahcc/status/1001238035395219458?s=20" TargetMode="External"/><Relationship Id="rId10" Type="http://schemas.openxmlformats.org/officeDocument/2006/relationships/hyperlink" Target="https://youtu.be/yvwUwmhOzGc" TargetMode="External"/><Relationship Id="rId4" Type="http://schemas.openxmlformats.org/officeDocument/2006/relationships/hyperlink" Target="https://youtu.be/gS691j9fntg" TargetMode="External"/><Relationship Id="rId9" Type="http://schemas.openxmlformats.org/officeDocument/2006/relationships/hyperlink" Target="https://youtu.be/8QNFVzRKAY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algn="ctr" rtl="1"/>
            <a:r>
              <a:rPr lang="ar-AE" sz="2000" dirty="0" smtClean="0">
                <a:latin typeface="+mn-lt"/>
                <a:ea typeface="+mn-ea"/>
                <a:cs typeface="+mn-cs"/>
              </a:rPr>
              <a:t>التلوين بإستخدام القطارة </a:t>
            </a:r>
            <a:endParaRPr lang="ru-RU" sz="2000" dirty="0">
              <a:latin typeface="+mn-lt"/>
              <a:ea typeface="+mn-ea"/>
              <a:cs typeface="+mn-cs"/>
            </a:endParaRPr>
          </a:p>
        </p:txBody>
      </p:sp>
      <p:sp>
        <p:nvSpPr>
          <p:cNvPr id="5" name="Subtitle 4">
            <a:extLst>
              <a:ext uri="{FF2B5EF4-FFF2-40B4-BE49-F238E27FC236}">
                <a16:creationId xmlns:a16="http://schemas.microsoft.com/office/drawing/2014/main" id="{8E5938E0-49A8-4D79-90DF-4DB9A83795AA}"/>
              </a:ext>
            </a:extLst>
          </p:cNvPr>
          <p:cNvSpPr>
            <a:spLocks noGrp="1"/>
          </p:cNvSpPr>
          <p:nvPr>
            <p:ph type="subTitle" idx="1"/>
          </p:nvPr>
        </p:nvSpPr>
        <p:spPr>
          <a:xfrm rot="720000">
            <a:off x="8179742" y="5113802"/>
            <a:ext cx="3724416" cy="858767"/>
          </a:xfrm>
        </p:spPr>
        <p:txBody>
          <a:bodyPr>
            <a:normAutofit/>
          </a:bodyPr>
          <a:lstStyle/>
          <a:p>
            <a:pPr algn="ctr" rtl="1"/>
            <a:r>
              <a:rPr lang="ar-SA" sz="2200" dirty="0">
                <a:latin typeface="Sakkal Majalla" panose="02000000000000000000" pitchFamily="2" charset="-78"/>
                <a:cs typeface="Sakkal Majalla" panose="02000000000000000000" pitchFamily="2" charset="-78"/>
              </a:rPr>
              <a:t>مقدم الهدف:</a:t>
            </a:r>
            <a:r>
              <a:rPr lang="ar-AE" sz="2000" b="1" dirty="0">
                <a:latin typeface="Sakkal Majalla" panose="02000000000000000000" pitchFamily="2" charset="-78"/>
                <a:cs typeface="Sakkal Majalla" panose="02000000000000000000" pitchFamily="2" charset="-78"/>
              </a:rPr>
              <a:t>أ-فاطمة كمال </a:t>
            </a:r>
            <a:endParaRPr lang="ar-AE" sz="2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43528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إختيار من بين متعدد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7797" y="1205345"/>
            <a:ext cx="4457033" cy="551613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5951" y="1314905"/>
            <a:ext cx="4157690" cy="5406570"/>
          </a:xfrm>
          <a:prstGeom prst="rect">
            <a:avLst/>
          </a:prstGeom>
        </p:spPr>
      </p:pic>
    </p:spTree>
    <p:extLst>
      <p:ext uri="{BB962C8B-B14F-4D97-AF65-F5344CB8AC3E}">
        <p14:creationId xmlns:p14="http://schemas.microsoft.com/office/powerpoint/2010/main" val="222904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42706" y="366823"/>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قص ولصق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3862" y="1828800"/>
            <a:ext cx="8969433" cy="4527550"/>
          </a:xfrm>
          <a:prstGeom prst="rect">
            <a:avLst/>
          </a:prstGeom>
        </p:spPr>
      </p:pic>
    </p:spTree>
    <p:extLst>
      <p:ext uri="{BB962C8B-B14F-4D97-AF65-F5344CB8AC3E}">
        <p14:creationId xmlns:p14="http://schemas.microsoft.com/office/powerpoint/2010/main" val="1044398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6766560" y="366823"/>
            <a:ext cx="2743200"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صل باللون المناسب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3405" y="1108078"/>
            <a:ext cx="4610013" cy="5209194"/>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6595" y="1404851"/>
            <a:ext cx="2992222" cy="4833708"/>
          </a:xfrm>
          <a:prstGeom prst="rect">
            <a:avLst/>
          </a:prstGeom>
        </p:spPr>
      </p:pic>
      <p:sp>
        <p:nvSpPr>
          <p:cNvPr id="8" name="Title 1">
            <a:extLst>
              <a:ext uri="{FF2B5EF4-FFF2-40B4-BE49-F238E27FC236}">
                <a16:creationId xmlns:a16="http://schemas.microsoft.com/office/drawing/2014/main" id="{F845AB00-1C5C-4EB0-B93F-C03AB7A9BC6F}"/>
              </a:ext>
            </a:extLst>
          </p:cNvPr>
          <p:cNvSpPr txBox="1">
            <a:spLocks/>
          </p:cNvSpPr>
          <p:nvPr/>
        </p:nvSpPr>
        <p:spPr>
          <a:xfrm>
            <a:off x="1446595" y="405900"/>
            <a:ext cx="2743200"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قص ولصق </a:t>
            </a:r>
            <a:endParaRPr lang="ar-AE" dirty="0"/>
          </a:p>
        </p:txBody>
      </p:sp>
    </p:spTree>
    <p:extLst>
      <p:ext uri="{BB962C8B-B14F-4D97-AF65-F5344CB8AC3E}">
        <p14:creationId xmlns:p14="http://schemas.microsoft.com/office/powerpoint/2010/main" val="904171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3715010" y="208881"/>
            <a:ext cx="3674225"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صل باللون المناسب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2753" y="911059"/>
            <a:ext cx="5275694" cy="5810416"/>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9010" y="911059"/>
            <a:ext cx="5286116" cy="5639538"/>
          </a:xfrm>
          <a:prstGeom prst="rect">
            <a:avLst/>
          </a:prstGeom>
        </p:spPr>
      </p:pic>
    </p:spTree>
    <p:extLst>
      <p:ext uri="{BB962C8B-B14F-4D97-AF65-F5344CB8AC3E}">
        <p14:creationId xmlns:p14="http://schemas.microsoft.com/office/powerpoint/2010/main" val="2889552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a:extLst>
              <a:ext uri="{FF2B5EF4-FFF2-40B4-BE49-F238E27FC236}">
                <a16:creationId xmlns:a16="http://schemas.microsoft.com/office/drawing/2014/main" id="{63215561-8762-45C9-BA1F-17C85CE51210}"/>
              </a:ext>
            </a:extLst>
          </p:cNvPr>
          <p:cNvSpPr/>
          <p:nvPr/>
        </p:nvSpPr>
        <p:spPr>
          <a:xfrm>
            <a:off x="1181664" y="3825164"/>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endParaRPr lang="en-US" sz="1200" b="1" dirty="0">
              <a:solidFill>
                <a:srgbClr val="FF0000"/>
              </a:solidFill>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942424807"/>
              </p:ext>
            </p:extLst>
          </p:nvPr>
        </p:nvGraphicFramePr>
        <p:xfrm>
          <a:off x="126749" y="68629"/>
          <a:ext cx="12004585" cy="6711035"/>
        </p:xfrm>
        <a:graphic>
          <a:graphicData uri="http://schemas.openxmlformats.org/drawingml/2006/table">
            <a:tbl>
              <a:tblPr firstRow="1" bandRow="1">
                <a:tableStyleId>{5940675A-B579-460E-94D1-54222C63F5DA}</a:tableStyleId>
              </a:tblPr>
              <a:tblGrid>
                <a:gridCol w="4396564">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3539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 أ. فاطمة كمال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endParaRPr lang="ar-AE" sz="1200" b="1" kern="1200" dirty="0">
                        <a:solidFill>
                          <a:schemeClr val="tx1"/>
                        </a:solidFill>
                        <a:latin typeface="Arial" panose="020B0604020202020204" pitchFamily="34" charset="0"/>
                        <a:ea typeface="+mn-ea"/>
                        <a:cs typeface="+mn-cs"/>
                      </a:endParaRPr>
                    </a:p>
                    <a:p>
                      <a:pPr algn="ctr" rtl="1" fontAlgn="ctr"/>
                      <a:r>
                        <a:rPr lang="ar-AE" sz="1200" b="1" kern="1200" dirty="0" smtClean="0">
                          <a:solidFill>
                            <a:schemeClr val="tx1"/>
                          </a:solidFill>
                          <a:latin typeface="Sakkal Majalla" panose="02000000000000000000" pitchFamily="2" charset="-78"/>
                          <a:ea typeface="+mn-ea"/>
                          <a:cs typeface="Sakkal Majalla" panose="02000000000000000000" pitchFamily="2" charset="-78"/>
                        </a:rPr>
                        <a:t>التلوين بإستخدام</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القطارة </a:t>
                      </a:r>
                      <a:endParaRPr lang="ar-AE" sz="1200" b="1" kern="1200" dirty="0">
                        <a:solidFill>
                          <a:schemeClr val="tx1"/>
                        </a:solidFill>
                        <a:latin typeface="Sakkal Majalla" panose="02000000000000000000" pitchFamily="2" charset="-78"/>
                        <a:ea typeface="+mn-ea"/>
                        <a:cs typeface="Sakkal Majalla" panose="02000000000000000000" pitchFamily="2" charset="-78"/>
                      </a:endParaRPr>
                    </a:p>
                    <a:p>
                      <a:pPr marL="0" marR="0" lvl="0" indent="0" algn="ctr" defTabSz="914400" rtl="1" eaLnBrk="1" fontAlgn="ctr" latinLnBrk="0" hangingPunct="1">
                        <a:lnSpc>
                          <a:spcPct val="100000"/>
                        </a:lnSpc>
                        <a:spcBef>
                          <a:spcPts val="0"/>
                        </a:spcBef>
                        <a:spcAft>
                          <a:spcPts val="0"/>
                        </a:spcAft>
                        <a:buClrTx/>
                        <a:buSzTx/>
                        <a:buFontTx/>
                        <a:buNone/>
                        <a:tabLst/>
                        <a:defRPr/>
                      </a:pPr>
                      <a:r>
                        <a:rPr lang="ar-AE" sz="1200" b="1" i="0" u="none" strike="noStrike" dirty="0">
                          <a:solidFill>
                            <a:srgbClr val="FF0000"/>
                          </a:solidFill>
                          <a:effectLst/>
                          <a:latin typeface="Sakkal Majalla" panose="02000000000000000000" pitchFamily="2" charset="-78"/>
                          <a:cs typeface="Sakkal Majalla" panose="02000000000000000000" pitchFamily="2" charset="-78"/>
                        </a:rPr>
                        <a:t>رقم الهدف </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:(2063</a:t>
                      </a:r>
                      <a:r>
                        <a:rPr lang="ar-AE" sz="1200" b="1" i="0" u="none" strike="noStrike" baseline="0" dirty="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  </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949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العمرية:11 -12</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البسيطة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848070">
                <a:tc gridSpan="3">
                  <a:txBody>
                    <a:bodyPr/>
                    <a:lstStyle/>
                    <a:p>
                      <a:pPr algn="r" rtl="1"/>
                      <a:endParaRPr lang="ar-AE" sz="1400" b="1" kern="1200" baseline="0" dirty="0">
                        <a:solidFill>
                          <a:srgbClr val="FF0000"/>
                        </a:solidFill>
                        <a:latin typeface="Arial" panose="020B0604020202020204" pitchFamily="34" charset="0"/>
                        <a:ea typeface="+mn-ea"/>
                        <a:cs typeface="+mn-cs"/>
                      </a:endParaRPr>
                    </a:p>
                    <a:p>
                      <a:pPr algn="r" rtl="1"/>
                      <a:endParaRPr lang="ar-AE" sz="1400" b="1" kern="1200" baseline="0" dirty="0">
                        <a:solidFill>
                          <a:srgbClr val="FF0000"/>
                        </a:solidFill>
                        <a:latin typeface="Arial" panose="020B0604020202020204" pitchFamily="34" charset="0"/>
                        <a:ea typeface="+mn-ea"/>
                        <a:cs typeface="+mn-cs"/>
                      </a:endParaRPr>
                    </a:p>
                    <a:p>
                      <a:pPr algn="r" rtl="1"/>
                      <a:r>
                        <a:rPr lang="ar-AE" sz="1400" b="1" kern="1200" dirty="0" smtClean="0">
                          <a:solidFill>
                            <a:srgbClr val="FF0000"/>
                          </a:solidFill>
                          <a:latin typeface="Arial" panose="020B0604020202020204" pitchFamily="34" charset="0"/>
                          <a:ea typeface="+mn-ea"/>
                          <a:cs typeface="+mn-cs"/>
                        </a:rPr>
                        <a:t>درس / دبدوب والألوان</a:t>
                      </a:r>
                      <a:endParaRPr lang="ar-AE" sz="1400" b="1" kern="1200" dirty="0">
                        <a:solidFill>
                          <a:srgbClr val="FF0000"/>
                        </a:solidFill>
                        <a:latin typeface="Arial" panose="020B0604020202020204" pitchFamily="34" charset="0"/>
                        <a:ea typeface="+mn-ea"/>
                        <a:cs typeface="+mn-cs"/>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ذات يوم شعر دبدوب بالملل وهو يجلس داخل البيت ,لذلك خرج دبدوب من البيت ليتنزه قليلا ,مر دبدوب تحت شجرة بها خلية نحل فسقطت بعض قطرات من العسل على رأس دبدوب ,فأصبح أذنا دبدوب لونهما أصفر ,ثم جاءت نحلة وطارت بالقرب من دبدوب فخاف منها ووقع على الأرض .الان بطن دبدوب أصبح لونها بنى ومن ثم وجد دبدوب بعض البطيخ فتناول قطعة منه,الان فم دبدوب أصبح لونه أحمر .بعد ذلك لعب دبدوب بالأزهار الزرقاء الموجودة في الحديقة .الان يد دبدوب أصبح لونهما أزرق ,بعد ذلك نام دبدوب على الحشائش الخضراء الموجودة في الحديقة .الان ظهر دبدوب أصبح لونهأخضر ,بعد ذلك وقف دبدوب يشاهد رجلا يقوم بطلاء الحائط .الان أقدام دبدوب أصبح لونهما بنفسجي .فرح دبدوب بالألوان الموجودة على جسده وأخذ يرقص في كل مكان .لم ير دبدوب الصخور الموجودة على الأرض ,وقع دبدوب في وعاء به الكثير من الماء ,حاول دبدوب الخروج بسرعة من الوعاء الممتلئ بالماء ......لالا لا لقد زالت كل الألوان الموجودة علي جسد دبدوب ,وعاد  لونه أبيض كما كان ........</a:t>
                      </a:r>
                      <a:endParaRPr lang="ar-AE" sz="1200" b="1" dirty="0">
                        <a:latin typeface="Sakkal Majalla" panose="02000000000000000000" pitchFamily="2" charset="-78"/>
                        <a:cs typeface="Sakkal Majalla" panose="02000000000000000000" pitchFamily="2" charset="-78"/>
                      </a:endParaRPr>
                    </a:p>
                    <a:p>
                      <a:pPr algn="r" rtl="1"/>
                      <a:endParaRPr lang="ar-AE" sz="1200" b="1" dirty="0">
                        <a:latin typeface="Sakkal Majalla" panose="02000000000000000000" pitchFamily="2" charset="-78"/>
                        <a:cs typeface="Sakkal Majalla" panose="02000000000000000000" pitchFamily="2" charset="-78"/>
                      </a:endParaRPr>
                    </a:p>
                    <a:p>
                      <a:pPr algn="r" rtl="1"/>
                      <a:endParaRPr lang="ar-SA" sz="1200" b="1" dirty="0">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الأنشطة الصفية: </a:t>
                      </a:r>
                      <a:endParaRPr lang="ar-AE" sz="1200" b="1" kern="1200" baseline="0" dirty="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تمثيلية عن الألوان (عن طريق قصص الحيوانات –الفواكة .........ألخ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تدريبات بالصلصال لتقوية عضلات اليدين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متنوعة لتدريب الطالب على فصل الألوان .والتعرف على مسميات الألوان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ربط الألوان بالأشياء من حوله (ربط الألوان بالاكل والملبس والالعاب المفضله لديه .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تطبيق عدد من المشاهد التمثيلية (التمثيل المسرحى ) وذلك لتعميم مفهوم الألوان لديه .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تطبيق عدد من الأنشطة الصفية بالالوان المائية وإستخدام الأصابع قبل  الأدوات الأخرى للتلوين مثل (الريشة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القطارة اليدوية - الألوان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a:t>
                      </a:r>
                      <a:endParaRPr lang="ar-AE" sz="1400" b="1" u="none" baseline="0" dirty="0" smtClean="0">
                        <a:solidFill>
                          <a:srgbClr val="FF0000"/>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kern="1200" baseline="0" dirty="0" smtClean="0">
                          <a:solidFill>
                            <a:srgbClr val="FF0000"/>
                          </a:solidFill>
                          <a:latin typeface="Sakkal Majalla" panose="02000000000000000000" pitchFamily="2" charset="-78"/>
                          <a:ea typeface="+mn-ea"/>
                          <a:cs typeface="Sakkal Majalla" panose="02000000000000000000" pitchFamily="2" charset="-78"/>
                        </a:rPr>
                        <a:t>نقاط مهمة في  الحصة الدرسية:</a:t>
                      </a:r>
                    </a:p>
                    <a:p>
                      <a:pPr algn="r" rtl="1"/>
                      <a:endParaRPr lang="ar-AE" sz="1400" b="1" u="none" baseline="0" dirty="0">
                        <a:solidFill>
                          <a:srgbClr val="FF0000"/>
                        </a:solidFill>
                        <a:latin typeface="Sakkal Majalla" panose="02000000000000000000" pitchFamily="2" charset="-78"/>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تحفيز الطالب على التفاعل مع المعلمة.</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مراعاة الفروق الفردية للحالات.</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.إعطاء كل طالب حقه من الحصة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تقسيم الحصة إلى نظرى وعملي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يمكن الدمج بين الأساليب لتحقيق الفائدة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استخدام الدمى لتطبيق المهارة </a:t>
                      </a: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الدراما للتدريب على المهارة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عدد من الاحجام المختلفة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للقطارة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(مراعاة الفروق الفردية للمسكة الصحيحة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للقطارة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الأسفنجة للتلوين  على لوحة (</a:t>
                      </a:r>
                      <a:r>
                        <a:rPr lang="en-US" sz="1200" b="1" u="none" kern="1200" baseline="0" dirty="0" smtClean="0">
                          <a:solidFill>
                            <a:schemeClr val="tx1"/>
                          </a:solidFill>
                          <a:latin typeface="Sakkal Majalla" panose="02000000000000000000" pitchFamily="2" charset="-78"/>
                          <a:ea typeface="+mn-ea"/>
                          <a:cs typeface="Sakkal Majalla" panose="02000000000000000000" pitchFamily="2" charset="-78"/>
                        </a:rPr>
                        <a:t>3D</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وتشكيل لوح بأحجام مختلفة للتلوين ومحددة الجوانب </a:t>
                      </a:r>
                      <a:endParaRPr lang="en-US" sz="1400" b="1" u="none" baseline="0" dirty="0">
                        <a:solidFill>
                          <a:srgbClr val="FF0000"/>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15 December 2020</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sp>
        <p:nvSpPr>
          <p:cNvPr id="7" name="Rounded Rectangle 6">
            <a:extLst>
              <a:ext uri="{FF2B5EF4-FFF2-40B4-BE49-F238E27FC236}">
                <a16:creationId xmlns:a16="http://schemas.microsoft.com/office/drawing/2014/main" id="{63215561-8762-45C9-BA1F-17C85CE51210}"/>
              </a:ext>
            </a:extLst>
          </p:cNvPr>
          <p:cNvSpPr/>
          <p:nvPr/>
        </p:nvSpPr>
        <p:spPr>
          <a:xfrm>
            <a:off x="1181663" y="325700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r" rtl="1"/>
            <a:r>
              <a:rPr lang="en-US" sz="1200" b="1" dirty="0">
                <a:latin typeface="Sakkal Majalla" panose="02000000000000000000" pitchFamily="2" charset="-78"/>
                <a:cs typeface="Sakkal Majalla" panose="02000000000000000000" pitchFamily="2" charset="-78"/>
                <a:hlinkClick r:id="rId3"/>
              </a:rPr>
              <a:t>https://</a:t>
            </a:r>
            <a:r>
              <a:rPr lang="en-US" sz="1200" b="1" dirty="0" smtClean="0">
                <a:latin typeface="Sakkal Majalla" panose="02000000000000000000" pitchFamily="2" charset="-78"/>
                <a:cs typeface="Sakkal Majalla" panose="02000000000000000000" pitchFamily="2" charset="-78"/>
                <a:hlinkClick r:id="rId3"/>
              </a:rPr>
              <a:t>youtu.be/sfriZwehyLk</a:t>
            </a:r>
            <a:endParaRPr lang="en-US" sz="1200" b="1" dirty="0" smtClean="0">
              <a:latin typeface="Sakkal Majalla" panose="02000000000000000000" pitchFamily="2" charset="-78"/>
              <a:cs typeface="Sakkal Majalla" panose="02000000000000000000" pitchFamily="2" charset="-78"/>
            </a:endParaRPr>
          </a:p>
          <a:p>
            <a:pPr algn="r" rtl="1"/>
            <a:r>
              <a:rPr lang="ar-AE" sz="1200" b="1" dirty="0" smtClean="0">
                <a:latin typeface="Sakkal Majalla" panose="02000000000000000000" pitchFamily="2" charset="-78"/>
                <a:cs typeface="Sakkal Majalla" panose="02000000000000000000" pitchFamily="2" charset="-78"/>
              </a:rPr>
              <a:t>فيلم كرتوني عن قصة دبدوب والالوان </a:t>
            </a:r>
            <a:endParaRPr lang="en-US" sz="1200" b="1" dirty="0">
              <a:latin typeface="Sakkal Majalla" panose="02000000000000000000" pitchFamily="2" charset="-78"/>
              <a:cs typeface="Sakkal Majalla" panose="02000000000000000000" pitchFamily="2" charset="-78"/>
            </a:endParaRPr>
          </a:p>
        </p:txBody>
      </p:sp>
      <p:sp>
        <p:nvSpPr>
          <p:cNvPr id="8" name="Rounded Rectangle 7">
            <a:extLst>
              <a:ext uri="{FF2B5EF4-FFF2-40B4-BE49-F238E27FC236}">
                <a16:creationId xmlns:a16="http://schemas.microsoft.com/office/drawing/2014/main" id="{63215561-8762-45C9-BA1F-17C85CE51210}"/>
              </a:ext>
            </a:extLst>
          </p:cNvPr>
          <p:cNvSpPr/>
          <p:nvPr/>
        </p:nvSpPr>
        <p:spPr>
          <a:xfrm>
            <a:off x="1181663" y="463953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r" rtl="1"/>
            <a:r>
              <a:rPr lang="en-US" sz="1200" b="1" dirty="0">
                <a:latin typeface="Sakkal Majalla" panose="02000000000000000000" pitchFamily="2" charset="-78"/>
                <a:cs typeface="Sakkal Majalla" panose="02000000000000000000" pitchFamily="2" charset="-78"/>
                <a:hlinkClick r:id="rId4"/>
              </a:rPr>
              <a:t>https://</a:t>
            </a:r>
            <a:r>
              <a:rPr lang="en-US" sz="1200" b="1" dirty="0" smtClean="0">
                <a:latin typeface="Sakkal Majalla" panose="02000000000000000000" pitchFamily="2" charset="-78"/>
                <a:cs typeface="Sakkal Majalla" panose="02000000000000000000" pitchFamily="2" charset="-78"/>
                <a:hlinkClick r:id="rId4"/>
              </a:rPr>
              <a:t>youtu.be/mwcaLesF-KY</a:t>
            </a:r>
            <a:endParaRPr lang="ar-AE" sz="1200" b="1" dirty="0" smtClean="0">
              <a:latin typeface="Sakkal Majalla" panose="02000000000000000000" pitchFamily="2" charset="-78"/>
              <a:cs typeface="Sakkal Majalla" panose="02000000000000000000" pitchFamily="2" charset="-78"/>
            </a:endParaRPr>
          </a:p>
          <a:p>
            <a:pPr algn="r" rtl="1"/>
            <a:r>
              <a:rPr lang="ar-AE" sz="1200" b="1" dirty="0" smtClean="0">
                <a:latin typeface="Sakkal Majalla" panose="02000000000000000000" pitchFamily="2" charset="-78"/>
                <a:cs typeface="Sakkal Majalla" panose="02000000000000000000" pitchFamily="2" charset="-78"/>
              </a:rPr>
              <a:t>أفكار بسيطة عند إستخدام القطارة اليدوية ( أو  معصار الألوان ) </a:t>
            </a:r>
            <a:endParaRPr lang="en-US" sz="12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873815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642877841"/>
              </p:ext>
            </p:extLst>
          </p:nvPr>
        </p:nvGraphicFramePr>
        <p:xfrm>
          <a:off x="136479" y="173255"/>
          <a:ext cx="11943226" cy="6615894"/>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algn="r" rtl="1" fontAlgn="ctr"/>
                      <a:r>
                        <a:rPr lang="ar-AE" sz="1200" b="1" kern="1200" dirty="0" smtClean="0">
                          <a:solidFill>
                            <a:schemeClr val="tx1"/>
                          </a:solidFill>
                          <a:latin typeface="Sakkal Majalla" panose="02000000000000000000" pitchFamily="2" charset="-78"/>
                          <a:ea typeface="+mn-ea"/>
                          <a:cs typeface="Sakkal Majalla" panose="02000000000000000000" pitchFamily="2" charset="-78"/>
                        </a:rPr>
                        <a:t>التلوين بإستخدام القطارة</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a:t>
                      </a:r>
                      <a:endParaRPr lang="ar-AE" sz="1200" b="1" kern="120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200" b="1" dirty="0">
                          <a:latin typeface="Sakkal Majalla" panose="02000000000000000000" pitchFamily="2" charset="-78"/>
                          <a:cs typeface="Sakkal Majalla" panose="02000000000000000000" pitchFamily="2" charset="-78"/>
                        </a:rPr>
                        <a:t>انشطه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algn="r" rtl="1"/>
                      <a:endParaRPr lang="ar-AE" sz="1400" b="1" kern="1200" baseline="0" dirty="0" smtClean="0">
                        <a:solidFill>
                          <a:srgbClr val="FF0000"/>
                        </a:solidFill>
                        <a:latin typeface="Arial" panose="020B0604020202020204" pitchFamily="34" charset="0"/>
                        <a:ea typeface="+mn-ea"/>
                        <a:cs typeface="+mn-cs"/>
                      </a:endParaRPr>
                    </a:p>
                    <a:p>
                      <a:pPr algn="r" rtl="1"/>
                      <a:endParaRPr lang="ar-AE" sz="1400" b="1" kern="1200" baseline="0" dirty="0" smtClean="0">
                        <a:solidFill>
                          <a:srgbClr val="FF0000"/>
                        </a:solidFill>
                        <a:latin typeface="Arial" panose="020B0604020202020204" pitchFamily="34" charset="0"/>
                        <a:ea typeface="+mn-ea"/>
                        <a:cs typeface="+mn-cs"/>
                      </a:endParaRPr>
                    </a:p>
                    <a:p>
                      <a:pPr algn="r" rtl="1"/>
                      <a:endParaRPr lang="ar-AE" sz="1200" b="1" dirty="0" smtClean="0">
                        <a:latin typeface="Sakkal Majalla" panose="02000000000000000000" pitchFamily="2" charset="-78"/>
                        <a:cs typeface="Sakkal Majalla" panose="02000000000000000000" pitchFamily="2" charset="-78"/>
                      </a:endParaRPr>
                    </a:p>
                    <a:p>
                      <a:pPr algn="r" rtl="1"/>
                      <a:endParaRPr lang="ar-SA" sz="1200" b="1" dirty="0" smtClean="0">
                        <a:latin typeface="Sakkal Majalla" panose="02000000000000000000" pitchFamily="2" charset="-78"/>
                        <a:cs typeface="Sakkal Majalla" panose="02000000000000000000" pitchFamily="2" charset="-78"/>
                      </a:endParaRPr>
                    </a:p>
                    <a:p>
                      <a:pPr algn="r" rtl="1"/>
                      <a:r>
                        <a:rPr lang="ar-AE" sz="1400" b="1" u="none" baseline="0" dirty="0" smtClean="0">
                          <a:solidFill>
                            <a:srgbClr val="FF0000"/>
                          </a:solidFill>
                          <a:latin typeface="Sakkal Majalla" panose="02000000000000000000" pitchFamily="2" charset="-78"/>
                          <a:cs typeface="Sakkal Majalla" panose="02000000000000000000" pitchFamily="2" charset="-78"/>
                        </a:rPr>
                        <a:t>الأنشطة الصفية: </a:t>
                      </a:r>
                      <a:endParaRPr lang="ar-AE" sz="1200" b="1"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تمثيلية عن الألوان (عن طريق قصص الحيوانات –الفواكة .........ألخ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تدريبات بالصلصال لتقوية عضلات اليدين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متنوعة لتدريب الطالب على فصل الألوان .والتعرف على مسميات الألوان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ربط الألوان بالأشياء من حوله (ربط الألوان بالاكل والملبس والالعاب المفضله لديه .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تطبيق عدد من المشاهد التمثيلية (التمثيل المسرحى ) وذلك لتعميم مفهوم الألوان لديه .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تطبيق عدد من الأنشطة الصفية بالالوان المائية وإستخدام الأصابع قبل الألوان .</a:t>
                      </a:r>
                      <a:endParaRPr lang="ar-AE" sz="1400" b="1" u="none" baseline="0" dirty="0" smtClean="0">
                        <a:solidFill>
                          <a:srgbClr val="FF0000"/>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kern="1200" baseline="0" dirty="0" smtClean="0">
                          <a:solidFill>
                            <a:srgbClr val="FF0000"/>
                          </a:solidFill>
                          <a:latin typeface="Sakkal Majalla" panose="02000000000000000000" pitchFamily="2" charset="-78"/>
                          <a:ea typeface="+mn-ea"/>
                          <a:cs typeface="Sakkal Majalla" panose="02000000000000000000" pitchFamily="2" charset="-78"/>
                        </a:rPr>
                        <a:t>نقاط مهمة في  الحصة الدرسية:</a:t>
                      </a:r>
                    </a:p>
                    <a:p>
                      <a:pPr algn="r" rtl="1"/>
                      <a:endParaRPr lang="ar-AE" sz="1400" b="1" u="none" baseline="0" dirty="0" smtClean="0">
                        <a:solidFill>
                          <a:srgbClr val="FF0000"/>
                        </a:solidFill>
                        <a:latin typeface="Sakkal Majalla" panose="02000000000000000000" pitchFamily="2" charset="-78"/>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تحفيز الطالب على التفاعل مع المعلمة.</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مراعاة الفروق الفردية للحالات.</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.إعطاء كل طالب حقه من الحصة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تقسيم الحصة إلى نظرى وعملي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يمكن الدمج بين الأساليب لتحقيق الفائدة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استخدام الدمى لتطبيق المهارة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الدراما للتدريب على المهارة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عدد من الاحجام المختلفة للألوان (مراعاة الفروق الفردية للمسكة الصحيحة للألوان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الأسفنجة للتلوين  على لوحة (</a:t>
                      </a:r>
                      <a:r>
                        <a:rPr lang="en-US" sz="1200" b="1" u="none" kern="1200" baseline="0" dirty="0" smtClean="0">
                          <a:solidFill>
                            <a:schemeClr val="tx1"/>
                          </a:solidFill>
                          <a:latin typeface="Sakkal Majalla" panose="02000000000000000000" pitchFamily="2" charset="-78"/>
                          <a:ea typeface="+mn-ea"/>
                          <a:cs typeface="Sakkal Majalla" panose="02000000000000000000" pitchFamily="2" charset="-78"/>
                        </a:rPr>
                        <a:t>3D</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وتشكيل لوح بأحجام مختلفة للتلوين ومحددة الجوانب </a:t>
                      </a:r>
                      <a:endParaRPr lang="en-US" sz="1400" b="1" u="none" baseline="0" dirty="0" smtClean="0">
                        <a:solidFill>
                          <a:srgbClr val="FF0000"/>
                        </a:solidFill>
                        <a:latin typeface="Sakkal Majalla" panose="02000000000000000000" pitchFamily="2" charset="-78"/>
                        <a:cs typeface="Sakkal Majalla" panose="02000000000000000000" pitchFamily="2" charset="-78"/>
                      </a:endParaRPr>
                    </a:p>
                    <a:p>
                      <a:pPr algn="r" rtl="1"/>
                      <a:endParaRPr lang="ar-SA" sz="1200" b="1" baseline="0" dirty="0">
                        <a:latin typeface="Sakkal Majalla" panose="02000000000000000000" pitchFamily="2" charset="-78"/>
                        <a:cs typeface="Sakkal Majalla" panose="02000000000000000000" pitchFamily="2" charset="-78"/>
                      </a:endParaRPr>
                    </a:p>
                    <a:p>
                      <a:pPr algn="r" rtl="1"/>
                      <a:endParaRPr lang="ar-SA" sz="1600" b="1" baseline="0" dirty="0" smtClean="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200" kern="1200" dirty="0">
                        <a:solidFill>
                          <a:srgbClr val="5B9BD5">
                            <a:lumMod val="50000"/>
                          </a:srgbClr>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00FA42EF-3AAD-44DC-B736-900FDC7B54C3}" type="datetime3">
              <a:rPr lang="en-US" smtClean="0"/>
              <a:t>15 December 2020</a:t>
            </a:fld>
            <a:endParaRPr lang="en-GB"/>
          </a:p>
        </p:txBody>
      </p:sp>
      <p:sp>
        <p:nvSpPr>
          <p:cNvPr id="10" name="Slide Number Placeholder 9"/>
          <p:cNvSpPr>
            <a:spLocks noGrp="1"/>
          </p:cNvSpPr>
          <p:nvPr>
            <p:ph type="sldNum" sz="quarter" idx="12"/>
          </p:nvPr>
        </p:nvSpPr>
        <p:spPr/>
        <p:txBody>
          <a:bodyPr/>
          <a:lstStyle/>
          <a:p>
            <a:fld id="{60F9F505-338F-4A63-8E60-F3E66EC2060F}" type="slidenum">
              <a:rPr lang="en-GB" smtClean="0"/>
              <a:t>3</a:t>
            </a:fld>
            <a:endParaRPr lang="en-GB"/>
          </a:p>
        </p:txBody>
      </p:sp>
      <p:sp>
        <p:nvSpPr>
          <p:cNvPr id="5" name="Rounded Rectangle 4">
            <a:extLst>
              <a:ext uri="{FF2B5EF4-FFF2-40B4-BE49-F238E27FC236}">
                <a16:creationId xmlns:a16="http://schemas.microsoft.com/office/drawing/2014/main" id="{63215561-8762-45C9-BA1F-17C85CE51210}"/>
              </a:ext>
            </a:extLst>
          </p:cNvPr>
          <p:cNvSpPr/>
          <p:nvPr/>
        </p:nvSpPr>
        <p:spPr>
          <a:xfrm>
            <a:off x="1498535" y="3097659"/>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r" rtl="1"/>
            <a:r>
              <a:rPr lang="en-US" sz="1200" b="1" dirty="0">
                <a:latin typeface="Sakkal Majalla" panose="02000000000000000000" pitchFamily="2" charset="-78"/>
                <a:cs typeface="Sakkal Majalla" panose="02000000000000000000" pitchFamily="2" charset="-78"/>
                <a:hlinkClick r:id="rId3"/>
              </a:rPr>
              <a:t>https://</a:t>
            </a:r>
            <a:r>
              <a:rPr lang="en-US" sz="1200" b="1" dirty="0" smtClean="0">
                <a:latin typeface="Sakkal Majalla" panose="02000000000000000000" pitchFamily="2" charset="-78"/>
                <a:cs typeface="Sakkal Majalla" panose="02000000000000000000" pitchFamily="2" charset="-78"/>
                <a:hlinkClick r:id="rId3"/>
              </a:rPr>
              <a:t>youtu.be/cF-QzjuRQX4</a:t>
            </a:r>
            <a:endParaRPr lang="ar-AE" sz="1200" b="1" dirty="0" smtClean="0">
              <a:latin typeface="Sakkal Majalla" panose="02000000000000000000" pitchFamily="2" charset="-78"/>
              <a:cs typeface="Sakkal Majalla" panose="02000000000000000000" pitchFamily="2" charset="-78"/>
            </a:endParaRPr>
          </a:p>
          <a:p>
            <a:pPr algn="r" rtl="1"/>
            <a:r>
              <a:rPr lang="ar-AE" sz="1200" b="1" dirty="0" smtClean="0">
                <a:latin typeface="Sakkal Majalla" panose="02000000000000000000" pitchFamily="2" charset="-78"/>
                <a:cs typeface="Sakkal Majalla" panose="02000000000000000000" pitchFamily="2" charset="-78"/>
              </a:rPr>
              <a:t>مفردات لتعلم الألوان </a:t>
            </a:r>
            <a:endParaRPr lang="en-US" sz="1200" b="1" dirty="0" smtClean="0">
              <a:latin typeface="Sakkal Majalla" panose="02000000000000000000" pitchFamily="2" charset="-78"/>
              <a:cs typeface="Sakkal Majalla" panose="02000000000000000000" pitchFamily="2" charset="-78"/>
            </a:endParaRPr>
          </a:p>
        </p:txBody>
      </p:sp>
      <p:sp>
        <p:nvSpPr>
          <p:cNvPr id="6" name="Rounded Rectangle 5">
            <a:extLst>
              <a:ext uri="{FF2B5EF4-FFF2-40B4-BE49-F238E27FC236}">
                <a16:creationId xmlns:a16="http://schemas.microsoft.com/office/drawing/2014/main" id="{63215561-8762-45C9-BA1F-17C85CE51210}"/>
              </a:ext>
            </a:extLst>
          </p:cNvPr>
          <p:cNvSpPr/>
          <p:nvPr/>
        </p:nvSpPr>
        <p:spPr>
          <a:xfrm>
            <a:off x="1498535" y="3782073"/>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1200" dirty="0">
                <a:latin typeface="Sakkal Majalla" panose="02000000000000000000" pitchFamily="2" charset="-78"/>
                <a:cs typeface="Sakkal Majalla" panose="02000000000000000000" pitchFamily="2" charset="-78"/>
                <a:hlinkClick r:id="rId4"/>
              </a:rPr>
              <a:t>https://</a:t>
            </a:r>
            <a:r>
              <a:rPr lang="en-US" sz="1200" dirty="0" smtClean="0">
                <a:latin typeface="Sakkal Majalla" panose="02000000000000000000" pitchFamily="2" charset="-78"/>
                <a:cs typeface="Sakkal Majalla" panose="02000000000000000000" pitchFamily="2" charset="-78"/>
                <a:hlinkClick r:id="rId4"/>
              </a:rPr>
              <a:t>youtu.be/xn3Uw56CPHM</a:t>
            </a:r>
            <a:endParaRPr lang="en-US" sz="1200" dirty="0" smtClean="0">
              <a:latin typeface="Sakkal Majalla" panose="02000000000000000000" pitchFamily="2" charset="-78"/>
              <a:cs typeface="Sakkal Majalla" panose="02000000000000000000" pitchFamily="2" charset="-78"/>
            </a:endParaRPr>
          </a:p>
          <a:p>
            <a:r>
              <a:rPr lang="en-GB" sz="1200" dirty="0" smtClean="0">
                <a:latin typeface="Sakkal Majalla" panose="02000000000000000000" pitchFamily="2" charset="-78"/>
                <a:cs typeface="Sakkal Majalla" panose="02000000000000000000" pitchFamily="2" charset="-78"/>
              </a:rPr>
              <a:t>‘</a:t>
            </a:r>
            <a:r>
              <a:rPr lang="ar-AE" sz="1200" dirty="0" smtClean="0">
                <a:latin typeface="Sakkal Majalla" panose="02000000000000000000" pitchFamily="2" charset="-78"/>
                <a:cs typeface="Sakkal Majalla" panose="02000000000000000000" pitchFamily="2" charset="-78"/>
              </a:rPr>
              <a:t>طريقة لإستخدام القطارة الألكترونية </a:t>
            </a:r>
            <a:endParaRPr lang="ar-AE" sz="1200" dirty="0">
              <a:latin typeface="Sakkal Majalla" panose="02000000000000000000" pitchFamily="2" charset="-78"/>
              <a:cs typeface="Sakkal Majalla" panose="02000000000000000000" pitchFamily="2" charset="-78"/>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30036" y="4253230"/>
            <a:ext cx="2435629" cy="2103120"/>
          </a:xfrm>
          <a:prstGeom prst="rect">
            <a:avLst/>
          </a:prstGeom>
        </p:spPr>
      </p:pic>
    </p:spTree>
    <p:extLst>
      <p:ext uri="{BB962C8B-B14F-4D97-AF65-F5344CB8AC3E}">
        <p14:creationId xmlns:p14="http://schemas.microsoft.com/office/powerpoint/2010/main" val="2188067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641810546"/>
              </p:ext>
            </p:extLst>
          </p:nvPr>
        </p:nvGraphicFramePr>
        <p:xfrm>
          <a:off x="133904" y="183270"/>
          <a:ext cx="11804073" cy="6575715"/>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الهدف الرئيسي : </a:t>
                      </a:r>
                      <a:r>
                        <a:rPr lang="ar-AE" sz="1200" b="1" u="none" baseline="0" dirty="0" smtClean="0">
                          <a:solidFill>
                            <a:schemeClr val="tx1"/>
                          </a:solidFill>
                          <a:latin typeface="Sakkal Majalla" panose="02000000000000000000" pitchFamily="2" charset="-78"/>
                          <a:cs typeface="Sakkal Majalla" panose="02000000000000000000" pitchFamily="2" charset="-78"/>
                        </a:rPr>
                        <a:t>هو أن </a:t>
                      </a:r>
                      <a:r>
                        <a:rPr lang="ar-AE" sz="1200" b="1" u="none" baseline="0" dirty="0" smtClean="0">
                          <a:solidFill>
                            <a:schemeClr val="tx1"/>
                          </a:solidFill>
                          <a:latin typeface="Sakkal Majalla" panose="02000000000000000000" pitchFamily="2" charset="-78"/>
                          <a:cs typeface="Sakkal Majalla" panose="02000000000000000000" pitchFamily="2" charset="-78"/>
                        </a:rPr>
                        <a:t>يستخدم الطالب القطارة اليدوية  في فن التلوين </a:t>
                      </a:r>
                      <a:endParaRPr lang="ar-AE" sz="1200" b="1" u="none" baseline="0" dirty="0" smtClean="0">
                        <a:solidFill>
                          <a:schemeClr val="tx1"/>
                        </a:solidFill>
                        <a:latin typeface="Sakkal Majalla" panose="02000000000000000000" pitchFamily="2" charset="-78"/>
                        <a:cs typeface="Sakkal Majalla" panose="02000000000000000000" pitchFamily="2" charset="-78"/>
                      </a:endParaRPr>
                    </a:p>
                    <a:p>
                      <a:pPr algn="r" rtl="1"/>
                      <a:endParaRPr lang="ar-AE" sz="1200" b="1" u="none" baseline="0" dirty="0" smtClean="0">
                        <a:solidFill>
                          <a:schemeClr val="tx1"/>
                        </a:solidFill>
                        <a:latin typeface="Sakkal Majalla" panose="02000000000000000000" pitchFamily="2" charset="-78"/>
                        <a:cs typeface="Sakkal Majalla" panose="02000000000000000000" pitchFamily="2" charset="-78"/>
                      </a:endParaRP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أهداف </a:t>
                      </a:r>
                      <a:r>
                        <a:rPr lang="ar-AE" sz="1200" b="1" u="none" baseline="0" dirty="0">
                          <a:solidFill>
                            <a:schemeClr val="tx1"/>
                          </a:solidFill>
                          <a:latin typeface="Sakkal Majalla" panose="02000000000000000000" pitchFamily="2" charset="-78"/>
                          <a:cs typeface="Sakkal Majalla" panose="02000000000000000000" pitchFamily="2" charset="-78"/>
                        </a:rPr>
                        <a:t>أخرى: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 يتعرف على مسميات الخضروات والفواكة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 يتعرف على مهارة إختيار اللون المفضل لديه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فصل الألوان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الطالب على تمييز اللون </a:t>
                      </a:r>
                    </a:p>
                    <a:p>
                      <a:pPr algn="r" rtl="1"/>
                      <a:endParaRPr lang="ar-AE" sz="12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الرياضي:</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عدد من المهارات الرياضية من خلال (كرات ملونه – أطواق ملونه –دراجات ملونه )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الفني: </a:t>
                      </a:r>
                      <a:endPar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 يقوم الطالب بالعديد من المهارات الفنية بالألوان المفضله لديه _ ( تزيين الطاولة الخاص به –تزيين الخزانه الخاص به ) والقيام بالعديد من النشاطات الفنية بالألوان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الموسيقى:</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200" b="1" u="none" baseline="0" dirty="0" smtClean="0">
                          <a:solidFill>
                            <a:schemeClr val="tx1"/>
                          </a:solidFill>
                          <a:latin typeface="Sakkal Majalla" panose="02000000000000000000" pitchFamily="2" charset="-78"/>
                          <a:cs typeface="Sakkal Majalla" panose="02000000000000000000" pitchFamily="2" charset="-78"/>
                        </a:rPr>
                        <a:t>عرض العديد من الاناشيد الخاصة بالـألوان .</a:t>
                      </a:r>
                      <a:endParaRPr lang="ar-AE" sz="12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تدريب الطالب على القيام بالأعمال الفنية  باستخدام </a:t>
                      </a:r>
                      <a:r>
                        <a:rPr lang="ar-AE" sz="1200" b="1" baseline="0" dirty="0" smtClean="0">
                          <a:latin typeface="Sakkal Majalla" panose="02000000000000000000" pitchFamily="2" charset="-78"/>
                          <a:cs typeface="Sakkal Majalla" panose="02000000000000000000" pitchFamily="2" charset="-78"/>
                        </a:rPr>
                        <a:t>القطارة اليدوية  </a:t>
                      </a:r>
                      <a:r>
                        <a:rPr lang="ar-AE" sz="1200" b="1" baseline="0" dirty="0" smtClean="0">
                          <a:latin typeface="Sakkal Majalla" panose="02000000000000000000" pitchFamily="2" charset="-78"/>
                          <a:cs typeface="Sakkal Majalla" panose="02000000000000000000" pitchFamily="2" charset="-78"/>
                        </a:rPr>
                        <a:t>الخاص بالتلوين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تشجيع الطالب على التلوين من خلال إحضار العديد من الألوان الزاهية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بستخدام القطارة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الخاصه بالتلوين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ومشاركتة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في الإعمال الفنية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إحضار العديد من الأعمال الفنية البارزة لجذب الطالب للقيام بتلوينه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816429">
                <a:tc>
                  <a:txBody>
                    <a:bodyPr/>
                    <a:lstStyle/>
                    <a:p>
                      <a:pPr algn="r" rtl="1"/>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بعض المقاطع التعليمية : </a:t>
                      </a:r>
                    </a:p>
                    <a:p>
                      <a:pPr algn="r" rtl="1"/>
                      <a:endParaRPr lang="ar-AE"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algn="r" rtl="1"/>
                      <a:r>
                        <a:rPr lang="ar-AE" sz="1200" b="1" kern="1200" baseline="0" dirty="0">
                          <a:solidFill>
                            <a:schemeClr val="tx1"/>
                          </a:solidFill>
                          <a:latin typeface="Sakkal Majalla" panose="02000000000000000000" pitchFamily="2" charset="-78"/>
                          <a:ea typeface="+mn-ea"/>
                          <a:cs typeface="Sakkal Majalla" panose="02000000000000000000" pitchFamily="2" charset="-78"/>
                        </a:rPr>
                        <a:t>متوسط :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أن يقوم الطالب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بإستخدام القطارة لتلوين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اللوحة  بمساعد جسدية ولفظية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جيد</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 </a:t>
                      </a:r>
                      <a:r>
                        <a:rPr lang="ar-AE" sz="1200" b="0" kern="1200" baseline="0" dirty="0">
                          <a:solidFill>
                            <a:schemeClr val="tx1"/>
                          </a:solidFill>
                          <a:latin typeface="Sakkal Majalla" panose="02000000000000000000" pitchFamily="2" charset="-78"/>
                          <a:ea typeface="+mn-ea"/>
                          <a:cs typeface="Sakkal Majalla" panose="02000000000000000000" pitchFamily="2" charset="-78"/>
                        </a:rPr>
                        <a:t>أن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يقوم الطالب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بإستخدام القطارة لتلوين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اللوحة  بمساعدة لفظية فقط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مرتفع</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ان يقوم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الطالب بإستخدام القطارة  لتلوين  اللوحه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بدون مساعدة جسدية ولا مساعدة لفظية . </a:t>
                      </a:r>
                      <a:endParaRPr lang="ar-AE" sz="1200" b="0" kern="1200" baseline="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15 December 2020</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4</a:t>
            </a:fld>
            <a:endParaRPr lang="en-GB"/>
          </a:p>
        </p:txBody>
      </p:sp>
      <p:sp>
        <p:nvSpPr>
          <p:cNvPr id="12" name="Rounded Rectangle 4">
            <a:extLst>
              <a:ext uri="{FF2B5EF4-FFF2-40B4-BE49-F238E27FC236}">
                <a16:creationId xmlns:a16="http://schemas.microsoft.com/office/drawing/2014/main" id="{63215561-8762-45C9-BA1F-17C85CE51210}"/>
              </a:ext>
            </a:extLst>
          </p:cNvPr>
          <p:cNvSpPr/>
          <p:nvPr/>
        </p:nvSpPr>
        <p:spPr>
          <a:xfrm>
            <a:off x="6035941" y="2942194"/>
            <a:ext cx="3826141" cy="52893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3"/>
              </a:rPr>
              <a:t>https://</a:t>
            </a:r>
            <a:r>
              <a:rPr lang="en-US" sz="1200" b="1" dirty="0" smtClean="0">
                <a:solidFill>
                  <a:srgbClr val="FF0000"/>
                </a:solidFill>
                <a:latin typeface="Sakkal Majalla" panose="02000000000000000000" pitchFamily="2" charset="-78"/>
                <a:cs typeface="Sakkal Majalla" panose="02000000000000000000" pitchFamily="2" charset="-78"/>
                <a:hlinkClick r:id="rId3"/>
              </a:rPr>
              <a:t>youtu.be/sppOexeWZZE</a:t>
            </a:r>
            <a:endParaRPr lang="ar-AE"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4"/>
              </a:rPr>
              <a:t>https://</a:t>
            </a:r>
            <a:r>
              <a:rPr lang="en-US" sz="1200" b="1" dirty="0" smtClean="0">
                <a:solidFill>
                  <a:srgbClr val="FF0000"/>
                </a:solidFill>
                <a:latin typeface="Sakkal Majalla" panose="02000000000000000000" pitchFamily="2" charset="-78"/>
                <a:cs typeface="Sakkal Majalla" panose="02000000000000000000" pitchFamily="2" charset="-78"/>
                <a:hlinkClick r:id="rId4"/>
              </a:rPr>
              <a:t>youtu.be/gS691j9fntg</a:t>
            </a:r>
            <a:endParaRPr lang="en-US"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7" name="Rounded Rectangle 4">
            <a:extLst>
              <a:ext uri="{FF2B5EF4-FFF2-40B4-BE49-F238E27FC236}">
                <a16:creationId xmlns:a16="http://schemas.microsoft.com/office/drawing/2014/main" id="{22EB8F90-BFA8-4D2C-86DD-2AA43FBCC0D6}"/>
              </a:ext>
            </a:extLst>
          </p:cNvPr>
          <p:cNvSpPr/>
          <p:nvPr/>
        </p:nvSpPr>
        <p:spPr>
          <a:xfrm>
            <a:off x="6183651" y="4575477"/>
            <a:ext cx="3826141" cy="53011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1200" dirty="0">
                <a:solidFill>
                  <a:srgbClr val="000000"/>
                </a:solidFill>
                <a:latin typeface="Times New Roman" panose="02020603050405020304" pitchFamily="18" charset="0"/>
                <a:hlinkClick r:id="rId5"/>
              </a:rPr>
              <a:t>https://</a:t>
            </a:r>
            <a:r>
              <a:rPr lang="en-US" sz="1200" dirty="0" smtClean="0">
                <a:solidFill>
                  <a:srgbClr val="000000"/>
                </a:solidFill>
                <a:latin typeface="Times New Roman" panose="02020603050405020304" pitchFamily="18" charset="0"/>
                <a:hlinkClick r:id="rId5"/>
              </a:rPr>
              <a:t>twitter.com/hebahcc/status/1001238035395219458?s=20</a:t>
            </a:r>
            <a:endParaRPr lang="ar-AE" sz="1200" dirty="0" smtClean="0">
              <a:solidFill>
                <a:srgbClr val="000000"/>
              </a:solidFill>
              <a:latin typeface="Times New Roman" panose="02020603050405020304" pitchFamily="18" charset="0"/>
            </a:endParaRPr>
          </a:p>
          <a:p>
            <a:r>
              <a:rPr lang="ar-AE" sz="800" dirty="0" smtClean="0">
                <a:solidFill>
                  <a:srgbClr val="000000"/>
                </a:solidFill>
                <a:latin typeface="Times New Roman" panose="02020603050405020304" pitchFamily="18" charset="0"/>
              </a:rPr>
              <a:t>التلوين بالقطارة على الزجاج </a:t>
            </a:r>
            <a:endParaRPr lang="en-US" sz="800" dirty="0"/>
          </a:p>
        </p:txBody>
      </p:sp>
      <p:sp>
        <p:nvSpPr>
          <p:cNvPr id="11" name="Rounded Rectangle 4">
            <a:extLst>
              <a:ext uri="{FF2B5EF4-FFF2-40B4-BE49-F238E27FC236}">
                <a16:creationId xmlns:a16="http://schemas.microsoft.com/office/drawing/2014/main" id="{32A22811-35C1-4FEA-9FEF-7790B29A869E}"/>
              </a:ext>
            </a:extLst>
          </p:cNvPr>
          <p:cNvSpPr/>
          <p:nvPr/>
        </p:nvSpPr>
        <p:spPr>
          <a:xfrm>
            <a:off x="5886450" y="5143101"/>
            <a:ext cx="4208595"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200" dirty="0">
                <a:latin typeface="Sakkal Majalla" panose="02000000000000000000" pitchFamily="2" charset="-78"/>
                <a:cs typeface="Sakkal Majalla" panose="02000000000000000000" pitchFamily="2" charset="-78"/>
                <a:hlinkClick r:id="rId6"/>
              </a:rPr>
              <a:t>https://</a:t>
            </a:r>
            <a:r>
              <a:rPr lang="en-US" sz="1200" dirty="0" smtClean="0">
                <a:latin typeface="Sakkal Majalla" panose="02000000000000000000" pitchFamily="2" charset="-78"/>
                <a:cs typeface="Sakkal Majalla" panose="02000000000000000000" pitchFamily="2" charset="-78"/>
                <a:hlinkClick r:id="rId6"/>
              </a:rPr>
              <a:t>youtu.be/i7JgLgIqKDg</a:t>
            </a:r>
            <a:endParaRPr lang="ar-AE" sz="1200" dirty="0" smtClean="0">
              <a:latin typeface="Sakkal Majalla" panose="02000000000000000000" pitchFamily="2" charset="-78"/>
              <a:cs typeface="Sakkal Majalla" panose="02000000000000000000" pitchFamily="2" charset="-78"/>
            </a:endParaRPr>
          </a:p>
          <a:p>
            <a:pPr algn="ctr"/>
            <a:endParaRPr lang="ar-AE" sz="1200" dirty="0">
              <a:latin typeface="Sakkal Majalla" panose="02000000000000000000" pitchFamily="2" charset="-78"/>
              <a:cs typeface="Sakkal Majalla" panose="02000000000000000000" pitchFamily="2" charset="-78"/>
            </a:endParaRPr>
          </a:p>
        </p:txBody>
      </p:sp>
      <p:sp>
        <p:nvSpPr>
          <p:cNvPr id="14" name="TextBox 13">
            <a:extLst>
              <a:ext uri="{FF2B5EF4-FFF2-40B4-BE49-F238E27FC236}">
                <a16:creationId xmlns:a16="http://schemas.microsoft.com/office/drawing/2014/main" id="{B1D6BD11-822A-4324-B14B-9163DA4D8F83}"/>
              </a:ext>
            </a:extLst>
          </p:cNvPr>
          <p:cNvSpPr txBox="1"/>
          <p:nvPr/>
        </p:nvSpPr>
        <p:spPr>
          <a:xfrm>
            <a:off x="1385666" y="4556359"/>
            <a:ext cx="3507741" cy="46166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1200" dirty="0">
                <a:latin typeface="Sakkal Majalla" panose="02000000000000000000" pitchFamily="2" charset="-78"/>
                <a:cs typeface="Sakkal Majalla" panose="02000000000000000000" pitchFamily="2" charset="-78"/>
                <a:hlinkClick r:id="rId7"/>
              </a:rPr>
              <a:t>https://</a:t>
            </a:r>
            <a:r>
              <a:rPr lang="en-US" sz="1200" dirty="0" smtClean="0">
                <a:latin typeface="Sakkal Majalla" panose="02000000000000000000" pitchFamily="2" charset="-78"/>
                <a:cs typeface="Sakkal Majalla" panose="02000000000000000000" pitchFamily="2" charset="-78"/>
                <a:hlinkClick r:id="rId7"/>
              </a:rPr>
              <a:t>youtu.be/vHdkJbXa3Qo</a:t>
            </a:r>
            <a:endParaRPr lang="en-US" sz="1200" dirty="0" smtClean="0">
              <a:latin typeface="Sakkal Majalla" panose="02000000000000000000" pitchFamily="2" charset="-78"/>
              <a:cs typeface="Sakkal Majalla" panose="02000000000000000000" pitchFamily="2" charset="-78"/>
            </a:endParaRPr>
          </a:p>
          <a:p>
            <a:endParaRPr lang="en-US" sz="1200" dirty="0">
              <a:latin typeface="Sakkal Majalla" panose="02000000000000000000" pitchFamily="2" charset="-78"/>
              <a:cs typeface="Sakkal Majalla" panose="02000000000000000000" pitchFamily="2" charset="-78"/>
            </a:endParaRPr>
          </a:p>
        </p:txBody>
      </p:sp>
      <p:sp>
        <p:nvSpPr>
          <p:cNvPr id="16" name="TextBox 15">
            <a:extLst>
              <a:ext uri="{FF2B5EF4-FFF2-40B4-BE49-F238E27FC236}">
                <a16:creationId xmlns:a16="http://schemas.microsoft.com/office/drawing/2014/main" id="{885AB68E-D7C3-4BB4-96C2-DBE885C1F873}"/>
              </a:ext>
            </a:extLst>
          </p:cNvPr>
          <p:cNvSpPr txBox="1"/>
          <p:nvPr/>
        </p:nvSpPr>
        <p:spPr>
          <a:xfrm>
            <a:off x="1385666" y="5143101"/>
            <a:ext cx="3507741" cy="46166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1200" dirty="0">
                <a:latin typeface="Sakkal Majalla" panose="02000000000000000000" pitchFamily="2" charset="-78"/>
                <a:cs typeface="Sakkal Majalla" panose="02000000000000000000" pitchFamily="2" charset="-78"/>
                <a:hlinkClick r:id="rId8"/>
              </a:rPr>
              <a:t>https://</a:t>
            </a:r>
            <a:r>
              <a:rPr lang="en-US" sz="1200" dirty="0" smtClean="0">
                <a:latin typeface="Sakkal Majalla" panose="02000000000000000000" pitchFamily="2" charset="-78"/>
                <a:cs typeface="Sakkal Majalla" panose="02000000000000000000" pitchFamily="2" charset="-78"/>
                <a:hlinkClick r:id="rId8"/>
              </a:rPr>
              <a:t>youtu.be/VAX9S8F8ao4</a:t>
            </a:r>
            <a:endParaRPr lang="en-US" sz="1200" dirty="0" smtClean="0">
              <a:latin typeface="Sakkal Majalla" panose="02000000000000000000" pitchFamily="2" charset="-78"/>
              <a:cs typeface="Sakkal Majalla" panose="02000000000000000000" pitchFamily="2" charset="-78"/>
            </a:endParaRPr>
          </a:p>
          <a:p>
            <a:endParaRPr lang="ar-AE" sz="1200" dirty="0">
              <a:latin typeface="Sakkal Majalla" panose="02000000000000000000" pitchFamily="2" charset="-78"/>
              <a:cs typeface="Sakkal Majalla" panose="02000000000000000000" pitchFamily="2" charset="-78"/>
            </a:endParaRPr>
          </a:p>
        </p:txBody>
      </p:sp>
      <p:sp>
        <p:nvSpPr>
          <p:cNvPr id="13" name="Rounded Rectangle 4">
            <a:extLst>
              <a:ext uri="{FF2B5EF4-FFF2-40B4-BE49-F238E27FC236}">
                <a16:creationId xmlns:a16="http://schemas.microsoft.com/office/drawing/2014/main" id="{32A22811-35C1-4FEA-9FEF-7790B29A869E}"/>
              </a:ext>
            </a:extLst>
          </p:cNvPr>
          <p:cNvSpPr/>
          <p:nvPr/>
        </p:nvSpPr>
        <p:spPr>
          <a:xfrm>
            <a:off x="5801197" y="5567720"/>
            <a:ext cx="4208595"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r>
              <a:rPr lang="en-US" sz="1200" b="1" dirty="0">
                <a:latin typeface="Sakkal Majalla" panose="02000000000000000000" pitchFamily="2" charset="-78"/>
                <a:cs typeface="Sakkal Majalla" panose="02000000000000000000" pitchFamily="2" charset="-78"/>
                <a:hlinkClick r:id="rId9"/>
              </a:rPr>
              <a:t>https://</a:t>
            </a:r>
            <a:r>
              <a:rPr lang="en-US" sz="1200" b="1" dirty="0" smtClean="0">
                <a:latin typeface="Sakkal Majalla" panose="02000000000000000000" pitchFamily="2" charset="-78"/>
                <a:cs typeface="Sakkal Majalla" panose="02000000000000000000" pitchFamily="2" charset="-78"/>
                <a:hlinkClick r:id="rId9"/>
              </a:rPr>
              <a:t>youtu.be/8QNFVzRKAYA</a:t>
            </a:r>
            <a:endParaRPr lang="en-US" sz="1200" b="1" dirty="0" smtClean="0">
              <a:latin typeface="Sakkal Majalla" panose="02000000000000000000" pitchFamily="2" charset="-78"/>
              <a:cs typeface="Sakkal Majalla" panose="02000000000000000000" pitchFamily="2" charset="-78"/>
            </a:endParaRPr>
          </a:p>
          <a:p>
            <a:pPr algn="ctr" rtl="1"/>
            <a:endParaRPr lang="ar-AE" sz="1200" b="1" dirty="0">
              <a:latin typeface="Sakkal Majalla" panose="02000000000000000000" pitchFamily="2" charset="-78"/>
              <a:cs typeface="Sakkal Majalla" panose="02000000000000000000" pitchFamily="2" charset="-78"/>
            </a:endParaRPr>
          </a:p>
        </p:txBody>
      </p:sp>
      <p:sp>
        <p:nvSpPr>
          <p:cNvPr id="17" name="Rounded Rectangle 4">
            <a:extLst>
              <a:ext uri="{FF2B5EF4-FFF2-40B4-BE49-F238E27FC236}">
                <a16:creationId xmlns:a16="http://schemas.microsoft.com/office/drawing/2014/main" id="{63215561-8762-45C9-BA1F-17C85CE51210}"/>
              </a:ext>
            </a:extLst>
          </p:cNvPr>
          <p:cNvSpPr/>
          <p:nvPr/>
        </p:nvSpPr>
        <p:spPr>
          <a:xfrm>
            <a:off x="1385666" y="2615289"/>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10"/>
              </a:rPr>
              <a:t>https://</a:t>
            </a:r>
            <a:r>
              <a:rPr lang="en-US" sz="1200" b="1" dirty="0" smtClean="0">
                <a:solidFill>
                  <a:srgbClr val="FF0000"/>
                </a:solidFill>
                <a:latin typeface="Sakkal Majalla" panose="02000000000000000000" pitchFamily="2" charset="-78"/>
                <a:cs typeface="Sakkal Majalla" panose="02000000000000000000" pitchFamily="2" charset="-78"/>
                <a:hlinkClick r:id="rId10"/>
              </a:rPr>
              <a:t>youtu.be/yvwUwmhOzGc</a:t>
            </a:r>
            <a:endParaRPr lang="en-US"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18" name="Rounded Rectangle 4">
            <a:extLst>
              <a:ext uri="{FF2B5EF4-FFF2-40B4-BE49-F238E27FC236}">
                <a16:creationId xmlns:a16="http://schemas.microsoft.com/office/drawing/2014/main" id="{63215561-8762-45C9-BA1F-17C85CE51210}"/>
              </a:ext>
            </a:extLst>
          </p:cNvPr>
          <p:cNvSpPr/>
          <p:nvPr/>
        </p:nvSpPr>
        <p:spPr>
          <a:xfrm>
            <a:off x="2209800" y="199380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11"/>
              </a:rPr>
              <a:t>https://</a:t>
            </a:r>
            <a:r>
              <a:rPr lang="en-US" sz="1200" b="1" dirty="0" smtClean="0">
                <a:solidFill>
                  <a:srgbClr val="FF0000"/>
                </a:solidFill>
                <a:latin typeface="Sakkal Majalla" panose="02000000000000000000" pitchFamily="2" charset="-78"/>
                <a:cs typeface="Sakkal Majalla" panose="02000000000000000000" pitchFamily="2" charset="-78"/>
                <a:hlinkClick r:id="rId11"/>
              </a:rPr>
              <a:t>youtu.be/19ueOWcwVNs</a:t>
            </a:r>
            <a:endParaRPr lang="en-US"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19" name="Rounded Rectangle 4">
            <a:extLst>
              <a:ext uri="{FF2B5EF4-FFF2-40B4-BE49-F238E27FC236}">
                <a16:creationId xmlns:a16="http://schemas.microsoft.com/office/drawing/2014/main" id="{63215561-8762-45C9-BA1F-17C85CE51210}"/>
              </a:ext>
            </a:extLst>
          </p:cNvPr>
          <p:cNvSpPr/>
          <p:nvPr/>
        </p:nvSpPr>
        <p:spPr>
          <a:xfrm>
            <a:off x="1936659" y="3093003"/>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12"/>
              </a:rPr>
              <a:t>https://</a:t>
            </a:r>
            <a:r>
              <a:rPr lang="en-US" sz="1200" b="1" dirty="0" smtClean="0">
                <a:solidFill>
                  <a:srgbClr val="FF0000"/>
                </a:solidFill>
                <a:latin typeface="Sakkal Majalla" panose="02000000000000000000" pitchFamily="2" charset="-78"/>
                <a:cs typeface="Sakkal Majalla" panose="02000000000000000000" pitchFamily="2" charset="-78"/>
                <a:hlinkClick r:id="rId12"/>
              </a:rPr>
              <a:t>youtu.be/tkpfg-1FJLU</a:t>
            </a:r>
            <a:endParaRPr lang="en-US"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74780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يقوم الطالب بتتبع النقاط وتلوين الشكل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1300" y="1317240"/>
            <a:ext cx="2658600" cy="517500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1639" y="1317240"/>
            <a:ext cx="3170487" cy="5243671"/>
          </a:xfrm>
          <a:prstGeom prst="rect">
            <a:avLst/>
          </a:prstGeom>
        </p:spPr>
      </p:pic>
    </p:spTree>
    <p:extLst>
      <p:ext uri="{BB962C8B-B14F-4D97-AF65-F5344CB8AC3E}">
        <p14:creationId xmlns:p14="http://schemas.microsoft.com/office/powerpoint/2010/main" val="564212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تتبع النقاط وتلوين الشكل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8328" y="1418103"/>
            <a:ext cx="2834640" cy="479981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7835" y="1418103"/>
            <a:ext cx="3372558" cy="4731649"/>
          </a:xfrm>
          <a:prstGeom prst="rect">
            <a:avLst/>
          </a:prstGeom>
        </p:spPr>
      </p:pic>
    </p:spTree>
    <p:extLst>
      <p:ext uri="{BB962C8B-B14F-4D97-AF65-F5344CB8AC3E}">
        <p14:creationId xmlns:p14="http://schemas.microsoft.com/office/powerpoint/2010/main" val="613954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يقوم الطالب بتلوين الشكل إما على مجسم كبير أو اوراق عمل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7178" y="1447810"/>
            <a:ext cx="3548149" cy="5091102"/>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6599" y="1640449"/>
            <a:ext cx="3190616" cy="4635660"/>
          </a:xfrm>
          <a:prstGeom prst="rect">
            <a:avLst/>
          </a:prstGeom>
        </p:spPr>
      </p:pic>
    </p:spTree>
    <p:extLst>
      <p:ext uri="{BB962C8B-B14F-4D97-AF65-F5344CB8AC3E}">
        <p14:creationId xmlns:p14="http://schemas.microsoft.com/office/powerpoint/2010/main" val="1109394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يقوم الطالب بتلوين الشكل إما على مجسم كبير أو اوراق عمل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574" y="1324511"/>
            <a:ext cx="4691972" cy="525364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6292" y="1269110"/>
            <a:ext cx="3798220" cy="5364446"/>
          </a:xfrm>
          <a:prstGeom prst="rect">
            <a:avLst/>
          </a:prstGeom>
        </p:spPr>
      </p:pic>
    </p:spTree>
    <p:extLst>
      <p:ext uri="{BB962C8B-B14F-4D97-AF65-F5344CB8AC3E}">
        <p14:creationId xmlns:p14="http://schemas.microsoft.com/office/powerpoint/2010/main" val="3616196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الإختيار من بين متعدد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6807" y="1085763"/>
            <a:ext cx="3738563" cy="56795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4770" y="1332796"/>
            <a:ext cx="3618753" cy="5023554"/>
          </a:xfrm>
          <a:prstGeom prst="rect">
            <a:avLst/>
          </a:prstGeom>
        </p:spPr>
      </p:pic>
    </p:spTree>
    <p:extLst>
      <p:ext uri="{BB962C8B-B14F-4D97-AF65-F5344CB8AC3E}">
        <p14:creationId xmlns:p14="http://schemas.microsoft.com/office/powerpoint/2010/main" val="2529403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TotalTime>
  <Words>911</Words>
  <Application>Microsoft Office PowerPoint</Application>
  <PresentationFormat>Widescreen</PresentationFormat>
  <Paragraphs>152</Paragraphs>
  <Slides>13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Sakkal Majalla</vt:lpstr>
      <vt:lpstr>Times New Roman</vt:lpstr>
      <vt:lpstr>Office Theme</vt:lpstr>
      <vt:lpstr>التلوين بإستخدام القطارة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مبادلة الآخرين بابتسامة</dc:title>
  <dc:creator>m-s.a12@hotmail.com</dc:creator>
  <cp:lastModifiedBy>DELL</cp:lastModifiedBy>
  <cp:revision>76</cp:revision>
  <dcterms:created xsi:type="dcterms:W3CDTF">2020-08-09T14:20:39Z</dcterms:created>
  <dcterms:modified xsi:type="dcterms:W3CDTF">2020-12-15T14:45:21Z</dcterms:modified>
</cp:coreProperties>
</file>