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7" r:id="rId2"/>
    <p:sldId id="257" r:id="rId3"/>
    <p:sldId id="262" r:id="rId4"/>
    <p:sldId id="264" r:id="rId5"/>
    <p:sldId id="273" r:id="rId6"/>
    <p:sldId id="274" r:id="rId7"/>
    <p:sldId id="275" r:id="rId8"/>
    <p:sldId id="280" r:id="rId9"/>
    <p:sldId id="276" r:id="rId10"/>
    <p:sldId id="277" r:id="rId11"/>
    <p:sldId id="278" r:id="rId12"/>
    <p:sldId id="279" r:id="rId13"/>
    <p:sldId id="281" r:id="rId14"/>
    <p:sldId id="282" r:id="rId15"/>
    <p:sldId id="283" r:id="rId16"/>
    <p:sldId id="284" r:id="rId17"/>
    <p:sldId id="28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05896-1F24-40A2-9BD7-C9B019EBCE89}" type="datetimeFigureOut">
              <a:rPr lang="en-US" smtClean="0"/>
              <a:t>12/13/2020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465F-616A-4543-A239-8FB328507573}" type="slidenum">
              <a:rPr lang="en-US" smtClean="0"/>
              <a:t>‹#›</a:t>
            </a:fld>
            <a:endParaRPr lang="en-US"/>
          </a:p>
        </p:txBody>
      </p:sp>
    </p:spTree>
    <p:extLst>
      <p:ext uri="{BB962C8B-B14F-4D97-AF65-F5344CB8AC3E}">
        <p14:creationId xmlns:p14="http://schemas.microsoft.com/office/powerpoint/2010/main" val="278806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75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7AD1-B518-4CA8-91B9-70BF5E601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40E84-8AF7-45BF-88AF-64BD0E794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46FE2B-A3D3-477C-814B-DBD155A16AAD}"/>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5" name="Footer Placeholder 4">
            <a:extLst>
              <a:ext uri="{FF2B5EF4-FFF2-40B4-BE49-F238E27FC236}">
                <a16:creationId xmlns:a16="http://schemas.microsoft.com/office/drawing/2014/main" id="{13569D02-FCFA-4A05-B8A5-AE063B85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4D698-8B90-4CA0-83E6-C19D836640F8}"/>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0138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0875-C6C5-4B13-8DE9-782FA73C4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DFEA61-1A42-4AD4-A7DA-7E2F4ECF0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D178B-03A1-4F44-B3B2-309C6282ED53}"/>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5" name="Footer Placeholder 4">
            <a:extLst>
              <a:ext uri="{FF2B5EF4-FFF2-40B4-BE49-F238E27FC236}">
                <a16:creationId xmlns:a16="http://schemas.microsoft.com/office/drawing/2014/main" id="{29F5434A-EF69-4FE1-99B8-61D2E7151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04609-9F0C-40B9-9D34-F88082611AA3}"/>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75904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EA8B8-9B57-4D91-BE85-7B551EF4F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F1F97E-E5D6-46C3-A028-50213DC4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1F864-158C-4035-8AB6-F07562A9B5DC}"/>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5" name="Footer Placeholder 4">
            <a:extLst>
              <a:ext uri="{FF2B5EF4-FFF2-40B4-BE49-F238E27FC236}">
                <a16:creationId xmlns:a16="http://schemas.microsoft.com/office/drawing/2014/main" id="{A22B0FB9-5C9F-4548-86E2-E41CE1D32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69FB4-BC13-4C5E-B16B-D7337397F73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5485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65858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8145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AFFE-BEED-4EDA-B0A9-D4B933A4CB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65648-B896-4FE9-87FC-5681FF92F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D6B9-C8BD-4779-AD03-FA91E12717FB}"/>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5" name="Footer Placeholder 4">
            <a:extLst>
              <a:ext uri="{FF2B5EF4-FFF2-40B4-BE49-F238E27FC236}">
                <a16:creationId xmlns:a16="http://schemas.microsoft.com/office/drawing/2014/main" id="{94BC5842-BE8C-489C-8B4C-56B135E90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D8659-2EFD-4B0A-81CF-FE9E6D03FAE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4178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4EC1-86A3-4C68-BCC4-7AEE53C8E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B6F6E-976A-42FA-88C2-23FA67F58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577D-0CB5-45C0-9A31-53B7B0A97B49}"/>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5" name="Footer Placeholder 4">
            <a:extLst>
              <a:ext uri="{FF2B5EF4-FFF2-40B4-BE49-F238E27FC236}">
                <a16:creationId xmlns:a16="http://schemas.microsoft.com/office/drawing/2014/main" id="{232195BE-CA73-48A2-8C69-CD9E88EF0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51CDC-9B9D-4877-837C-E21B46DDB322}"/>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5240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238B-248F-4AAD-8860-82F607555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4B78F-ECF6-4FB3-8D30-5A5C700C47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5DDF5-E482-4E30-833D-EB816C35B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22097-B52F-4D2F-B21F-9666D61418FC}"/>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6" name="Footer Placeholder 5">
            <a:extLst>
              <a:ext uri="{FF2B5EF4-FFF2-40B4-BE49-F238E27FC236}">
                <a16:creationId xmlns:a16="http://schemas.microsoft.com/office/drawing/2014/main" id="{47139C10-848B-407A-B31C-CAA99C54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A9C1B-0030-4A0E-8DDF-F50AE75490C4}"/>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6970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67C-B267-4B54-98D6-FEAE01F11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5E4A7-4D60-4166-8402-05C95ABD7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6469D-36CE-43A2-91E0-54F40FC615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49C464-0EB9-4434-A26F-5C0F22212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E7F78B-F68D-4C25-8E0A-100382A94F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10796-6916-4C29-B752-DF20E764C1B2}"/>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8" name="Footer Placeholder 7">
            <a:extLst>
              <a:ext uri="{FF2B5EF4-FFF2-40B4-BE49-F238E27FC236}">
                <a16:creationId xmlns:a16="http://schemas.microsoft.com/office/drawing/2014/main" id="{8B0CD521-988A-4C46-B063-94274B0E7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24311A-D574-4CFC-AEFC-270D15952B9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96262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3EFD-61E7-4B99-8E7C-9F5A73E125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AD4EE-8A78-478B-93F3-A7EE3CFE71A2}"/>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4" name="Footer Placeholder 3">
            <a:extLst>
              <a:ext uri="{FF2B5EF4-FFF2-40B4-BE49-F238E27FC236}">
                <a16:creationId xmlns:a16="http://schemas.microsoft.com/office/drawing/2014/main" id="{0448B27C-B2EE-4966-983E-47B6A9B13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B196F-7768-4E8E-863D-4D7B00DB84A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80930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277B3-41B9-41D0-AF22-C1EAFE0E02B7}"/>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3" name="Footer Placeholder 2">
            <a:extLst>
              <a:ext uri="{FF2B5EF4-FFF2-40B4-BE49-F238E27FC236}">
                <a16:creationId xmlns:a16="http://schemas.microsoft.com/office/drawing/2014/main" id="{5888997C-2F70-4762-9AA1-736E39810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A17689-A679-48EE-BD22-D9454F5FF326}"/>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6212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BE5D-7E42-4BB7-8D8C-C0D3A6887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BB2535-05A9-49E1-9B7B-6989FEE05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7C234-3F52-41A0-84EC-60F1FB955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85B8-A33A-47D1-AB05-645021F3E0AC}"/>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6" name="Footer Placeholder 5">
            <a:extLst>
              <a:ext uri="{FF2B5EF4-FFF2-40B4-BE49-F238E27FC236}">
                <a16:creationId xmlns:a16="http://schemas.microsoft.com/office/drawing/2014/main" id="{E2E57033-AB37-471D-A8E2-7F908BF3D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BF63A-8437-46DF-B200-FF2DC1721DD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6117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6906-2F7F-4A6E-8602-14F8C4771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1D4BF3-9D4E-4FA8-82AE-5E7E0F5820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BDD4D9-8340-4719-AFBF-7E9834ACB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3E0C4-4163-49FC-9D33-25C98427C841}"/>
              </a:ext>
            </a:extLst>
          </p:cNvPr>
          <p:cNvSpPr>
            <a:spLocks noGrp="1"/>
          </p:cNvSpPr>
          <p:nvPr>
            <p:ph type="dt" sz="half" idx="10"/>
          </p:nvPr>
        </p:nvSpPr>
        <p:spPr/>
        <p:txBody>
          <a:bodyPr/>
          <a:lstStyle/>
          <a:p>
            <a:fld id="{3A955D50-50B6-4988-B7CD-3692C4A79545}" type="datetimeFigureOut">
              <a:rPr lang="en-US" smtClean="0"/>
              <a:t>12/13/2020</a:t>
            </a:fld>
            <a:endParaRPr lang="en-US"/>
          </a:p>
        </p:txBody>
      </p:sp>
      <p:sp>
        <p:nvSpPr>
          <p:cNvPr id="6" name="Footer Placeholder 5">
            <a:extLst>
              <a:ext uri="{FF2B5EF4-FFF2-40B4-BE49-F238E27FC236}">
                <a16:creationId xmlns:a16="http://schemas.microsoft.com/office/drawing/2014/main" id="{8855A28D-D725-4615-8C78-5CE19B760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613D6-8498-4DC7-833A-27A3E65DDE1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70890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D686C-3316-46FD-9987-C4B3F9015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3B956-8D44-40EE-9D4D-E77CCC25C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D084A-3E56-43DC-A372-27467C236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55D50-50B6-4988-B7CD-3692C4A79545}" type="datetimeFigureOut">
              <a:rPr lang="en-US" smtClean="0"/>
              <a:t>12/13/2020</a:t>
            </a:fld>
            <a:endParaRPr lang="en-US"/>
          </a:p>
        </p:txBody>
      </p:sp>
      <p:sp>
        <p:nvSpPr>
          <p:cNvPr id="5" name="Footer Placeholder 4">
            <a:extLst>
              <a:ext uri="{FF2B5EF4-FFF2-40B4-BE49-F238E27FC236}">
                <a16:creationId xmlns:a16="http://schemas.microsoft.com/office/drawing/2014/main" id="{A3CCFBEC-5C31-4C14-8123-CA42AA3E1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3381B5-F4BA-4A68-9FE2-1D550E4E1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9D38A-DCF5-49F0-AA1B-63B96E391D0F}" type="slidenum">
              <a:rPr lang="en-US" smtClean="0"/>
              <a:t>‹#›</a:t>
            </a:fld>
            <a:endParaRPr lang="en-US"/>
          </a:p>
        </p:txBody>
      </p:sp>
    </p:spTree>
    <p:extLst>
      <p:ext uri="{BB962C8B-B14F-4D97-AF65-F5344CB8AC3E}">
        <p14:creationId xmlns:p14="http://schemas.microsoft.com/office/powerpoint/2010/main" val="341367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sfriZwehyL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cF-QzjuRQX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youtu.be/VAX9S8F8ao4" TargetMode="External"/><Relationship Id="rId3" Type="http://schemas.openxmlformats.org/officeDocument/2006/relationships/hyperlink" Target="https://youtu.be/sppOexeWZZE" TargetMode="External"/><Relationship Id="rId7" Type="http://schemas.openxmlformats.org/officeDocument/2006/relationships/hyperlink" Target="https://youtu.be/97VU4ygcCk0" TargetMode="External"/><Relationship Id="rId12" Type="http://schemas.openxmlformats.org/officeDocument/2006/relationships/hyperlink" Target="https://youtu.be/tkpfg-1FJLU"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youtu.be/i7JgLgIqKDg" TargetMode="External"/><Relationship Id="rId11" Type="http://schemas.openxmlformats.org/officeDocument/2006/relationships/hyperlink" Target="https://youtu.be/19ueOWcwVNs" TargetMode="External"/><Relationship Id="rId5" Type="http://schemas.openxmlformats.org/officeDocument/2006/relationships/hyperlink" Target="https://youtu.be/8_4_F8EunRI" TargetMode="External"/><Relationship Id="rId10" Type="http://schemas.openxmlformats.org/officeDocument/2006/relationships/hyperlink" Target="https://youtu.be/yvwUwmhOzGc" TargetMode="External"/><Relationship Id="rId4" Type="http://schemas.openxmlformats.org/officeDocument/2006/relationships/hyperlink" Target="https://youtu.be/gS691j9fntg" TargetMode="External"/><Relationship Id="rId9" Type="http://schemas.openxmlformats.org/officeDocument/2006/relationships/hyperlink" Target="https://youtu.be/8QNFVzRKAY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000" dirty="0" smtClean="0">
                <a:latin typeface="+mn-lt"/>
                <a:ea typeface="+mn-ea"/>
                <a:cs typeface="+mn-cs"/>
              </a:rPr>
              <a:t>لون بإستخدام قلم</a:t>
            </a:r>
            <a:endParaRPr lang="ru-RU" sz="2000" dirty="0">
              <a:latin typeface="+mn-lt"/>
              <a:ea typeface="+mn-ea"/>
              <a:cs typeface="+mn-cs"/>
            </a:endParaRPr>
          </a:p>
        </p:txBody>
      </p:sp>
      <p:sp>
        <p:nvSpPr>
          <p:cNvPr id="5" name="Subtitle 4">
            <a:extLst>
              <a:ext uri="{FF2B5EF4-FFF2-40B4-BE49-F238E27FC236}">
                <a16:creationId xmlns:a16="http://schemas.microsoft.com/office/drawing/2014/main" id="{8E5938E0-49A8-4D79-90DF-4DB9A83795AA}"/>
              </a:ext>
            </a:extLst>
          </p:cNvPr>
          <p:cNvSpPr>
            <a:spLocks noGrp="1"/>
          </p:cNvSpPr>
          <p:nvPr>
            <p:ph type="subTitle" idx="1"/>
          </p:nvPr>
        </p:nvSpPr>
        <p:spPr>
          <a:xfrm rot="720000">
            <a:off x="8179742" y="5113802"/>
            <a:ext cx="3724416" cy="858767"/>
          </a:xfrm>
        </p:spPr>
        <p:txBody>
          <a:bodyPr>
            <a:normAutofit/>
          </a:bodyPr>
          <a:lstStyle/>
          <a:p>
            <a:pPr algn="ctr" rtl="1"/>
            <a:r>
              <a:rPr lang="ar-SA" sz="2200" dirty="0">
                <a:latin typeface="Sakkal Majalla" panose="02000000000000000000" pitchFamily="2" charset="-78"/>
                <a:cs typeface="Sakkal Majalla" panose="02000000000000000000" pitchFamily="2" charset="-78"/>
              </a:rPr>
              <a:t>مقدم الهدف:</a:t>
            </a:r>
            <a:r>
              <a:rPr lang="ar-AE" sz="2000" b="1" dirty="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إختيار من بين متعدد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7797" y="1205345"/>
            <a:ext cx="4457033" cy="551613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5951" y="1314905"/>
            <a:ext cx="4157690" cy="5406570"/>
          </a:xfrm>
          <a:prstGeom prst="rect">
            <a:avLst/>
          </a:prstGeom>
        </p:spPr>
      </p:pic>
    </p:spTree>
    <p:extLst>
      <p:ext uri="{BB962C8B-B14F-4D97-AF65-F5344CB8AC3E}">
        <p14:creationId xmlns:p14="http://schemas.microsoft.com/office/powerpoint/2010/main" val="222904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42706" y="366823"/>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قص ولصق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862" y="1828800"/>
            <a:ext cx="8969433" cy="4527550"/>
          </a:xfrm>
          <a:prstGeom prst="rect">
            <a:avLst/>
          </a:prstGeom>
        </p:spPr>
      </p:pic>
    </p:spTree>
    <p:extLst>
      <p:ext uri="{BB962C8B-B14F-4D97-AF65-F5344CB8AC3E}">
        <p14:creationId xmlns:p14="http://schemas.microsoft.com/office/powerpoint/2010/main" val="1044398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6766560" y="366823"/>
            <a:ext cx="2743200"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صل باللون المناسب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3405" y="1108078"/>
            <a:ext cx="4610013" cy="520919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6595" y="1404851"/>
            <a:ext cx="2992222" cy="4833708"/>
          </a:xfrm>
          <a:prstGeom prst="rect">
            <a:avLst/>
          </a:prstGeom>
        </p:spPr>
      </p:pic>
      <p:sp>
        <p:nvSpPr>
          <p:cNvPr id="8" name="Title 1">
            <a:extLst>
              <a:ext uri="{FF2B5EF4-FFF2-40B4-BE49-F238E27FC236}">
                <a16:creationId xmlns:a16="http://schemas.microsoft.com/office/drawing/2014/main" id="{F845AB00-1C5C-4EB0-B93F-C03AB7A9BC6F}"/>
              </a:ext>
            </a:extLst>
          </p:cNvPr>
          <p:cNvSpPr txBox="1">
            <a:spLocks/>
          </p:cNvSpPr>
          <p:nvPr/>
        </p:nvSpPr>
        <p:spPr>
          <a:xfrm>
            <a:off x="1446595" y="405900"/>
            <a:ext cx="2743200"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قص ولصق </a:t>
            </a:r>
            <a:endParaRPr lang="ar-AE" dirty="0"/>
          </a:p>
        </p:txBody>
      </p:sp>
    </p:spTree>
    <p:extLst>
      <p:ext uri="{BB962C8B-B14F-4D97-AF65-F5344CB8AC3E}">
        <p14:creationId xmlns:p14="http://schemas.microsoft.com/office/powerpoint/2010/main" val="904171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3715010" y="208881"/>
            <a:ext cx="3674225"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صل باللون المناسب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753" y="911059"/>
            <a:ext cx="5275694" cy="581041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010" y="911059"/>
            <a:ext cx="5286116" cy="5639538"/>
          </a:xfrm>
          <a:prstGeom prst="rect">
            <a:avLst/>
          </a:prstGeom>
        </p:spPr>
      </p:pic>
    </p:spTree>
    <p:extLst>
      <p:ext uri="{BB962C8B-B14F-4D97-AF65-F5344CB8AC3E}">
        <p14:creationId xmlns:p14="http://schemas.microsoft.com/office/powerpoint/2010/main" val="2889552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7863840" y="441457"/>
            <a:ext cx="2560320"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التلوين (بأقلام التلوين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9182" y="1143635"/>
            <a:ext cx="3942836" cy="557784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7068" y="1143636"/>
            <a:ext cx="4114799" cy="5577840"/>
          </a:xfrm>
          <a:prstGeom prst="rect">
            <a:avLst/>
          </a:prstGeom>
        </p:spPr>
      </p:pic>
      <p:sp>
        <p:nvSpPr>
          <p:cNvPr id="11" name="Title 1">
            <a:extLst>
              <a:ext uri="{FF2B5EF4-FFF2-40B4-BE49-F238E27FC236}">
                <a16:creationId xmlns:a16="http://schemas.microsoft.com/office/drawing/2014/main" id="{F845AB00-1C5C-4EB0-B93F-C03AB7A9BC6F}"/>
              </a:ext>
            </a:extLst>
          </p:cNvPr>
          <p:cNvSpPr txBox="1">
            <a:spLocks/>
          </p:cNvSpPr>
          <p:nvPr/>
        </p:nvSpPr>
        <p:spPr>
          <a:xfrm>
            <a:off x="2274308" y="441457"/>
            <a:ext cx="2560320"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إختيار من متعدد </a:t>
            </a:r>
            <a:endParaRPr lang="ar-AE" dirty="0"/>
          </a:p>
        </p:txBody>
      </p:sp>
    </p:spTree>
    <p:extLst>
      <p:ext uri="{BB962C8B-B14F-4D97-AF65-F5344CB8AC3E}">
        <p14:creationId xmlns:p14="http://schemas.microsoft.com/office/powerpoint/2010/main" val="661297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صل بين الألوان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9844" y="1317128"/>
            <a:ext cx="4182133" cy="540434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4771" y="1246910"/>
            <a:ext cx="4088131" cy="5362078"/>
          </a:xfrm>
          <a:prstGeom prst="rect">
            <a:avLst/>
          </a:prstGeom>
        </p:spPr>
      </p:pic>
    </p:spTree>
    <p:extLst>
      <p:ext uri="{BB962C8B-B14F-4D97-AF65-F5344CB8AC3E}">
        <p14:creationId xmlns:p14="http://schemas.microsoft.com/office/powerpoint/2010/main" val="664290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صل بين الألوان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0182" y="1107134"/>
            <a:ext cx="3951099" cy="566909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8465" y="1205346"/>
            <a:ext cx="3621803" cy="5516130"/>
          </a:xfrm>
          <a:prstGeom prst="rect">
            <a:avLst/>
          </a:prstGeom>
        </p:spPr>
      </p:pic>
    </p:spTree>
    <p:extLst>
      <p:ext uri="{BB962C8B-B14F-4D97-AF65-F5344CB8AC3E}">
        <p14:creationId xmlns:p14="http://schemas.microsoft.com/office/powerpoint/2010/main" val="2292421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صل بين الشكل وظله</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6959" y="1244023"/>
            <a:ext cx="4044402" cy="550781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2916" y="1244022"/>
            <a:ext cx="4256116" cy="5507817"/>
          </a:xfrm>
          <a:prstGeom prst="rect">
            <a:avLst/>
          </a:prstGeom>
        </p:spPr>
      </p:pic>
    </p:spTree>
    <p:extLst>
      <p:ext uri="{BB962C8B-B14F-4D97-AF65-F5344CB8AC3E}">
        <p14:creationId xmlns:p14="http://schemas.microsoft.com/office/powerpoint/2010/main" val="293769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a:extLst>
              <a:ext uri="{FF2B5EF4-FFF2-40B4-BE49-F238E27FC236}">
                <a16:creationId xmlns:a16="http://schemas.microsoft.com/office/drawing/2014/main" id="{63215561-8762-45C9-BA1F-17C85CE51210}"/>
              </a:ext>
            </a:extLst>
          </p:cNvPr>
          <p:cNvSpPr/>
          <p:nvPr/>
        </p:nvSpPr>
        <p:spPr>
          <a:xfrm>
            <a:off x="1181664" y="3825164"/>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endParaRPr lang="en-US" sz="1200" b="1"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64428448"/>
              </p:ext>
            </p:extLst>
          </p:nvPr>
        </p:nvGraphicFramePr>
        <p:xfrm>
          <a:off x="126749" y="68629"/>
          <a:ext cx="12004585" cy="6711035"/>
        </p:xfrm>
        <a:graphic>
          <a:graphicData uri="http://schemas.openxmlformats.org/drawingml/2006/table">
            <a:tbl>
              <a:tblPr firstRow="1" bandRow="1">
                <a:tableStyleId>{5940675A-B579-460E-94D1-54222C63F5DA}</a:tableStyleId>
              </a:tblPr>
              <a:tblGrid>
                <a:gridCol w="4396564">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53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 فاطمة كمال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endParaRPr lang="ar-AE" sz="1200" b="1" kern="1200" dirty="0">
                        <a:solidFill>
                          <a:schemeClr val="tx1"/>
                        </a:solidFill>
                        <a:latin typeface="Arial" panose="020B0604020202020204" pitchFamily="34" charset="0"/>
                        <a:ea typeface="+mn-ea"/>
                        <a:cs typeface="+mn-cs"/>
                      </a:endParaRPr>
                    </a:p>
                    <a:p>
                      <a:pPr algn="ctr" rtl="1" fontAlgn="ctr"/>
                      <a:r>
                        <a:rPr lang="ar-AE" sz="1200" b="1" kern="1200" dirty="0" smtClean="0">
                          <a:solidFill>
                            <a:schemeClr val="tx1"/>
                          </a:solidFill>
                          <a:latin typeface="Sakkal Majalla" panose="02000000000000000000" pitchFamily="2" charset="-78"/>
                          <a:ea typeface="+mn-ea"/>
                          <a:cs typeface="Sakkal Majalla" panose="02000000000000000000" pitchFamily="2" charset="-78"/>
                        </a:rPr>
                        <a:t>لون بإستخدام قلم </a:t>
                      </a:r>
                      <a:endParaRPr lang="ar-AE" sz="1200" b="1" kern="1200" dirty="0">
                        <a:solidFill>
                          <a:schemeClr val="tx1"/>
                        </a:solidFill>
                        <a:latin typeface="Sakkal Majalla" panose="02000000000000000000" pitchFamily="2" charset="-78"/>
                        <a:ea typeface="+mn-ea"/>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:(2065</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العمرية:11 -12</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البسيطة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848070">
                <a:tc gridSpan="3">
                  <a:txBody>
                    <a:bodyPr/>
                    <a:lstStyle/>
                    <a:p>
                      <a:pPr algn="r" rtl="1"/>
                      <a:endParaRPr lang="ar-AE" sz="1400" b="1" kern="1200" baseline="0" dirty="0">
                        <a:solidFill>
                          <a:srgbClr val="FF0000"/>
                        </a:solidFill>
                        <a:latin typeface="Arial" panose="020B0604020202020204" pitchFamily="34" charset="0"/>
                        <a:ea typeface="+mn-ea"/>
                        <a:cs typeface="+mn-cs"/>
                      </a:endParaRPr>
                    </a:p>
                    <a:p>
                      <a:pPr algn="r" rtl="1"/>
                      <a:endParaRPr lang="ar-AE" sz="1400" b="1" kern="1200" baseline="0" dirty="0">
                        <a:solidFill>
                          <a:srgbClr val="FF0000"/>
                        </a:solidFill>
                        <a:latin typeface="Arial" panose="020B0604020202020204" pitchFamily="34" charset="0"/>
                        <a:ea typeface="+mn-ea"/>
                        <a:cs typeface="+mn-cs"/>
                      </a:endParaRPr>
                    </a:p>
                    <a:p>
                      <a:pPr algn="r" rtl="1"/>
                      <a:r>
                        <a:rPr lang="ar-AE" sz="1400" b="1" kern="1200" dirty="0" smtClean="0">
                          <a:solidFill>
                            <a:srgbClr val="FF0000"/>
                          </a:solidFill>
                          <a:latin typeface="Arial" panose="020B0604020202020204" pitchFamily="34" charset="0"/>
                          <a:ea typeface="+mn-ea"/>
                          <a:cs typeface="+mn-cs"/>
                        </a:rPr>
                        <a:t>درس / دبدوب والألوان</a:t>
                      </a:r>
                      <a:endParaRPr lang="ar-AE" sz="1400" b="1" kern="1200" dirty="0">
                        <a:solidFill>
                          <a:srgbClr val="FF0000"/>
                        </a:solidFill>
                        <a:latin typeface="Arial" panose="020B0604020202020204" pitchFamily="34" charset="0"/>
                        <a:ea typeface="+mn-ea"/>
                        <a:cs typeface="+mn-cs"/>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ذات يوم شعر دبدوب بالملل وهو يجلس داخل البيت ,لذلك خرج دبدوب من البيت ليتنزه قليلا ,مر دبدوب تحت شجرة بها خلية نحل فسقطت بعض قطرات من العسل على رأس دبدوب ,فأصبح أذنا دبدوب لونهما أصفر ,ثم جاءت نحلة وطارت بالقرب من دبدوب فخاف منها ووقع على الأرض .الان بطن دبدوب أصبح لونها بنى ومن ثم وجد دبدوب بعض البطيخ فتناول قطعة منه,الان فم دبدوب أصبح لونه أحمر .بعد ذلك لعب دبدوب بالأزهار الزرقاء الموجودة في الحديقة .الان يد دبدوب أصبح لونهما أزرق ,بعد ذلك نام دبدوب على الحشائش الخضراء الموجودة في الحديقة .الان ظهر دبدوب أصبح لونهأخضر ,بعد ذلك وقف دبدوب يشاهد رجلا يقوم بطلاء الحائط .الان أقدام دبدوب أصبح لونهما بنفسجي .فرح دبدوب بالألوان الموجودة على جسده وأخذ يرقص في كل مكان .لم ير دبدوب الصخور الموجودة على الأرض ,وقع دبدوب في وعاء به الكثير من الماء ,حاول دبدوب الخروج بسرعة من الوعاء الممتلئ بالماء ......لالا لا لقد زالت كل الألوان الموجودة علي جسد دبدوب ,وعاد  لونه أبيض كما كان ........</a:t>
                      </a:r>
                      <a:endParaRPr lang="ar-AE" sz="1200" b="1" dirty="0">
                        <a:latin typeface="Sakkal Majalla" panose="02000000000000000000" pitchFamily="2" charset="-78"/>
                        <a:cs typeface="Sakkal Majalla" panose="02000000000000000000" pitchFamily="2" charset="-78"/>
                      </a:endParaRPr>
                    </a:p>
                    <a:p>
                      <a:pPr algn="r" rtl="1"/>
                      <a:endParaRPr lang="ar-AE" sz="1200" b="1" dirty="0">
                        <a:latin typeface="Sakkal Majalla" panose="02000000000000000000" pitchFamily="2" charset="-78"/>
                        <a:cs typeface="Sakkal Majalla" panose="02000000000000000000" pitchFamily="2" charset="-78"/>
                      </a:endParaRPr>
                    </a:p>
                    <a:p>
                      <a:pPr algn="r" rtl="1"/>
                      <a:endParaRPr lang="ar-SA" sz="1200" b="1"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الأنشطة الصفية: </a:t>
                      </a:r>
                      <a:endParaRPr lang="ar-AE" sz="1200" b="1"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الألوان (عن طريق قصص الحيوانات –الفواكة .........ألخ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تدريبات بالصلصال لتقوية عضلات اليدين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فصل الألوان .والتعرف على مسميات الألوان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ربط الألوان بالأشياء من حوله (ربط الألوان بالاكل والملبس والالعاب المفضله لديه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مفهوم الألوان لديه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الأنشطة الصفية بالالوان المائية وإستخدام الأصابع قبل  الأدوات الأخرى للتلوين مثل (الريشة –الألوان ).</a:t>
                      </a:r>
                      <a:endParaRPr lang="ar-AE" sz="1400" b="1" u="none" baseline="0" dirty="0" smtClean="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الدراما للتدريب على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الاحجام المختلفة للريشه  (مراعاة الفروق الفردية للمسكة الصحيحة  للريشه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الأسفنجة للتلوين  على لوحة (</a:t>
                      </a:r>
                      <a:r>
                        <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rPr>
                        <a:t>3D</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وتشكيل لوح بأحجام مختلفة للتلوين ومحددة الجوانب </a:t>
                      </a:r>
                      <a:endParaRPr lang="en-US" sz="1400" b="1" u="none" baseline="0" dirty="0">
                        <a:solidFill>
                          <a:srgbClr val="FF0000"/>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13 December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7" name="Rounded Rectangle 6">
            <a:extLst>
              <a:ext uri="{FF2B5EF4-FFF2-40B4-BE49-F238E27FC236}">
                <a16:creationId xmlns:a16="http://schemas.microsoft.com/office/drawing/2014/main" id="{63215561-8762-45C9-BA1F-17C85CE51210}"/>
              </a:ext>
            </a:extLst>
          </p:cNvPr>
          <p:cNvSpPr/>
          <p:nvPr/>
        </p:nvSpPr>
        <p:spPr>
          <a:xfrm>
            <a:off x="1181663" y="325700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r>
              <a:rPr lang="en-US" sz="1200" b="1" dirty="0">
                <a:latin typeface="Sakkal Majalla" panose="02000000000000000000" pitchFamily="2" charset="-78"/>
                <a:cs typeface="Sakkal Majalla" panose="02000000000000000000" pitchFamily="2" charset="-78"/>
                <a:hlinkClick r:id="rId3"/>
              </a:rPr>
              <a:t>https://</a:t>
            </a:r>
            <a:r>
              <a:rPr lang="en-US" sz="1200" b="1" dirty="0" smtClean="0">
                <a:latin typeface="Sakkal Majalla" panose="02000000000000000000" pitchFamily="2" charset="-78"/>
                <a:cs typeface="Sakkal Majalla" panose="02000000000000000000" pitchFamily="2" charset="-78"/>
                <a:hlinkClick r:id="rId3"/>
              </a:rPr>
              <a:t>youtu.be/sfriZwehyLk</a:t>
            </a:r>
            <a:endParaRPr lang="en-US"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فيلم كرتوني عن قصة دبدوب والالوان </a:t>
            </a:r>
            <a:endParaRPr lang="en-US" sz="1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4272128"/>
              </p:ext>
            </p:extLst>
          </p:nvPr>
        </p:nvGraphicFramePr>
        <p:xfrm>
          <a:off x="136479" y="173255"/>
          <a:ext cx="11943226" cy="6615894"/>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algn="r" rtl="1" fontAlgn="ctr"/>
                      <a:r>
                        <a:rPr lang="ar-AE" sz="1200" b="1" kern="1200" dirty="0" smtClean="0">
                          <a:solidFill>
                            <a:schemeClr val="tx1"/>
                          </a:solidFill>
                          <a:latin typeface="Sakkal Majalla" panose="02000000000000000000" pitchFamily="2" charset="-78"/>
                          <a:ea typeface="+mn-ea"/>
                          <a:cs typeface="Sakkal Majalla" panose="02000000000000000000" pitchFamily="2" charset="-78"/>
                        </a:rPr>
                        <a:t>لون بإستخدام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قلم  </a:t>
                      </a:r>
                      <a:endParaRPr lang="ar-AE" sz="12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SA" sz="1200" b="1" dirty="0" smtClean="0">
                        <a:latin typeface="Sakkal Majalla" panose="02000000000000000000" pitchFamily="2" charset="-78"/>
                        <a:cs typeface="Sakkal Majalla" panose="02000000000000000000" pitchFamily="2" charset="-78"/>
                      </a:endParaRPr>
                    </a:p>
                    <a:p>
                      <a:pPr algn="r" rtl="1"/>
                      <a:r>
                        <a:rPr lang="ar-AE" sz="1400" b="1" u="none" baseline="0" dirty="0" smtClean="0">
                          <a:solidFill>
                            <a:srgbClr val="FF0000"/>
                          </a:solidFill>
                          <a:latin typeface="Sakkal Majalla" panose="02000000000000000000" pitchFamily="2" charset="-78"/>
                          <a:cs typeface="Sakkal Majalla" panose="02000000000000000000" pitchFamily="2" charset="-78"/>
                        </a:rPr>
                        <a:t>الأنشطة الصفية: </a:t>
                      </a:r>
                      <a:endParaRPr lang="ar-AE" sz="1200" b="1"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الألوان (عن طريق قصص الحيوانات –الفواكة .........ألخ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تدريبات بالصلصال لتقوية عضلات اليدين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فصل الألوان .والتعرف على مسميات الألوان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ربط الألوان بالأشياء من حوله (ربط الألوان بالاكل والملبس والالعاب المفضله لديه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مفهوم الألوان لديه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الأنشطة الصفية بالالوان المائية وإستخدام الأصابع قبل الألوان .</a:t>
                      </a:r>
                      <a:endParaRPr lang="ar-AE" sz="1400" b="1" u="none" baseline="0" dirty="0" smtClean="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400" b="1" u="none" baseline="0" dirty="0" smtClean="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الدراما للتدريب على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الاحجام المختلفة للألوان (مراعاة الفروق الفردية للمسكة الصحيحة للألوان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الأسفنجة للتلوين  على لوحة (</a:t>
                      </a:r>
                      <a:r>
                        <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rPr>
                        <a:t>3D</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وتشكيل لوح بأحجام مختلفة للتلوين ومحددة الجوانب </a:t>
                      </a:r>
                      <a:endParaRPr lang="en-US" sz="1400" b="1" u="none" baseline="0" dirty="0" smtClean="0">
                        <a:solidFill>
                          <a:srgbClr val="FF0000"/>
                        </a:solidFill>
                        <a:latin typeface="Sakkal Majalla" panose="02000000000000000000" pitchFamily="2" charset="-78"/>
                        <a:cs typeface="Sakkal Majalla" panose="02000000000000000000" pitchFamily="2" charset="-78"/>
                      </a:endParaRPr>
                    </a:p>
                    <a:p>
                      <a:pPr algn="r" rtl="1"/>
                      <a:endParaRPr lang="ar-SA" sz="1200" b="1" baseline="0" dirty="0">
                        <a:latin typeface="Sakkal Majalla" panose="02000000000000000000" pitchFamily="2" charset="-78"/>
                        <a:cs typeface="Sakkal Majalla" panose="02000000000000000000" pitchFamily="2" charset="-78"/>
                      </a:endParaRPr>
                    </a:p>
                    <a:p>
                      <a:pPr algn="r" rtl="1"/>
                      <a:endParaRPr lang="ar-SA" sz="1600" b="1" baseline="0" dirty="0" smtClean="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200" kern="1200" dirty="0">
                        <a:solidFill>
                          <a:srgbClr val="5B9BD5">
                            <a:lumMod val="50000"/>
                          </a:srgbClr>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13 December 2020</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3</a:t>
            </a:fld>
            <a:endParaRPr lang="en-GB"/>
          </a:p>
        </p:txBody>
      </p:sp>
      <p:sp>
        <p:nvSpPr>
          <p:cNvPr id="5" name="Rounded Rectangle 4">
            <a:extLst>
              <a:ext uri="{FF2B5EF4-FFF2-40B4-BE49-F238E27FC236}">
                <a16:creationId xmlns:a16="http://schemas.microsoft.com/office/drawing/2014/main" id="{63215561-8762-45C9-BA1F-17C85CE51210}"/>
              </a:ext>
            </a:extLst>
          </p:cNvPr>
          <p:cNvSpPr/>
          <p:nvPr/>
        </p:nvSpPr>
        <p:spPr>
          <a:xfrm>
            <a:off x="1498535" y="3097659"/>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r>
              <a:rPr lang="en-US" sz="1200" b="1" dirty="0">
                <a:latin typeface="Sakkal Majalla" panose="02000000000000000000" pitchFamily="2" charset="-78"/>
                <a:cs typeface="Sakkal Majalla" panose="02000000000000000000" pitchFamily="2" charset="-78"/>
                <a:hlinkClick r:id="rId3"/>
              </a:rPr>
              <a:t>https://</a:t>
            </a:r>
            <a:r>
              <a:rPr lang="en-US" sz="1200" b="1" dirty="0" smtClean="0">
                <a:latin typeface="Sakkal Majalla" panose="02000000000000000000" pitchFamily="2" charset="-78"/>
                <a:cs typeface="Sakkal Majalla" panose="02000000000000000000" pitchFamily="2" charset="-78"/>
                <a:hlinkClick r:id="rId3"/>
              </a:rPr>
              <a:t>youtu.be/cF-QzjuRQX4</a:t>
            </a:r>
            <a:endParaRPr lang="ar-AE"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مفردات لتعلم الألوان </a:t>
            </a:r>
            <a:endParaRPr lang="en-US" sz="1200" b="1"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88067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18040530"/>
              </p:ext>
            </p:extLst>
          </p:nvPr>
        </p:nvGraphicFramePr>
        <p:xfrm>
          <a:off x="231371" y="145760"/>
          <a:ext cx="11804073" cy="657571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 </a:t>
                      </a:r>
                      <a:r>
                        <a:rPr lang="ar-AE" sz="1200" b="1" u="none" baseline="0" dirty="0" smtClean="0">
                          <a:solidFill>
                            <a:schemeClr val="tx1"/>
                          </a:solidFill>
                          <a:latin typeface="Sakkal Majalla" panose="02000000000000000000" pitchFamily="2" charset="-78"/>
                          <a:cs typeface="Sakkal Majalla" panose="02000000000000000000" pitchFamily="2" charset="-78"/>
                        </a:rPr>
                        <a:t>هو أن يلون بأستخدام قلم .</a:t>
                      </a:r>
                    </a:p>
                    <a:p>
                      <a:pPr algn="r" rtl="1"/>
                      <a:endParaRPr lang="ar-AE" sz="1200" b="1" u="none" baseline="0" dirty="0" smtClean="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 يتعرف على مسميات الخضروات والفواكة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يتعرف على مهارة إختيار اللون المفضل لديه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فصل الألوان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تمييز اللون </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عدد من المهارات الرياضية من خلال (كرات ملونه – أطواق ملونه –دراجات ملونه )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 </a:t>
                      </a:r>
                      <a:endPar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بالعديد من المهارات الفنية بالألوان المفضله لديه _ ( تزيين الطاولة الخاص به –تزيين الخزانه الخاص به ) والقيام بالعديد من النشاطات الفنية بالألوان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smtClean="0">
                          <a:solidFill>
                            <a:schemeClr val="tx1"/>
                          </a:solidFill>
                          <a:latin typeface="Sakkal Majalla" panose="02000000000000000000" pitchFamily="2" charset="-78"/>
                          <a:cs typeface="Sakkal Majalla" panose="02000000000000000000" pitchFamily="2" charset="-78"/>
                        </a:rPr>
                        <a:t>عرض العديد من الاناشيد الخاصة بالـألوان .</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تدريب الطالب على القيام بالأعمال الفنية  باستخدام الريش الخاص بالتلوين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تشجيع الطالب على التلوين من خلال إحضار العديد من الألوان الزاهية والريس الخاصه بالتلوين ومشاركتع في الإعمال الفنية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إحضار العديد من الأعمال الفنية البارزة لجذب الطالب للقيام بتلوينه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بعض المقاطع التعليمية : </a:t>
                      </a:r>
                    </a:p>
                    <a:p>
                      <a:pPr algn="r" rtl="1"/>
                      <a:endParaRPr lang="ar-AE"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kern="1200" baseline="0" dirty="0">
                          <a:solidFill>
                            <a:schemeClr val="tx1"/>
                          </a:solidFill>
                          <a:latin typeface="Sakkal Majalla" panose="02000000000000000000" pitchFamily="2" charset="-78"/>
                          <a:ea typeface="+mn-ea"/>
                          <a:cs typeface="Sakkal Majalla" panose="02000000000000000000" pitchFamily="2" charset="-78"/>
                        </a:rPr>
                        <a:t>متوسط :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أن يقوم الطالب بتلوين اللوحة  بمساعد جسدية ولفظية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جيد</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a:solidFill>
                            <a:schemeClr val="tx1"/>
                          </a:solidFill>
                          <a:latin typeface="Sakkal Majalla" panose="02000000000000000000" pitchFamily="2" charset="-78"/>
                          <a:ea typeface="+mn-ea"/>
                          <a:cs typeface="Sakkal Majalla" panose="02000000000000000000" pitchFamily="2" charset="-78"/>
                        </a:rPr>
                        <a:t>أن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يقوم الطالب بتلوين   اللوحة  بمساعدة لفظية فقط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مرتفع</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بتلوين اللوحه بدون مساعدة جسدية ولا مساعدة لفظية . </a:t>
                      </a:r>
                      <a:endParaRPr lang="ar-AE" sz="1200" b="0"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13 December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4</a:t>
            </a:fld>
            <a:endParaRPr lang="en-GB"/>
          </a:p>
        </p:txBody>
      </p:sp>
      <p:sp>
        <p:nvSpPr>
          <p:cNvPr id="12" name="Rounded Rectangle 4">
            <a:extLst>
              <a:ext uri="{FF2B5EF4-FFF2-40B4-BE49-F238E27FC236}">
                <a16:creationId xmlns:a16="http://schemas.microsoft.com/office/drawing/2014/main" id="{63215561-8762-45C9-BA1F-17C85CE51210}"/>
              </a:ext>
            </a:extLst>
          </p:cNvPr>
          <p:cNvSpPr/>
          <p:nvPr/>
        </p:nvSpPr>
        <p:spPr>
          <a:xfrm>
            <a:off x="6035941" y="2942194"/>
            <a:ext cx="3826141" cy="52893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3"/>
              </a:rPr>
              <a:t>https://</a:t>
            </a:r>
            <a:r>
              <a:rPr lang="en-US" sz="1200" b="1" dirty="0" smtClean="0">
                <a:solidFill>
                  <a:srgbClr val="FF0000"/>
                </a:solidFill>
                <a:latin typeface="Sakkal Majalla" panose="02000000000000000000" pitchFamily="2" charset="-78"/>
                <a:cs typeface="Sakkal Majalla" panose="02000000000000000000" pitchFamily="2" charset="-78"/>
                <a:hlinkClick r:id="rId3"/>
              </a:rPr>
              <a:t>youtu.be/sppOexeWZZE</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4"/>
              </a:rPr>
              <a:t>https://</a:t>
            </a:r>
            <a:r>
              <a:rPr lang="en-US" sz="1200" b="1" dirty="0" smtClean="0">
                <a:solidFill>
                  <a:srgbClr val="FF0000"/>
                </a:solidFill>
                <a:latin typeface="Sakkal Majalla" panose="02000000000000000000" pitchFamily="2" charset="-78"/>
                <a:cs typeface="Sakkal Majalla" panose="02000000000000000000" pitchFamily="2" charset="-78"/>
                <a:hlinkClick r:id="rId4"/>
              </a:rPr>
              <a:t>youtu.be/gS691j9fntg</a:t>
            </a:r>
            <a:endParaRPr lang="en-US"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7" name="Rounded Rectangle 4">
            <a:extLst>
              <a:ext uri="{FF2B5EF4-FFF2-40B4-BE49-F238E27FC236}">
                <a16:creationId xmlns:a16="http://schemas.microsoft.com/office/drawing/2014/main" id="{22EB8F90-BFA8-4D2C-86DD-2AA43FBCC0D6}"/>
              </a:ext>
            </a:extLst>
          </p:cNvPr>
          <p:cNvSpPr/>
          <p:nvPr/>
        </p:nvSpPr>
        <p:spPr>
          <a:xfrm>
            <a:off x="6268904" y="4645500"/>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a:hlinkClick r:id="rId5"/>
              </a:rPr>
              <a:t>https://</a:t>
            </a:r>
            <a:r>
              <a:rPr lang="en-US" sz="1200" dirty="0" smtClean="0">
                <a:hlinkClick r:id="rId5"/>
              </a:rPr>
              <a:t>youtu.be/8_4_F8EunRI</a:t>
            </a:r>
            <a:endParaRPr lang="ar-AE" sz="1200" dirty="0" smtClean="0"/>
          </a:p>
          <a:p>
            <a:pPr algn="ctr"/>
            <a:endParaRPr lang="ar-AE" sz="1200" dirty="0"/>
          </a:p>
        </p:txBody>
      </p:sp>
      <p:sp>
        <p:nvSpPr>
          <p:cNvPr id="11" name="Rounded Rectangle 4">
            <a:extLst>
              <a:ext uri="{FF2B5EF4-FFF2-40B4-BE49-F238E27FC236}">
                <a16:creationId xmlns:a16="http://schemas.microsoft.com/office/drawing/2014/main" id="{32A22811-35C1-4FEA-9FEF-7790B29A869E}"/>
              </a:ext>
            </a:extLst>
          </p:cNvPr>
          <p:cNvSpPr/>
          <p:nvPr/>
        </p:nvSpPr>
        <p:spPr>
          <a:xfrm>
            <a:off x="5886450" y="5143101"/>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a:latin typeface="Sakkal Majalla" panose="02000000000000000000" pitchFamily="2" charset="-78"/>
                <a:cs typeface="Sakkal Majalla" panose="02000000000000000000" pitchFamily="2" charset="-78"/>
                <a:hlinkClick r:id="rId6"/>
              </a:rPr>
              <a:t>https://</a:t>
            </a:r>
            <a:r>
              <a:rPr lang="en-US" sz="1200" dirty="0" smtClean="0">
                <a:latin typeface="Sakkal Majalla" panose="02000000000000000000" pitchFamily="2" charset="-78"/>
                <a:cs typeface="Sakkal Majalla" panose="02000000000000000000" pitchFamily="2" charset="-78"/>
                <a:hlinkClick r:id="rId6"/>
              </a:rPr>
              <a:t>youtu.be/i7JgLgIqKDg</a:t>
            </a:r>
            <a:endParaRPr lang="ar-AE" sz="1200" dirty="0" smtClean="0">
              <a:latin typeface="Sakkal Majalla" panose="02000000000000000000" pitchFamily="2" charset="-78"/>
              <a:cs typeface="Sakkal Majalla" panose="02000000000000000000" pitchFamily="2" charset="-78"/>
            </a:endParaRPr>
          </a:p>
          <a:p>
            <a:pPr algn="ctr"/>
            <a:endParaRPr lang="ar-AE" sz="1200"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B1D6BD11-822A-4324-B14B-9163DA4D8F83}"/>
              </a:ext>
            </a:extLst>
          </p:cNvPr>
          <p:cNvSpPr txBox="1"/>
          <p:nvPr/>
        </p:nvSpPr>
        <p:spPr>
          <a:xfrm>
            <a:off x="1385666" y="4556359"/>
            <a:ext cx="3507741"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rtl="1">
              <a:defRPr/>
            </a:pPr>
            <a:r>
              <a:rPr lang="en-US" sz="1200" b="1" dirty="0">
                <a:solidFill>
                  <a:schemeClr val="tx1"/>
                </a:solidFill>
                <a:latin typeface="Sakkal Majalla" panose="02000000000000000000" pitchFamily="2" charset="-78"/>
                <a:cs typeface="Sakkal Majalla" panose="02000000000000000000" pitchFamily="2" charset="-78"/>
                <a:hlinkClick r:id="rId7"/>
              </a:rPr>
              <a:t>https://</a:t>
            </a:r>
            <a:r>
              <a:rPr lang="en-US" sz="1200" b="1" dirty="0" smtClean="0">
                <a:solidFill>
                  <a:schemeClr val="tx1"/>
                </a:solidFill>
                <a:latin typeface="Sakkal Majalla" panose="02000000000000000000" pitchFamily="2" charset="-78"/>
                <a:cs typeface="Sakkal Majalla" panose="02000000000000000000" pitchFamily="2" charset="-78"/>
                <a:hlinkClick r:id="rId7"/>
              </a:rPr>
              <a:t>youtu.be/97VU4ygcCk0</a:t>
            </a:r>
            <a:endParaRPr lang="ar-AE" sz="1200" b="1" dirty="0" smtClean="0">
              <a:solidFill>
                <a:schemeClr val="tx1"/>
              </a:solidFill>
              <a:latin typeface="Sakkal Majalla" panose="02000000000000000000" pitchFamily="2" charset="-78"/>
              <a:cs typeface="Sakkal Majalla" panose="02000000000000000000" pitchFamily="2" charset="-78"/>
            </a:endParaRPr>
          </a:p>
          <a:p>
            <a:pPr lvl="0" algn="ctr" rtl="1">
              <a:defRPr/>
            </a:pPr>
            <a:endParaRPr lang="en-US" sz="1200" b="1" dirty="0">
              <a:solidFill>
                <a:schemeClr val="tx1"/>
              </a:solidFill>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885AB68E-D7C3-4BB4-96C2-DBE885C1F873}"/>
              </a:ext>
            </a:extLst>
          </p:cNvPr>
          <p:cNvSpPr txBox="1"/>
          <p:nvPr/>
        </p:nvSpPr>
        <p:spPr>
          <a:xfrm>
            <a:off x="1385666" y="5143101"/>
            <a:ext cx="3507741"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a:latin typeface="Sakkal Majalla" panose="02000000000000000000" pitchFamily="2" charset="-78"/>
                <a:cs typeface="Sakkal Majalla" panose="02000000000000000000" pitchFamily="2" charset="-78"/>
                <a:hlinkClick r:id="rId8"/>
              </a:rPr>
              <a:t>https://</a:t>
            </a:r>
            <a:r>
              <a:rPr lang="en-US" sz="1200" dirty="0" smtClean="0">
                <a:latin typeface="Sakkal Majalla" panose="02000000000000000000" pitchFamily="2" charset="-78"/>
                <a:cs typeface="Sakkal Majalla" panose="02000000000000000000" pitchFamily="2" charset="-78"/>
                <a:hlinkClick r:id="rId8"/>
              </a:rPr>
              <a:t>youtu.be/VAX9S8F8ao4</a:t>
            </a:r>
            <a:endParaRPr lang="en-US" sz="1200" dirty="0" smtClean="0">
              <a:latin typeface="Sakkal Majalla" panose="02000000000000000000" pitchFamily="2" charset="-78"/>
              <a:cs typeface="Sakkal Majalla" panose="02000000000000000000" pitchFamily="2" charset="-78"/>
            </a:endParaRPr>
          </a:p>
          <a:p>
            <a:endParaRPr lang="ar-AE" sz="1200" dirty="0">
              <a:latin typeface="Sakkal Majalla" panose="02000000000000000000" pitchFamily="2" charset="-78"/>
              <a:cs typeface="Sakkal Majalla" panose="02000000000000000000" pitchFamily="2" charset="-78"/>
            </a:endParaRPr>
          </a:p>
        </p:txBody>
      </p:sp>
      <p:sp>
        <p:nvSpPr>
          <p:cNvPr id="13" name="Rounded Rectangle 4">
            <a:extLst>
              <a:ext uri="{FF2B5EF4-FFF2-40B4-BE49-F238E27FC236}">
                <a16:creationId xmlns:a16="http://schemas.microsoft.com/office/drawing/2014/main" id="{32A22811-35C1-4FEA-9FEF-7790B29A869E}"/>
              </a:ext>
            </a:extLst>
          </p:cNvPr>
          <p:cNvSpPr/>
          <p:nvPr/>
        </p:nvSpPr>
        <p:spPr>
          <a:xfrm>
            <a:off x="5801197" y="5567720"/>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en-US" sz="1200" b="1" dirty="0">
                <a:latin typeface="Sakkal Majalla" panose="02000000000000000000" pitchFamily="2" charset="-78"/>
                <a:cs typeface="Sakkal Majalla" panose="02000000000000000000" pitchFamily="2" charset="-78"/>
                <a:hlinkClick r:id="rId9"/>
              </a:rPr>
              <a:t>https://</a:t>
            </a:r>
            <a:r>
              <a:rPr lang="en-US" sz="1200" b="1" dirty="0" smtClean="0">
                <a:latin typeface="Sakkal Majalla" panose="02000000000000000000" pitchFamily="2" charset="-78"/>
                <a:cs typeface="Sakkal Majalla" panose="02000000000000000000" pitchFamily="2" charset="-78"/>
                <a:hlinkClick r:id="rId9"/>
              </a:rPr>
              <a:t>youtu.be/8QNFVzRKAYA</a:t>
            </a:r>
            <a:endParaRPr lang="en-US" sz="1200" b="1" dirty="0" smtClean="0">
              <a:latin typeface="Sakkal Majalla" panose="02000000000000000000" pitchFamily="2" charset="-78"/>
              <a:cs typeface="Sakkal Majalla" panose="02000000000000000000" pitchFamily="2" charset="-78"/>
            </a:endParaRPr>
          </a:p>
          <a:p>
            <a:pPr algn="ctr" rtl="1"/>
            <a:endParaRPr lang="ar-AE" sz="1200" b="1" dirty="0">
              <a:latin typeface="Sakkal Majalla" panose="02000000000000000000" pitchFamily="2" charset="-78"/>
              <a:cs typeface="Sakkal Majalla" panose="02000000000000000000" pitchFamily="2" charset="-78"/>
            </a:endParaRPr>
          </a:p>
        </p:txBody>
      </p:sp>
      <p:sp>
        <p:nvSpPr>
          <p:cNvPr id="17" name="Rounded Rectangle 4">
            <a:extLst>
              <a:ext uri="{FF2B5EF4-FFF2-40B4-BE49-F238E27FC236}">
                <a16:creationId xmlns:a16="http://schemas.microsoft.com/office/drawing/2014/main" id="{63215561-8762-45C9-BA1F-17C85CE51210}"/>
              </a:ext>
            </a:extLst>
          </p:cNvPr>
          <p:cNvSpPr/>
          <p:nvPr/>
        </p:nvSpPr>
        <p:spPr>
          <a:xfrm>
            <a:off x="1385666" y="2615289"/>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0"/>
              </a:rPr>
              <a:t>https://</a:t>
            </a:r>
            <a:r>
              <a:rPr lang="en-US" sz="1200" b="1" dirty="0" smtClean="0">
                <a:solidFill>
                  <a:srgbClr val="FF0000"/>
                </a:solidFill>
                <a:latin typeface="Sakkal Majalla" panose="02000000000000000000" pitchFamily="2" charset="-78"/>
                <a:cs typeface="Sakkal Majalla" panose="02000000000000000000" pitchFamily="2" charset="-78"/>
                <a:hlinkClick r:id="rId10"/>
              </a:rPr>
              <a:t>youtu.be/yvwUwmhOzGc</a:t>
            </a:r>
            <a:endParaRPr lang="en-US"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8" name="Rounded Rectangle 4">
            <a:extLst>
              <a:ext uri="{FF2B5EF4-FFF2-40B4-BE49-F238E27FC236}">
                <a16:creationId xmlns:a16="http://schemas.microsoft.com/office/drawing/2014/main" id="{63215561-8762-45C9-BA1F-17C85CE51210}"/>
              </a:ext>
            </a:extLst>
          </p:cNvPr>
          <p:cNvSpPr/>
          <p:nvPr/>
        </p:nvSpPr>
        <p:spPr>
          <a:xfrm>
            <a:off x="2209800" y="199380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1"/>
              </a:rPr>
              <a:t>https://</a:t>
            </a:r>
            <a:r>
              <a:rPr lang="en-US" sz="1200" b="1" dirty="0" smtClean="0">
                <a:solidFill>
                  <a:srgbClr val="FF0000"/>
                </a:solidFill>
                <a:latin typeface="Sakkal Majalla" panose="02000000000000000000" pitchFamily="2" charset="-78"/>
                <a:cs typeface="Sakkal Majalla" panose="02000000000000000000" pitchFamily="2" charset="-78"/>
                <a:hlinkClick r:id="rId11"/>
              </a:rPr>
              <a:t>youtu.be/19ueOWcwVNs</a:t>
            </a:r>
            <a:endParaRPr lang="en-US"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9" name="Rounded Rectangle 4">
            <a:extLst>
              <a:ext uri="{FF2B5EF4-FFF2-40B4-BE49-F238E27FC236}">
                <a16:creationId xmlns:a16="http://schemas.microsoft.com/office/drawing/2014/main" id="{63215561-8762-45C9-BA1F-17C85CE51210}"/>
              </a:ext>
            </a:extLst>
          </p:cNvPr>
          <p:cNvSpPr/>
          <p:nvPr/>
        </p:nvSpPr>
        <p:spPr>
          <a:xfrm>
            <a:off x="1936659" y="3093003"/>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2"/>
              </a:rPr>
              <a:t>https://</a:t>
            </a:r>
            <a:r>
              <a:rPr lang="en-US" sz="1200" b="1" dirty="0" smtClean="0">
                <a:solidFill>
                  <a:srgbClr val="FF0000"/>
                </a:solidFill>
                <a:latin typeface="Sakkal Majalla" panose="02000000000000000000" pitchFamily="2" charset="-78"/>
                <a:cs typeface="Sakkal Majalla" panose="02000000000000000000" pitchFamily="2" charset="-78"/>
                <a:hlinkClick r:id="rId12"/>
              </a:rPr>
              <a:t>youtu.be/tkpfg-1FJLU</a:t>
            </a:r>
            <a:endParaRPr lang="en-US"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4780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يقوم الطالب بتتبع النقاط وتلوين الشكل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300" y="1317240"/>
            <a:ext cx="2658600" cy="51750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1639" y="1317240"/>
            <a:ext cx="3170487" cy="5243671"/>
          </a:xfrm>
          <a:prstGeom prst="rect">
            <a:avLst/>
          </a:prstGeom>
        </p:spPr>
      </p:pic>
    </p:spTree>
    <p:extLst>
      <p:ext uri="{BB962C8B-B14F-4D97-AF65-F5344CB8AC3E}">
        <p14:creationId xmlns:p14="http://schemas.microsoft.com/office/powerpoint/2010/main" val="56421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تتبع النقاط وتلوين الشكل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8328" y="1418103"/>
            <a:ext cx="2834640" cy="479981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7835" y="1418103"/>
            <a:ext cx="3372558" cy="4731649"/>
          </a:xfrm>
          <a:prstGeom prst="rect">
            <a:avLst/>
          </a:prstGeom>
        </p:spPr>
      </p:pic>
    </p:spTree>
    <p:extLst>
      <p:ext uri="{BB962C8B-B14F-4D97-AF65-F5344CB8AC3E}">
        <p14:creationId xmlns:p14="http://schemas.microsoft.com/office/powerpoint/2010/main" val="61395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يقوم الطالب بتلوين الشكل إما على مجسم كبير أو اوراق عمل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7178" y="1447810"/>
            <a:ext cx="3548149" cy="5091102"/>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6599" y="1640449"/>
            <a:ext cx="3190616" cy="4635660"/>
          </a:xfrm>
          <a:prstGeom prst="rect">
            <a:avLst/>
          </a:prstGeom>
        </p:spPr>
      </p:pic>
    </p:spTree>
    <p:extLst>
      <p:ext uri="{BB962C8B-B14F-4D97-AF65-F5344CB8AC3E}">
        <p14:creationId xmlns:p14="http://schemas.microsoft.com/office/powerpoint/2010/main" val="110939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يقوم الطالب بتلوين الشكل إما على مجسم كبير أو اوراق عمل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574" y="1324511"/>
            <a:ext cx="4691972" cy="525364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6292" y="1269110"/>
            <a:ext cx="3798220" cy="5364446"/>
          </a:xfrm>
          <a:prstGeom prst="rect">
            <a:avLst/>
          </a:prstGeom>
        </p:spPr>
      </p:pic>
    </p:spTree>
    <p:extLst>
      <p:ext uri="{BB962C8B-B14F-4D97-AF65-F5344CB8AC3E}">
        <p14:creationId xmlns:p14="http://schemas.microsoft.com/office/powerpoint/2010/main" val="361619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الإختيار من بين متعدد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807" y="1085763"/>
            <a:ext cx="3738563" cy="56795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4770" y="1332796"/>
            <a:ext cx="3618753" cy="5023554"/>
          </a:xfrm>
          <a:prstGeom prst="rect">
            <a:avLst/>
          </a:prstGeom>
        </p:spPr>
      </p:pic>
    </p:spTree>
    <p:extLst>
      <p:ext uri="{BB962C8B-B14F-4D97-AF65-F5344CB8AC3E}">
        <p14:creationId xmlns:p14="http://schemas.microsoft.com/office/powerpoint/2010/main" val="2529403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897</Words>
  <Application>Microsoft Office PowerPoint</Application>
  <PresentationFormat>Widescreen</PresentationFormat>
  <Paragraphs>160</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Sakkal Majalla</vt:lpstr>
      <vt:lpstr>Times New Roman</vt:lpstr>
      <vt:lpstr>Office Theme</vt:lpstr>
      <vt:lpstr>لون بإستخدام قلم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مبادلة الآخرين بابتسامة</dc:title>
  <dc:creator>m-s.a12@hotmail.com</dc:creator>
  <cp:lastModifiedBy>DELL</cp:lastModifiedBy>
  <cp:revision>75</cp:revision>
  <dcterms:created xsi:type="dcterms:W3CDTF">2020-08-09T14:20:39Z</dcterms:created>
  <dcterms:modified xsi:type="dcterms:W3CDTF">2020-12-12T21:11:04Z</dcterms:modified>
</cp:coreProperties>
</file>