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16"/>
  </p:notesMasterIdLst>
  <p:sldIdLst>
    <p:sldId id="267" r:id="rId4"/>
    <p:sldId id="260" r:id="rId5"/>
    <p:sldId id="268" r:id="rId6"/>
    <p:sldId id="269" r:id="rId7"/>
    <p:sldId id="275" r:id="rId8"/>
    <p:sldId id="271" r:id="rId9"/>
    <p:sldId id="276" r:id="rId10"/>
    <p:sldId id="277" r:id="rId11"/>
    <p:sldId id="278" r:id="rId12"/>
    <p:sldId id="279" r:id="rId13"/>
    <p:sldId id="280"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49939-C65B-435F-A377-B2B28925476B}" type="datetimeFigureOut">
              <a:rPr lang="en-US" smtClean="0"/>
              <a:t>12/9/2020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D2681-0E01-44C4-A440-3749A9924D56}" type="slidenum">
              <a:rPr lang="en-US" smtClean="0"/>
              <a:t>‹#›</a:t>
            </a:fld>
            <a:endParaRPr lang="en-US" dirty="0"/>
          </a:p>
        </p:txBody>
      </p:sp>
    </p:spTree>
    <p:extLst>
      <p:ext uri="{BB962C8B-B14F-4D97-AF65-F5344CB8AC3E}">
        <p14:creationId xmlns:p14="http://schemas.microsoft.com/office/powerpoint/2010/main" val="3870325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157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4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34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358120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940767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3690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5DDA-372B-43CF-86FE-C9B6645BBCC7}"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012339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998D2-4126-411A-8949-6F4D826F56A2}"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444789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690957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4F4428-25CE-497A-9941-367C16ECCEA0}"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59201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A53F8D-8F5F-4D98-B67F-54B571C7FB47}" type="datetime3">
              <a:rPr lang="en-US" smtClean="0"/>
              <a:t>9 December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36411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6C29FF-CCF6-46F0-B460-CA0EFD3579DE}" type="datetime3">
              <a:rPr lang="en-US" smtClean="0"/>
              <a:t>9 December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4082398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9 December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19008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79078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744313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581495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2F16D-244F-47C2-842A-9317BC736D29}"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38639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A787B-4AB8-4174-BC68-AD1479FF75F2}"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276046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dirty="0" smtClean="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939333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smtClean="0"/>
              <a:t>Edit Master text styles</a:t>
            </a:r>
          </a:p>
        </p:txBody>
      </p:sp>
    </p:spTree>
    <p:extLst>
      <p:ext uri="{BB962C8B-B14F-4D97-AF65-F5344CB8AC3E}">
        <p14:creationId xmlns:p14="http://schemas.microsoft.com/office/powerpoint/2010/main" val="3439179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9888215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8915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761779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7352802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9 December 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229724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40292454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9 December 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536966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9 December 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0703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1277682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772005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944579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829069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9 December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dirty="0"/>
              <a:t>Click icon to add picture</a:t>
            </a:r>
          </a:p>
        </p:txBody>
      </p:sp>
    </p:spTree>
    <p:extLst>
      <p:ext uri="{BB962C8B-B14F-4D97-AF65-F5344CB8AC3E}">
        <p14:creationId xmlns:p14="http://schemas.microsoft.com/office/powerpoint/2010/main" val="15443067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3088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28247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24893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04715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0987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4679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03879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8AC49-1D2F-45D0-9AD1-1EAEC22289F9}" type="datetimeFigureOut">
              <a:rPr lang="en-US" smtClean="0"/>
              <a:t>12/9/2020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A3ED0-4FE8-4F7B-8FE9-5FAA26AE8554}" type="slidenum">
              <a:rPr lang="en-US" smtClean="0"/>
              <a:t>‹#›</a:t>
            </a:fld>
            <a:endParaRPr lang="en-US" dirty="0"/>
          </a:p>
        </p:txBody>
      </p:sp>
    </p:spTree>
    <p:extLst>
      <p:ext uri="{BB962C8B-B14F-4D97-AF65-F5344CB8AC3E}">
        <p14:creationId xmlns:p14="http://schemas.microsoft.com/office/powerpoint/2010/main" val="535336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9 December 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dirty="0"/>
          </a:p>
        </p:txBody>
      </p:sp>
    </p:spTree>
    <p:extLst>
      <p:ext uri="{BB962C8B-B14F-4D97-AF65-F5344CB8AC3E}">
        <p14:creationId xmlns:p14="http://schemas.microsoft.com/office/powerpoint/2010/main" val="1697350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9 December 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dirty="0"/>
          </a:p>
        </p:txBody>
      </p:sp>
    </p:spTree>
    <p:extLst>
      <p:ext uri="{BB962C8B-B14F-4D97-AF65-F5344CB8AC3E}">
        <p14:creationId xmlns:p14="http://schemas.microsoft.com/office/powerpoint/2010/main" val="8883514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g"/><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6R23ukb-qW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hyperlink" Target="https://gszho-my.sharepoint.com/personal/yasmin_essa_zho_gov_ae/Documents/Microsoft%20Teams%20Chat%20Files/OT%20GOAL%2033.MOV" TargetMode="External"/><Relationship Id="rId2" Type="http://schemas.openxmlformats.org/officeDocument/2006/relationships/notesSlide" Target="../notesSlides/notesSlide2.xml"/><Relationship Id="rId1" Type="http://schemas.openxmlformats.org/officeDocument/2006/relationships/slideLayout" Target="../slideLayouts/slideLayout31.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hyperlink" Target="https://youtu.be/6R23ukb-qW4" TargetMode="External"/><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WJs7dge75uM" TargetMode="External"/><Relationship Id="rId2" Type="http://schemas.openxmlformats.org/officeDocument/2006/relationships/hyperlink" Target="https://youtu.be/gZO26RwEyiU" TargetMode="External"/><Relationship Id="rId1" Type="http://schemas.openxmlformats.org/officeDocument/2006/relationships/slideLayout" Target="../slideLayouts/slideLayout37.xml"/><Relationship Id="rId4" Type="http://schemas.openxmlformats.org/officeDocument/2006/relationships/hyperlink" Target="https://youtu.be/A_u1tmXvcy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059213" y="2807279"/>
            <a:ext cx="4914981" cy="1627198"/>
          </a:xfrm>
        </p:spPr>
        <p:txBody>
          <a:bodyPr>
            <a:normAutofit/>
          </a:bodyPr>
          <a:lstStyle/>
          <a:p>
            <a:pPr algn="ctr" rtl="1" fontAlgn="ctr"/>
            <a:r>
              <a:rPr lang="ar-AE" sz="2800" b="1" dirty="0" smtClean="0">
                <a:solidFill>
                  <a:schemeClr val="tx1"/>
                </a:solidFill>
                <a:latin typeface="Arial" panose="020B0604020202020204" pitchFamily="34" charset="0"/>
              </a:rPr>
              <a:t>نسخ </a:t>
            </a:r>
            <a:r>
              <a:rPr lang="ar-AE" sz="2800" b="1" dirty="0" smtClean="0">
                <a:solidFill>
                  <a:schemeClr val="tx1"/>
                </a:solidFill>
                <a:latin typeface="Arial" panose="020B0604020202020204" pitchFamily="34" charset="0"/>
              </a:rPr>
              <a:t>الأشكال  </a:t>
            </a:r>
            <a:endParaRPr lang="ar-AE" sz="2800" b="1" dirty="0">
              <a:solidFill>
                <a:schemeClr val="tx1"/>
              </a:solidFill>
              <a:latin typeface="Arial" panose="020B0604020202020204" pitchFamily="34" charset="0"/>
            </a:endParaRPr>
          </a:p>
        </p:txBody>
      </p:sp>
      <p:sp>
        <p:nvSpPr>
          <p:cNvPr id="6" name="Title 1">
            <a:extLst>
              <a:ext uri="{FF2B5EF4-FFF2-40B4-BE49-F238E27FC236}">
                <a16:creationId xmlns:a16="http://schemas.microsoft.com/office/drawing/2014/main" id="{2FF535A0-9A52-40AD-972C-D0F96C905295}"/>
              </a:ext>
            </a:extLst>
          </p:cNvPr>
          <p:cNvSpPr txBox="1">
            <a:spLocks/>
          </p:cNvSpPr>
          <p:nvPr/>
        </p:nvSpPr>
        <p:spPr>
          <a:xfrm rot="663969">
            <a:off x="7592154" y="4866492"/>
            <a:ext cx="4799595" cy="1328566"/>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5500" kern="1200">
                <a:solidFill>
                  <a:schemeClr val="bg1"/>
                </a:solidFill>
                <a:latin typeface="+mj-lt"/>
                <a:ea typeface="+mj-ea"/>
                <a:cs typeface="+mj-cs"/>
              </a:defRPr>
            </a:lvl1pPr>
          </a:lstStyle>
          <a:p>
            <a:pPr algn="ctr" rtl="1"/>
            <a:r>
              <a:rPr lang="ar-SA" sz="2200" dirty="0" smtClean="0">
                <a:latin typeface="Sakkal Majalla" panose="02000000000000000000" pitchFamily="2" charset="-78"/>
                <a:cs typeface="Sakkal Majalla" panose="02000000000000000000" pitchFamily="2" charset="-78"/>
              </a:rPr>
              <a:t>مقدم الهدف:</a:t>
            </a:r>
            <a:br>
              <a:rPr lang="ar-SA" sz="2200" dirty="0" smtClean="0">
                <a:latin typeface="Sakkal Majalla" panose="02000000000000000000" pitchFamily="2" charset="-78"/>
                <a:cs typeface="Sakkal Majalla" panose="02000000000000000000" pitchFamily="2" charset="-78"/>
              </a:rPr>
            </a:br>
            <a:r>
              <a:rPr lang="ar-AE" sz="2000" b="1" dirty="0" smtClean="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pic>
        <p:nvPicPr>
          <p:cNvPr id="8" name="Picture 7"/>
          <p:cNvPicPr>
            <a:picLocks noChangeAspect="1"/>
          </p:cNvPicPr>
          <p:nvPr/>
        </p:nvPicPr>
        <p:blipFill>
          <a:blip r:embed="rId3"/>
          <a:stretch>
            <a:fillRect/>
          </a:stretch>
        </p:blipFill>
        <p:spPr>
          <a:xfrm>
            <a:off x="9616180" y="292122"/>
            <a:ext cx="1322947" cy="1213209"/>
          </a:xfrm>
          <a:prstGeom prst="rect">
            <a:avLst/>
          </a:prstGeom>
        </p:spPr>
      </p:pic>
    </p:spTree>
    <p:extLst>
      <p:ext uri="{BB962C8B-B14F-4D97-AF65-F5344CB8AC3E}">
        <p14:creationId xmlns:p14="http://schemas.microsoft.com/office/powerpoint/2010/main" val="2394562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بنسخ الأشكال </a:t>
            </a:r>
            <a:r>
              <a:rPr lang="ar-AE" sz="1400" dirty="0" smtClean="0"/>
              <a:t>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10</a:t>
            </a:fld>
            <a:endParaRPr lang="en-US" noProof="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4034" y="1113906"/>
            <a:ext cx="2972061" cy="51842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042" y="1245466"/>
            <a:ext cx="2799830" cy="4964141"/>
          </a:xfrm>
          <a:prstGeom prst="rect">
            <a:avLst/>
          </a:prstGeom>
        </p:spPr>
      </p:pic>
    </p:spTree>
    <p:extLst>
      <p:ext uri="{BB962C8B-B14F-4D97-AF65-F5344CB8AC3E}">
        <p14:creationId xmlns:p14="http://schemas.microsoft.com/office/powerpoint/2010/main" val="676266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بنسخ الأشكال </a:t>
            </a:r>
            <a:r>
              <a:rPr lang="ar-AE" sz="1400" dirty="0" smtClean="0"/>
              <a:t>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11</a:t>
            </a:fld>
            <a:endParaRPr lang="en-US" noProof="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8465" y="1172097"/>
            <a:ext cx="2984269" cy="502919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3698" y="1172097"/>
            <a:ext cx="2834640" cy="5029198"/>
          </a:xfrm>
          <a:prstGeom prst="rect">
            <a:avLst/>
          </a:prstGeom>
        </p:spPr>
      </p:pic>
    </p:spTree>
    <p:extLst>
      <p:ext uri="{BB962C8B-B14F-4D97-AF65-F5344CB8AC3E}">
        <p14:creationId xmlns:p14="http://schemas.microsoft.com/office/powerpoint/2010/main" val="2948134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تتبع الطالبة الخطوط لنسخ  الأشكال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12</a:t>
            </a:fld>
            <a:endParaRPr lang="en-US" noProof="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10928" y="1210770"/>
            <a:ext cx="3599344" cy="51455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3771" y="1288473"/>
            <a:ext cx="3437487" cy="5067877"/>
          </a:xfrm>
          <a:prstGeom prst="rect">
            <a:avLst/>
          </a:prstGeom>
        </p:spPr>
      </p:pic>
    </p:spTree>
    <p:extLst>
      <p:ext uri="{BB962C8B-B14F-4D97-AF65-F5344CB8AC3E}">
        <p14:creationId xmlns:p14="http://schemas.microsoft.com/office/powerpoint/2010/main" val="98930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36658071"/>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smtClean="0">
                          <a:solidFill>
                            <a:schemeClr val="tx1"/>
                          </a:solidFill>
                          <a:latin typeface="Arial" panose="020B0604020202020204" pitchFamily="34" charset="0"/>
                          <a:ea typeface="+mn-ea"/>
                          <a:cs typeface="Arial" panose="020B0604020202020204" pitchFamily="34" charset="0"/>
                        </a:rPr>
                        <a:t>المراجعة: </a:t>
                      </a:r>
                      <a:r>
                        <a:rPr lang="ar-AE" sz="1200" b="1" kern="1200" dirty="0" smtClean="0">
                          <a:solidFill>
                            <a:schemeClr val="tx1"/>
                          </a:solidFill>
                          <a:latin typeface="Arial" panose="020B0604020202020204" pitchFamily="34" charset="0"/>
                          <a:ea typeface="+mn-ea"/>
                          <a:cs typeface="+mn-cs"/>
                        </a:rPr>
                        <a:t>أ. جمعة </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الإعداد </a:t>
                      </a:r>
                      <a:r>
                        <a:rPr lang="ar-AE" sz="1200" b="1" kern="1200" dirty="0" smtClean="0">
                          <a:solidFill>
                            <a:schemeClr val="tx1"/>
                          </a:solidFill>
                          <a:latin typeface="Arial" panose="020B0604020202020204" pitchFamily="34" charset="0"/>
                          <a:ea typeface="+mn-ea"/>
                          <a:cs typeface="Arial" panose="020B0604020202020204" pitchFamily="34" charset="0"/>
                        </a:rPr>
                        <a:t>:أ-فاطمة كمال </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kern="1200" dirty="0" smtClean="0">
                          <a:solidFill>
                            <a:schemeClr val="tx1"/>
                          </a:solidFill>
                          <a:latin typeface="Arial" panose="020B0604020202020204" pitchFamily="34" charset="0"/>
                          <a:ea typeface="+mn-ea"/>
                          <a:cs typeface="+mn-cs"/>
                        </a:rPr>
                        <a:t>نسخ </a:t>
                      </a:r>
                      <a:r>
                        <a:rPr lang="ar-AE" sz="1200" b="1" kern="1200" dirty="0" smtClean="0">
                          <a:solidFill>
                            <a:schemeClr val="tx1"/>
                          </a:solidFill>
                          <a:latin typeface="Arial" panose="020B0604020202020204" pitchFamily="34" charset="0"/>
                          <a:ea typeface="+mn-ea"/>
                          <a:cs typeface="+mn-cs"/>
                        </a:rPr>
                        <a:t>الأشكال </a:t>
                      </a:r>
                      <a:endParaRPr lang="ar-AE" sz="1200" b="1" kern="1200" dirty="0" smtClean="0">
                        <a:solidFill>
                          <a:schemeClr val="tx1"/>
                        </a:solidFill>
                        <a:latin typeface="Arial" panose="020B0604020202020204" pitchFamily="34" charset="0"/>
                        <a:ea typeface="+mn-ea"/>
                        <a:cs typeface="+mn-cs"/>
                      </a:endParaRPr>
                    </a:p>
                    <a:p>
                      <a:pPr algn="r" rtl="1" fontAlgn="ctr"/>
                      <a:r>
                        <a:rPr lang="ar-AE" sz="1200" b="1" kern="1200" dirty="0" smtClean="0">
                          <a:solidFill>
                            <a:srgbClr val="FF0000"/>
                          </a:solidFill>
                          <a:latin typeface="Arial" panose="020B0604020202020204" pitchFamily="34" charset="0"/>
                          <a:ea typeface="+mn-ea"/>
                          <a:cs typeface="Arial" panose="020B0604020202020204" pitchFamily="34" charset="0"/>
                        </a:rPr>
                        <a:t>رقم </a:t>
                      </a:r>
                      <a:r>
                        <a:rPr lang="ar-AE" sz="1200" b="1" kern="1200" dirty="0">
                          <a:solidFill>
                            <a:srgbClr val="FF0000"/>
                          </a:solidFill>
                          <a:latin typeface="Arial" panose="020B0604020202020204" pitchFamily="34" charset="0"/>
                          <a:ea typeface="+mn-ea"/>
                          <a:cs typeface="Arial" panose="020B0604020202020204" pitchFamily="34" charset="0"/>
                        </a:rPr>
                        <a:t>الهدف </a:t>
                      </a:r>
                      <a:r>
                        <a:rPr lang="ar-AE" sz="1200" b="1" kern="1200" dirty="0" smtClean="0">
                          <a:solidFill>
                            <a:srgbClr val="FF0000"/>
                          </a:solidFill>
                          <a:latin typeface="Arial" panose="020B0604020202020204" pitchFamily="34" charset="0"/>
                          <a:ea typeface="+mn-ea"/>
                          <a:cs typeface="+mn-cs"/>
                        </a:rPr>
                        <a:t>:(</a:t>
                      </a:r>
                      <a:r>
                        <a:rPr lang="ar-AE" sz="1200" b="1" kern="1200" dirty="0" smtClean="0">
                          <a:solidFill>
                            <a:srgbClr val="FF0000"/>
                          </a:solidFill>
                          <a:latin typeface="Arial" panose="020B0604020202020204" pitchFamily="34" charset="0"/>
                          <a:ea typeface="+mn-ea"/>
                          <a:cs typeface="+mn-cs"/>
                        </a:rPr>
                        <a:t>2066)  </a:t>
                      </a:r>
                      <a:endParaRPr lang="ar-AE" sz="1200" b="1" kern="1200" dirty="0">
                        <a:solidFill>
                          <a:srgbClr val="FF0000"/>
                        </a:solidFill>
                        <a:latin typeface="Arial" panose="020B0604020202020204" pitchFamily="34" charset="0"/>
                        <a:ea typeface="+mn-ea"/>
                        <a:cs typeface="Arial" panose="020B0604020202020204" pitchFamily="34" charset="0"/>
                      </a:endParaRPr>
                    </a:p>
                    <a:p>
                      <a:pPr algn="r" rtl="1" fontAlgn="ctr"/>
                      <a:endParaRPr lang="ar-AE" sz="1200" b="1" kern="1200" dirty="0">
                        <a:solidFill>
                          <a:schemeClr val="tx1"/>
                        </a:solidFill>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الفئة </a:t>
                      </a:r>
                      <a:r>
                        <a:rPr lang="ar-AE" sz="1200" b="1" kern="1200" dirty="0" smtClean="0">
                          <a:solidFill>
                            <a:schemeClr val="tx1"/>
                          </a:solidFill>
                          <a:latin typeface="Arial" panose="020B0604020202020204" pitchFamily="34" charset="0"/>
                          <a:ea typeface="+mn-ea"/>
                          <a:cs typeface="Arial" panose="020B0604020202020204" pitchFamily="34" charset="0"/>
                        </a:rPr>
                        <a:t>العمرية:11-12سنه</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مستوى الشدة: </a:t>
                      </a:r>
                      <a:r>
                        <a:rPr lang="ar-AE" sz="1200" b="1" kern="1200" dirty="0" smtClean="0">
                          <a:solidFill>
                            <a:schemeClr val="tx1"/>
                          </a:solidFill>
                          <a:latin typeface="Arial" panose="020B0604020202020204" pitchFamily="34" charset="0"/>
                          <a:ea typeface="+mn-ea"/>
                          <a:cs typeface="Arial" panose="020B0604020202020204" pitchFamily="34" charset="0"/>
                        </a:rPr>
                        <a:t>بسيطة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فئة الإعاقة : الإعاقة الذهنية</a:t>
                      </a:r>
                      <a:r>
                        <a:rPr lang="en-US" sz="1200" b="1" kern="1200" dirty="0">
                          <a:solidFill>
                            <a:schemeClr val="tx1"/>
                          </a:solidFill>
                          <a:latin typeface="Arial" panose="020B0604020202020204" pitchFamily="34" charset="0"/>
                          <a:ea typeface="+mn-ea"/>
                          <a:cs typeface="Arial" panose="020B0604020202020204" pitchFamily="34" charset="0"/>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بيانات 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400" b="1" kern="1200" dirty="0" smtClean="0">
                          <a:solidFill>
                            <a:srgbClr val="FF0000"/>
                          </a:solidFill>
                          <a:latin typeface="Arial" panose="020B0604020202020204" pitchFamily="34" charset="0"/>
                          <a:ea typeface="+mn-ea"/>
                          <a:cs typeface="Arial" panose="020B0604020202020204" pitchFamily="34" charset="0"/>
                        </a:rPr>
                        <a:t>درس /</a:t>
                      </a:r>
                      <a:r>
                        <a:rPr lang="ar-AE" sz="1400" b="1" kern="1200" baseline="0" dirty="0" smtClean="0">
                          <a:solidFill>
                            <a:srgbClr val="FF0000"/>
                          </a:solidFill>
                          <a:latin typeface="Arial" panose="020B0604020202020204" pitchFamily="34" charset="0"/>
                          <a:ea typeface="+mn-ea"/>
                          <a:cs typeface="Arial" panose="020B0604020202020204" pitchFamily="34" charset="0"/>
                        </a:rPr>
                        <a:t> ها أنا أتعلم  </a:t>
                      </a:r>
                    </a:p>
                    <a:p>
                      <a:pPr algn="r" rtl="1"/>
                      <a:endParaRPr lang="ar-AE" sz="1400" b="1" kern="1200" dirty="0" smtClean="0">
                        <a:solidFill>
                          <a:srgbClr val="FF0000"/>
                        </a:solidFill>
                        <a:latin typeface="Arial" panose="020B0604020202020204" pitchFamily="34" charset="0"/>
                        <a:ea typeface="+mn-ea"/>
                        <a:cs typeface="Arial" panose="020B0604020202020204" pitchFamily="34" charset="0"/>
                      </a:endParaRPr>
                    </a:p>
                    <a:p>
                      <a:pPr algn="r" rtl="1"/>
                      <a:r>
                        <a:rPr lang="ar-AE" sz="1200" b="1" baseline="0" dirty="0" smtClean="0">
                          <a:latin typeface="Sakkal Majalla" panose="02000000000000000000" pitchFamily="2" charset="-78"/>
                          <a:cs typeface="Sakkal Majalla" panose="02000000000000000000" pitchFamily="2" charset="-78"/>
                        </a:rPr>
                        <a:t>دخلت فاطمة الى غرفة اختها الكبري هند ,وجدتها تعمل على مشروع مدرسي والذي يحتوى على الأشكال الهندسية الجميلة , فطلبت فاطمة من هند ان تعلمها رسم هذه الأشكال فقامت هند بإحضار ورقة وقلم لتعليم فاطمة رسم الأشكال وعندها ادركت هند بان اختها الصغرى فاطمة لا تعرف رسم الخطوط .أحضرت هند بعض الأوراق المقصوصة ورسمت خطوط مستقيمة لتتمكن فاطمة من تتبعها , ثبتت يدها على القلم وقالت لها أن تتبع النقاط لتشكل الخط المستقيم . وبعدها أحضرت لها الصلصال وشكلت لها بعض الخطوط المستقيمة والغير مستقيمة لتعرفها على الأشكال المختلفة للخطوط .ومع تكرار العملية أصبحت فاطمة متمكنه من نسخ الخطوط وها قد تعلمت الخطوات الأولي لعملية النسخ .      </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none" kern="1200" baseline="0" dirty="0">
                          <a:solidFill>
                            <a:srgbClr val="FF0000"/>
                          </a:solidFill>
                          <a:latin typeface="Arial" panose="020B0604020202020204" pitchFamily="34" charset="0"/>
                          <a:ea typeface="+mn-ea"/>
                          <a:cs typeface="Arial" panose="020B0604020202020204" pitchFamily="34" charset="0"/>
                        </a:rPr>
                        <a:t>الأنشطة الصفية:</a:t>
                      </a:r>
                      <a:r>
                        <a:rPr lang="ar-AE" sz="1400" b="1" u="sng" kern="1200" baseline="0" dirty="0">
                          <a:solidFill>
                            <a:srgbClr val="FF0000"/>
                          </a:solidFill>
                          <a:latin typeface="Arial" panose="020B0604020202020204" pitchFamily="34" charset="0"/>
                          <a:ea typeface="+mn-ea"/>
                          <a:cs typeface="Arial" panose="020B0604020202020204" pitchFamily="34" charset="0"/>
                        </a:rPr>
                        <a:t>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متنوعة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تدريبية للطالب على مسكة القلم بشكل صحيح (وضع التعديلات المناسبة للقلم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عمل أوراق متنوعة لنسخ الخطوط ( نقاط كبيرة ومتوسطة الحجم ) بارزة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أستخدام أنشطة ورقية متنوعة (لزيادة التركيز عند الطالب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0" indent="0" algn="r" rtl="1">
                        <a:buFont typeface="+mj-lt"/>
                        <a:buNone/>
                      </a:pPr>
                      <a:endParaRPr lang="ar-AE"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kern="1200" dirty="0">
                          <a:solidFill>
                            <a:schemeClr val="tx1"/>
                          </a:solidFill>
                          <a:latin typeface="Arial" panose="020B0604020202020204" pitchFamily="34" charset="0"/>
                          <a:ea typeface="+mn-ea"/>
                          <a:cs typeface="Arial" panose="020B0604020202020204" pitchFamily="34" charset="0"/>
                        </a:rPr>
                        <a:t>كتاب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December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dirty="0"/>
          </a:p>
        </p:txBody>
      </p:sp>
      <p:sp>
        <p:nvSpPr>
          <p:cNvPr id="6" name="Rounded Rectangle 5"/>
          <p:cNvSpPr/>
          <p:nvPr/>
        </p:nvSpPr>
        <p:spPr>
          <a:xfrm>
            <a:off x="1003861" y="4139739"/>
            <a:ext cx="4462039" cy="6546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3"/>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3"/>
              </a:rPr>
              <a:t>youtu.be/6R23ukb-qW4</a:t>
            </a:r>
            <a:endParaRPr lang="en-US" sz="1200" dirty="0" smtClean="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الامور التى يجب مراعاتها عند بدء عملية نسخ الخطوط </a:t>
            </a:r>
            <a:r>
              <a:rPr lang="en-GB" sz="1200" dirty="0" smtClean="0">
                <a:solidFill>
                  <a:srgbClr val="5B9BD5">
                    <a:lumMod val="50000"/>
                  </a:srgbClr>
                </a:solidFill>
                <a:latin typeface="Arial" panose="020B0604020202020204" pitchFamily="34" charset="0"/>
                <a:cs typeface="Arial" panose="020B0604020202020204" pitchFamily="34" charset="0"/>
              </a:rPr>
              <a:t> </a:t>
            </a:r>
            <a:r>
              <a:rPr lang="ar-AE" sz="1200" dirty="0" smtClean="0">
                <a:solidFill>
                  <a:srgbClr val="5B9BD5">
                    <a:lumMod val="50000"/>
                  </a:srgbClr>
                </a:solidFill>
                <a:latin typeface="Arial" panose="020B0604020202020204" pitchFamily="34" charset="0"/>
                <a:cs typeface="Arial" panose="020B0604020202020204" pitchFamily="34" charset="0"/>
              </a:rPr>
              <a:t>أهم </a:t>
            </a:r>
            <a:endParaRPr lang="en-US" sz="1200" dirty="0">
              <a:solidFill>
                <a:srgbClr val="5B9BD5">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79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21160326">
            <a:off x="850481" y="1160871"/>
            <a:ext cx="2944019" cy="381075"/>
          </a:xfrm>
        </p:spPr>
        <p:txBody>
          <a:bodyPr>
            <a:normAutofit/>
          </a:bodyPr>
          <a:lstStyle/>
          <a:p>
            <a:pPr algn="ctr" rtl="1"/>
            <a:r>
              <a:rPr lang="ar-AE" sz="1600" dirty="0" smtClean="0">
                <a:latin typeface="Arial" panose="020B0604020202020204" pitchFamily="34" charset="0"/>
                <a:cs typeface="Arial" panose="020B0604020202020204" pitchFamily="34" charset="0"/>
              </a:rPr>
              <a:t>نسخ </a:t>
            </a:r>
            <a:r>
              <a:rPr lang="ar-AE" sz="1600" dirty="0" smtClean="0">
                <a:latin typeface="Arial" panose="020B0604020202020204" pitchFamily="34" charset="0"/>
                <a:cs typeface="Arial" panose="020B0604020202020204" pitchFamily="34" charset="0"/>
              </a:rPr>
              <a:t>الأشكال  </a:t>
            </a:r>
            <a:endParaRPr lang="en-US" sz="1600" dirty="0">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ctr" rtl="1"/>
            <a:r>
              <a:rPr lang="ar-AE" sz="1400" dirty="0">
                <a:latin typeface="Arial" panose="020B0604020202020204" pitchFamily="34" charset="0"/>
                <a:cs typeface="Arial" panose="020B0604020202020204" pitchFamily="34" charset="0"/>
              </a:rPr>
              <a:t>نقاط مهمة في  الحصة الدرسية</a:t>
            </a: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748030" y="3392622"/>
            <a:ext cx="3974148" cy="2249488"/>
          </a:xfrm>
        </p:spPr>
        <p:txBody>
          <a:bodyPr>
            <a:normAutofit/>
          </a:bodyPr>
          <a:lstStyle/>
          <a:p>
            <a:pPr algn="r" rtl="1"/>
            <a:endParaRPr lang="ar-AE" sz="1200" b="1" dirty="0" smtClean="0">
              <a:latin typeface="Sakkal Majalla" panose="02000000000000000000" pitchFamily="2" charset="-78"/>
              <a:cs typeface="Sakkal Majalla" panose="02000000000000000000" pitchFamily="2" charset="-78"/>
            </a:endParaRPr>
          </a:p>
          <a:p>
            <a:pPr algn="r" rtl="1"/>
            <a:r>
              <a:rPr lang="ar-AE" sz="1200" dirty="0">
                <a:latin typeface="Arial" panose="020B0604020202020204" pitchFamily="34" charset="0"/>
                <a:cs typeface="Arial" panose="020B0604020202020204" pitchFamily="34" charset="0"/>
              </a:rPr>
              <a:t>.</a:t>
            </a:r>
            <a:r>
              <a:rPr lang="ar-AE" sz="1200" b="1" dirty="0">
                <a:latin typeface="Sakkal Majalla" panose="02000000000000000000" pitchFamily="2" charset="-78"/>
                <a:cs typeface="Sakkal Majalla" panose="02000000000000000000" pitchFamily="2" charset="-78"/>
              </a:rPr>
              <a:t>تحفيز الطالب 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a:t>
            </a:r>
            <a:r>
              <a:rPr lang="ar-AE" sz="1200" b="1" dirty="0" smtClean="0">
                <a:latin typeface="Sakkal Majalla" panose="02000000000000000000" pitchFamily="2" charset="-78"/>
                <a:cs typeface="Sakkal Majalla" panose="02000000000000000000" pitchFamily="2" charset="-78"/>
              </a:rPr>
              <a:t>للحالات.</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a:t>
            </a:r>
            <a:r>
              <a:rPr lang="ar-AE" sz="1200" b="1" dirty="0" smtClean="0">
                <a:latin typeface="Sakkal Majalla" panose="02000000000000000000" pitchFamily="2" charset="-78"/>
                <a:cs typeface="Sakkal Majalla" panose="02000000000000000000" pitchFamily="2" charset="-78"/>
              </a:rPr>
              <a:t>نظرى وعملي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يمكن الدمج بين الأساليب لتحقيق </a:t>
            </a:r>
            <a:r>
              <a:rPr lang="ar-AE" sz="1200" b="1" dirty="0" smtClean="0">
                <a:latin typeface="Sakkal Majalla" panose="02000000000000000000" pitchFamily="2" charset="-78"/>
                <a:cs typeface="Sakkal Majalla" panose="02000000000000000000" pitchFamily="2" charset="-78"/>
              </a:rPr>
              <a:t>الفائدة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التنوع بإستخدام الأدوات للنسخ (ألوان –صلصال –رمل –ضباب الشباك ) </a:t>
            </a:r>
            <a:endParaRPr lang="en-GB"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تقسيم الورقة  الى قسمين  وذلك لعدم تشتيت الطالب .</a:t>
            </a:r>
            <a:endParaRPr lang="ar-AE" sz="1200" b="1"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B15B7AE-9453-41D7-AC83-A2E65FBBCAE4}"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 December 2020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033080">
            <a:off x="6088222" y="841307"/>
            <a:ext cx="5313912" cy="4178503"/>
          </a:xfrm>
          <a:prstGeom prst="rect">
            <a:avLst/>
          </a:prstGeom>
        </p:spPr>
      </p:pic>
    </p:spTree>
    <p:extLst>
      <p:ext uri="{BB962C8B-B14F-4D97-AF65-F5344CB8AC3E}">
        <p14:creationId xmlns:p14="http://schemas.microsoft.com/office/powerpoint/2010/main" val="175798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07801774"/>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ctr"/>
                      <a:r>
                        <a:rPr lang="ar-AE" sz="1200" b="1" kern="1200" dirty="0" smtClean="0">
                          <a:solidFill>
                            <a:schemeClr val="tx1"/>
                          </a:solidFill>
                          <a:latin typeface="Arial" panose="020B0604020202020204" pitchFamily="34" charset="0"/>
                          <a:ea typeface="+mn-ea"/>
                          <a:cs typeface="+mn-cs"/>
                        </a:rPr>
                        <a:t>نسخ </a:t>
                      </a:r>
                      <a:r>
                        <a:rPr lang="ar-AE" sz="1200" b="1" kern="1200" dirty="0" smtClean="0">
                          <a:solidFill>
                            <a:schemeClr val="tx1"/>
                          </a:solidFill>
                          <a:latin typeface="Arial" panose="020B0604020202020204" pitchFamily="34" charset="0"/>
                          <a:ea typeface="+mn-ea"/>
                          <a:cs typeface="+mn-cs"/>
                        </a:rPr>
                        <a:t>الأشكال  </a:t>
                      </a:r>
                      <a:endParaRPr lang="ar-AE" sz="1200" b="1" kern="1200" dirty="0" smtClean="0">
                        <a:solidFill>
                          <a:schemeClr val="tx1"/>
                        </a:solidFill>
                        <a:latin typeface="Arial" panose="020B0604020202020204" pitchFamily="34" charset="0"/>
                        <a:ea typeface="+mn-ea"/>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200" b="1" kern="1200" dirty="0">
                          <a:solidFill>
                            <a:schemeClr val="tx1"/>
                          </a:solidFill>
                          <a:latin typeface="Arial" panose="020B0604020202020204" pitchFamily="34" charset="0"/>
                          <a:ea typeface="+mn-ea"/>
                          <a:cs typeface="Arial" panose="020B0604020202020204" pitchFamily="34" charset="0"/>
                        </a:rPr>
                        <a:t>أ</a:t>
                      </a:r>
                      <a:r>
                        <a:rPr lang="ar-SA" sz="1200" b="1" kern="1200" dirty="0">
                          <a:solidFill>
                            <a:schemeClr val="tx1"/>
                          </a:solidFill>
                          <a:latin typeface="Arial" panose="020B0604020202020204" pitchFamily="34" charset="0"/>
                          <a:ea typeface="+mn-ea"/>
                          <a:cs typeface="Arial" panose="020B0604020202020204" pitchFamily="34" charset="0"/>
                        </a:rPr>
                        <a:t>نشطه مهارية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kern="1200" dirty="0">
                          <a:solidFill>
                            <a:schemeClr val="tx1"/>
                          </a:solidFill>
                          <a:latin typeface="Arial" panose="020B0604020202020204" pitchFamily="34" charset="0"/>
                          <a:ea typeface="+mn-ea"/>
                          <a:cs typeface="Arial" panose="020B0604020202020204" pitchFamily="34" charset="0"/>
                        </a:rPr>
                        <a:t>المكونات </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200" b="1" baseline="0" dirty="0" smtClean="0">
                        <a:latin typeface="Sakkal Majalla" panose="02000000000000000000" pitchFamily="2" charset="-78"/>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الأنشطة الصفية:</a:t>
                      </a:r>
                      <a:r>
                        <a:rPr lang="ar-AE" sz="1200" b="1" u="sng" kern="1200" baseline="0" dirty="0" smtClean="0">
                          <a:solidFill>
                            <a:srgbClr val="FF0000"/>
                          </a:solidFill>
                          <a:latin typeface="Sakkal Majalla" panose="02000000000000000000" pitchFamily="2" charset="-78"/>
                          <a:ea typeface="+mn-ea"/>
                          <a:cs typeface="Sakkal Majalla" panose="02000000000000000000" pitchFamily="2" charset="-78"/>
                        </a:rPr>
                        <a:t>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متنوعة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تدريبية للطالب على مسكة القلم بشكل صحيح (وضع التعديلات المناسبة للقلم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عمل أوراق متنوعة لنسخ الخطوط ( نقاط كبيرة ومتوسطة الحجم ) بارزة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أستخدام أنشطة ورقية متنوعة (لزيادة التركيز عند الطالب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400" b="1" u="none" kern="1200" baseline="0" dirty="0" smtClean="0">
                        <a:solidFill>
                          <a:schemeClr val="tx1"/>
                        </a:solidFill>
                        <a:latin typeface="Arial" panose="020B0604020202020204" pitchFamily="34" charset="0"/>
                        <a:ea typeface="+mn-ea"/>
                        <a:cs typeface="+mn-cs"/>
                      </a:endParaRPr>
                    </a:p>
                    <a:p>
                      <a:pPr marL="0" indent="0" algn="ctr" rtl="1">
                        <a:buFont typeface="Arial" panose="020B0604020202020204" pitchFamily="34" charset="0"/>
                        <a:buNone/>
                      </a:pPr>
                      <a:r>
                        <a:rPr lang="ar-AE" sz="1400" b="1" baseline="0" dirty="0" smtClean="0">
                          <a:latin typeface="Sakkal Majalla" panose="02000000000000000000" pitchFamily="2" charset="-78"/>
                          <a:cs typeface="Sakkal Majalla" panose="02000000000000000000" pitchFamily="2" charset="-78"/>
                        </a:rPr>
                        <a:t> </a:t>
                      </a:r>
                    </a:p>
                    <a:p>
                      <a:pPr marL="0" indent="0" algn="ct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AE" sz="1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endParaRPr kumimoji="0" lang="ar-AE" sz="1400" b="1" i="0" u="none" strike="noStrike" kern="1200" cap="none" spc="0" normalizeH="0" baseline="0" dirty="0">
                        <a:ln>
                          <a:noFill/>
                        </a:ln>
                        <a:solidFill>
                          <a:srgbClr val="FF0000"/>
                        </a:solidFill>
                        <a:effectLst/>
                        <a:uLnTx/>
                        <a:uFillTx/>
                        <a:latin typeface="Arial" panose="020B0604020202020204" pitchFamily="34" charset="0"/>
                        <a:ea typeface="+mn-ea"/>
                        <a:cs typeface="Arial" panose="020B0604020202020204" pitchFamily="34" charset="0"/>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AE" sz="1600" b="0"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9 December 2020</a:t>
            </a:fld>
            <a:endParaRPr lang="en-GB" dirty="0"/>
          </a:p>
        </p:txBody>
      </p:sp>
      <p:sp>
        <p:nvSpPr>
          <p:cNvPr id="19" name="Slide Number Placeholder 18"/>
          <p:cNvSpPr>
            <a:spLocks noGrp="1"/>
          </p:cNvSpPr>
          <p:nvPr>
            <p:ph type="sldNum" sz="quarter" idx="12"/>
          </p:nvPr>
        </p:nvSpPr>
        <p:spPr/>
        <p:txBody>
          <a:bodyPr/>
          <a:lstStyle/>
          <a:p>
            <a:fld id="{60F9F505-338F-4A63-8E60-F3E66EC2060F}" type="slidenum">
              <a:rPr lang="en-GB" smtClean="0"/>
              <a:t>4</a:t>
            </a:fld>
            <a:endParaRPr lang="en-GB" dirty="0"/>
          </a:p>
        </p:txBody>
      </p:sp>
      <p:sp>
        <p:nvSpPr>
          <p:cNvPr id="12" name="Rounded Rectangle 11"/>
          <p:cNvSpPr/>
          <p:nvPr/>
        </p:nvSpPr>
        <p:spPr>
          <a:xfrm>
            <a:off x="1273628" y="3000895"/>
            <a:ext cx="4615543" cy="175398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3"/>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3"/>
              </a:rPr>
              <a:t>gszho-my.sharepoint.com/personal/yasmin_essa_zho_gov_ae/Documents/Microsoft%20Teams%20Chat%20Files/OT%20GOAL%2033.MOV</a:t>
            </a:r>
            <a:endParaRPr lang="ar-AE" sz="1200" dirty="0" smtClean="0">
              <a:solidFill>
                <a:srgbClr val="5B9BD5">
                  <a:lumMod val="50000"/>
                </a:srgbClr>
              </a:solidFill>
              <a:latin typeface="Arial" panose="020B0604020202020204" pitchFamily="34" charset="0"/>
              <a:cs typeface="Arial" panose="020B0604020202020204" pitchFamily="34" charset="0"/>
            </a:endParaRPr>
          </a:p>
          <a:p>
            <a:pPr algn="ctr">
              <a:defRPr/>
            </a:pPr>
            <a:endParaRPr lang="ar-AE" sz="1200" dirty="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نشاط عن التوصيل بين الخطوط </a:t>
            </a:r>
          </a:p>
          <a:p>
            <a:pPr algn="ctr">
              <a:defRPr/>
            </a:pPr>
            <a:endParaRPr lang="ar-AE" sz="1200" dirty="0">
              <a:solidFill>
                <a:srgbClr val="5B9BD5">
                  <a:lumMod val="50000"/>
                </a:srgbClr>
              </a:solidFill>
              <a:latin typeface="Arial" panose="020B0604020202020204" pitchFamily="34" charset="0"/>
              <a:cs typeface="Arial" panose="020B0604020202020204" pitchFamily="34" charset="0"/>
            </a:endParaRPr>
          </a:p>
          <a:p>
            <a:pPr algn="ctr">
              <a:defRPr/>
            </a:pPr>
            <a:endParaRPr lang="en-US" sz="1200" dirty="0">
              <a:solidFill>
                <a:srgbClr val="5B9BD5">
                  <a:lumMod val="50000"/>
                </a:srgbClr>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65325" y="3634741"/>
            <a:ext cx="3249324" cy="2240279"/>
          </a:xfrm>
          <a:prstGeom prst="rect">
            <a:avLst/>
          </a:prstGeom>
        </p:spPr>
      </p:pic>
    </p:spTree>
    <p:extLst>
      <p:ext uri="{BB962C8B-B14F-4D97-AF65-F5344CB8AC3E}">
        <p14:creationId xmlns:p14="http://schemas.microsoft.com/office/powerpoint/2010/main" val="684718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69991454"/>
              </p:ext>
            </p:extLst>
          </p:nvPr>
        </p:nvGraphicFramePr>
        <p:xfrm>
          <a:off x="296488" y="0"/>
          <a:ext cx="11804073" cy="6864189"/>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kern="1200" baseline="0" dirty="0">
                          <a:solidFill>
                            <a:srgbClr val="FF0000"/>
                          </a:solidFill>
                          <a:latin typeface="Sakkal Majalla" panose="02000000000000000000" pitchFamily="2" charset="-78"/>
                          <a:ea typeface="+mn-ea"/>
                          <a:cs typeface="Sakkal Majalla" panose="02000000000000000000" pitchFamily="2" charset="-78"/>
                        </a:rPr>
                        <a:t>الحصة الدراسية</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smtClean="0">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الهدف الرئيسي هو  أن تنسخ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الطالبةالأشكال </a:t>
                      </a: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أهداف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أخرى: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ان يتقوي لدى الطالبة عضلات اليدين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ان تمسك الطالبة القلم مسكة صحيحة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 تتدرب الطالبة على الجلسة الصحيحة عند البدء بالتكابة </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النشاط الرياضي  : </a:t>
                      </a:r>
                      <a:endParaRPr lang="ar-AE" sz="1200" b="1" u="none" baseline="0" dirty="0" smtClean="0">
                        <a:solidFill>
                          <a:srgbClr val="FF0000"/>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baseline="0" dirty="0" smtClean="0">
                          <a:solidFill>
                            <a:schemeClr val="tx1"/>
                          </a:solidFill>
                          <a:latin typeface="Sakkal Majalla" panose="02000000000000000000" pitchFamily="2" charset="-78"/>
                          <a:cs typeface="Sakkal Majalla" panose="02000000000000000000" pitchFamily="2" charset="-78"/>
                        </a:rPr>
                        <a:t>عمل بعض التدريبات التى تساعد على تقوية عضلات اليدين </a:t>
                      </a:r>
                    </a:p>
                    <a:p>
                      <a:pPr marL="0" algn="r" defTabSz="914400" rtl="1" eaLnBrk="1" latinLnBrk="0" hangingPunct="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الفني :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 تقوم الطالبة بعدد من الرسومات بالألوان المائية والصلصال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الموسيقي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إستخدام الألات الموسيقية</a:t>
                      </a:r>
                      <a:r>
                        <a:rPr lang="en-US"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chemeClr val="tx1"/>
                          </a:solidFill>
                          <a:latin typeface="Sakkal Majalla" panose="02000000000000000000" pitchFamily="2" charset="-78"/>
                          <a:cs typeface="Sakkal Majalla" panose="02000000000000000000" pitchFamily="2" charset="-78"/>
                        </a:rPr>
                        <a:t>العضلات عند الطالب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Arial" panose="020B0604020202020204" pitchFamily="34" charset="0"/>
                        <a:cs typeface="Arial" panose="020B0604020202020204" pitchFamily="34" charset="0"/>
                      </a:endParaRPr>
                    </a:p>
                    <a:p>
                      <a:pPr algn="ctr" rtl="1"/>
                      <a:r>
                        <a:rPr lang="ar-AE" sz="1400" b="1" baseline="0" dirty="0">
                          <a:latin typeface="Arial" panose="020B0604020202020204" pitchFamily="34" charset="0"/>
                          <a:cs typeface="Arial" panose="020B0604020202020204" pitchFamily="34" charset="0"/>
                        </a:rPr>
                        <a:t>دليل للمعلم</a:t>
                      </a:r>
                    </a:p>
                    <a:p>
                      <a:pPr algn="ctr" rtl="1"/>
                      <a:endParaRPr lang="ar-AE" sz="1400" b="1"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aseline="0" dirty="0">
                          <a:latin typeface="Arial" panose="020B0604020202020204" pitchFamily="34" charset="0"/>
                          <a:cs typeface="Arial" panose="020B0604020202020204" pitchFamily="34" charset="0"/>
                        </a:rPr>
                        <a:t> </a:t>
                      </a:r>
                      <a:r>
                        <a:rPr lang="ar-AE" sz="1200" b="1" baseline="0" dirty="0" smtClean="0">
                          <a:latin typeface="Sakkal Majalla" panose="02000000000000000000" pitchFamily="2" charset="-78"/>
                          <a:cs typeface="Sakkal Majalla" panose="02000000000000000000" pitchFamily="2" charset="-78"/>
                        </a:rPr>
                        <a:t>يجب على ولى الامر تطبيق المهارة بشكل يومي مع الطالب ومراعاة التالي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baseline="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1-يجب تعريض الطالب لعدد من التجارب عند الكتابة وعدم تحديد الجلوس للنسخ (كالنسخ على ورقة ملعقة على الحائط ) ( او تشكيل الخطوط على ضباب الشباك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2-يجب مراعاة الجلسة الصحيحة عند طلب البدء بالمهمة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3-عدم إستخدام وسيلة واحدة للتطبيق ( الألوان –الصلصال – قصاصات الورق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smtClean="0">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الواجب المنزلي </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73383">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تمارين الكترونية</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baseline="0" dirty="0">
                          <a:latin typeface="Sakkal Majalla" panose="02000000000000000000" pitchFamily="2" charset="-78"/>
                          <a:cs typeface="Sakkal Majalla" panose="02000000000000000000" pitchFamily="2" charset="-78"/>
                        </a:rPr>
                        <a:t>متوسط : </a:t>
                      </a:r>
                      <a:r>
                        <a:rPr lang="ar-AE" sz="1200" b="0" baseline="0" dirty="0" smtClean="0">
                          <a:latin typeface="Sakkal Majalla" panose="02000000000000000000" pitchFamily="2" charset="-78"/>
                          <a:cs typeface="Sakkal Majalla" panose="02000000000000000000" pitchFamily="2" charset="-78"/>
                        </a:rPr>
                        <a:t>أن تنسخ </a:t>
                      </a:r>
                      <a:r>
                        <a:rPr lang="ar-AE" sz="1200" b="0" baseline="0" dirty="0" smtClean="0">
                          <a:latin typeface="Sakkal Majalla" panose="02000000000000000000" pitchFamily="2" charset="-78"/>
                          <a:cs typeface="Sakkal Majalla" panose="02000000000000000000" pitchFamily="2" charset="-78"/>
                        </a:rPr>
                        <a:t>الأشكال  </a:t>
                      </a:r>
                      <a:r>
                        <a:rPr lang="ar-AE" sz="1200" b="0" baseline="0" dirty="0" smtClean="0">
                          <a:latin typeface="Sakkal Majalla" panose="02000000000000000000" pitchFamily="2" charset="-78"/>
                          <a:cs typeface="Sakkal Majalla" panose="02000000000000000000" pitchFamily="2" charset="-78"/>
                        </a:rPr>
                        <a:t>بمساعدة جسدية ولفظية </a:t>
                      </a:r>
                      <a:r>
                        <a:rPr lang="ar-AE" sz="1200" b="1" baseline="0" dirty="0" smtClean="0">
                          <a:latin typeface="Sakkal Majalla" panose="02000000000000000000" pitchFamily="2" charset="-78"/>
                          <a:cs typeface="Sakkal Majalla" panose="02000000000000000000" pitchFamily="2" charset="-78"/>
                        </a:rPr>
                        <a:t>. جيد</a:t>
                      </a:r>
                      <a:r>
                        <a:rPr lang="ar-AE" sz="1200" b="1" baseline="0" dirty="0">
                          <a:latin typeface="Sakkal Majalla" panose="02000000000000000000" pitchFamily="2" charset="-78"/>
                          <a:cs typeface="Sakkal Majalla" panose="02000000000000000000" pitchFamily="2" charset="-78"/>
                        </a:rPr>
                        <a:t>: </a:t>
                      </a:r>
                      <a:r>
                        <a:rPr lang="ar-AE" sz="1200" b="0" baseline="0" dirty="0" smtClean="0">
                          <a:latin typeface="Sakkal Majalla" panose="02000000000000000000" pitchFamily="2" charset="-78"/>
                          <a:cs typeface="Sakkal Majalla" panose="02000000000000000000" pitchFamily="2" charset="-78"/>
                        </a:rPr>
                        <a:t>ان تنسخ </a:t>
                      </a:r>
                      <a:r>
                        <a:rPr lang="ar-AE" sz="1200" b="0" baseline="0" dirty="0" smtClean="0">
                          <a:latin typeface="Sakkal Majalla" panose="02000000000000000000" pitchFamily="2" charset="-78"/>
                          <a:cs typeface="Sakkal Majalla" panose="02000000000000000000" pitchFamily="2" charset="-78"/>
                        </a:rPr>
                        <a:t>الأشكال   </a:t>
                      </a:r>
                      <a:r>
                        <a:rPr lang="ar-AE" sz="1200" b="0" baseline="0" dirty="0" smtClean="0">
                          <a:latin typeface="Sakkal Majalla" panose="02000000000000000000" pitchFamily="2" charset="-78"/>
                          <a:cs typeface="Sakkal Majalla" panose="02000000000000000000" pitchFamily="2" charset="-78"/>
                        </a:rPr>
                        <a:t>بمساعدة لفظية بسيطة </a:t>
                      </a:r>
                      <a:r>
                        <a:rPr lang="ar-AE" sz="1200" b="1" baseline="0" dirty="0" smtClean="0">
                          <a:latin typeface="Sakkal Majalla" panose="02000000000000000000" pitchFamily="2" charset="-78"/>
                          <a:cs typeface="Sakkal Majalla" panose="02000000000000000000" pitchFamily="2" charset="-78"/>
                        </a:rPr>
                        <a:t>. مرتفع : </a:t>
                      </a:r>
                      <a:r>
                        <a:rPr lang="ar-AE" sz="1200" b="0" baseline="0" dirty="0" smtClean="0">
                          <a:latin typeface="Sakkal Majalla" panose="02000000000000000000" pitchFamily="2" charset="-78"/>
                          <a:cs typeface="Sakkal Majalla" panose="02000000000000000000" pitchFamily="2" charset="-78"/>
                        </a:rPr>
                        <a:t>أن تنسخ </a:t>
                      </a:r>
                      <a:r>
                        <a:rPr lang="ar-AE" sz="1200" b="0" baseline="0" dirty="0" smtClean="0">
                          <a:latin typeface="Sakkal Majalla" panose="02000000000000000000" pitchFamily="2" charset="-78"/>
                          <a:cs typeface="Sakkal Majalla" panose="02000000000000000000" pitchFamily="2" charset="-78"/>
                        </a:rPr>
                        <a:t>الأشكال   </a:t>
                      </a:r>
                      <a:r>
                        <a:rPr lang="ar-AE" sz="1200" b="0" baseline="0" dirty="0" smtClean="0">
                          <a:latin typeface="Sakkal Majalla" panose="02000000000000000000" pitchFamily="2" charset="-78"/>
                          <a:cs typeface="Sakkal Majalla" panose="02000000000000000000" pitchFamily="2" charset="-78"/>
                        </a:rPr>
                        <a:t>بدون مساعدة جسدية ولفظية .</a:t>
                      </a:r>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التقييم</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E19267-0502-414C-ADC8-E730C18BC296}"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 December 2020</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0" name="Rounded Rectangle 19"/>
          <p:cNvSpPr/>
          <p:nvPr/>
        </p:nvSpPr>
        <p:spPr>
          <a:xfrm>
            <a:off x="2972029" y="1248240"/>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a:solidFill>
                  <a:srgbClr val="5B9BD5">
                    <a:lumMod val="50000"/>
                  </a:srgbClr>
                </a:solidFill>
                <a:latin typeface="Arial" panose="020B0604020202020204" pitchFamily="34" charset="0"/>
                <a:cs typeface="Arial" panose="020B0604020202020204" pitchFamily="34" charset="0"/>
                <a:hlinkClick r:id="rId3"/>
              </a:rPr>
              <a:t>https://youtu.be/6R23ukb-qW4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2" name="Rounded Rectangle 11"/>
          <p:cNvSpPr/>
          <p:nvPr/>
        </p:nvSpPr>
        <p:spPr>
          <a:xfrm>
            <a:off x="3171534" y="1682884"/>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https://youtu.be/L3ODP_G-Sx4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3" name="Rounded Rectangle 12"/>
          <p:cNvSpPr/>
          <p:nvPr/>
        </p:nvSpPr>
        <p:spPr>
          <a:xfrm>
            <a:off x="6057207" y="5010348"/>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https://youtu.be/Rz4wbdeqIPM</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4" name="Rounded Rectangle 13"/>
          <p:cNvSpPr/>
          <p:nvPr/>
        </p:nvSpPr>
        <p:spPr>
          <a:xfrm>
            <a:off x="3171534" y="2064547"/>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https://youtu.be/8ecKAQpbqYA</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5" name="Rounded Rectangle 14"/>
          <p:cNvSpPr/>
          <p:nvPr/>
        </p:nvSpPr>
        <p:spPr>
          <a:xfrm>
            <a:off x="6057207" y="5650323"/>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https://youtu.be/eslnHX87B3w</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7" name="Rounded Rectangle 16"/>
          <p:cNvSpPr/>
          <p:nvPr/>
        </p:nvSpPr>
        <p:spPr>
          <a:xfrm>
            <a:off x="4471091" y="2704522"/>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a:solidFill>
                  <a:srgbClr val="5B9BD5">
                    <a:lumMod val="50000"/>
                  </a:srgbClr>
                </a:solidFill>
                <a:latin typeface="Arial" panose="020B0604020202020204" pitchFamily="34" charset="0"/>
                <a:cs typeface="Arial" panose="020B0604020202020204" pitchFamily="34" charset="0"/>
              </a:rPr>
              <a:t>https://youtu.be/88RFruIR4Z4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8" name="Rounded Rectangle 17"/>
          <p:cNvSpPr/>
          <p:nvPr/>
        </p:nvSpPr>
        <p:spPr>
          <a:xfrm>
            <a:off x="1030778" y="5056031"/>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https://youtu.be/qNCtd2s2ljY</a:t>
            </a:r>
            <a:endParaRPr lang="en-US" sz="1200" dirty="0">
              <a:solidFill>
                <a:srgbClr val="5B9BD5">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835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extBox 9"/>
          <p:cNvSpPr txBox="1"/>
          <p:nvPr/>
        </p:nvSpPr>
        <p:spPr>
          <a:xfrm>
            <a:off x="5620057" y="2086647"/>
            <a:ext cx="3703522"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400" b="1" dirty="0">
                <a:solidFill>
                  <a:srgbClr val="FF0000"/>
                </a:solidFill>
                <a:latin typeface="Arial" panose="020B0604020202020204" pitchFamily="34" charset="0"/>
                <a:cs typeface="Arial" panose="020B0604020202020204" pitchFamily="34" charset="0"/>
                <a:hlinkClick r:id="rId2"/>
              </a:rPr>
              <a:t>https://</a:t>
            </a:r>
            <a:r>
              <a:rPr lang="en-US" sz="1400" b="1" dirty="0" smtClean="0">
                <a:solidFill>
                  <a:srgbClr val="FF0000"/>
                </a:solidFill>
                <a:latin typeface="Arial" panose="020B0604020202020204" pitchFamily="34" charset="0"/>
                <a:cs typeface="Arial" panose="020B0604020202020204" pitchFamily="34" charset="0"/>
                <a:hlinkClick r:id="rId2"/>
              </a:rPr>
              <a:t>youtu.be/gZO26RwEyiU</a:t>
            </a:r>
            <a:endParaRPr lang="en-US" sz="1400" b="1" dirty="0" smtClean="0">
              <a:solidFill>
                <a:srgbClr val="FF0000"/>
              </a:solidFill>
              <a:latin typeface="Arial" panose="020B0604020202020204" pitchFamily="34" charset="0"/>
              <a:cs typeface="Arial" panose="020B0604020202020204" pitchFamily="34" charset="0"/>
            </a:endParaRPr>
          </a:p>
          <a:p>
            <a:pPr algn="ctr"/>
            <a:endParaRPr lang="en-US" sz="1400" b="1" dirty="0">
              <a:solidFill>
                <a:srgbClr val="FF0000"/>
              </a:solidFill>
              <a:latin typeface="Arial" panose="020B0604020202020204" pitchFamily="34" charset="0"/>
              <a:cs typeface="Arial" panose="020B0604020202020204" pitchFamily="34" charset="0"/>
            </a:endParaRPr>
          </a:p>
        </p:txBody>
      </p:sp>
      <p:sp>
        <p:nvSpPr>
          <p:cNvPr id="11" name="TextBox 10"/>
          <p:cNvSpPr txBox="1"/>
          <p:nvPr/>
        </p:nvSpPr>
        <p:spPr>
          <a:xfrm>
            <a:off x="3064072" y="4377529"/>
            <a:ext cx="3339069"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400" b="1" dirty="0">
                <a:solidFill>
                  <a:srgbClr val="FF0000"/>
                </a:solidFill>
                <a:latin typeface="Arial" panose="020B0604020202020204" pitchFamily="34" charset="0"/>
                <a:cs typeface="Arial" panose="020B0604020202020204" pitchFamily="34" charset="0"/>
                <a:hlinkClick r:id="rId3"/>
              </a:rPr>
              <a:t>https://</a:t>
            </a:r>
            <a:r>
              <a:rPr lang="en-US" sz="1400" b="1" dirty="0" smtClean="0">
                <a:solidFill>
                  <a:srgbClr val="FF0000"/>
                </a:solidFill>
                <a:latin typeface="Arial" panose="020B0604020202020204" pitchFamily="34" charset="0"/>
                <a:cs typeface="Arial" panose="020B0604020202020204" pitchFamily="34" charset="0"/>
                <a:hlinkClick r:id="rId3"/>
              </a:rPr>
              <a:t>youtu.be/WJs7dge75uM</a:t>
            </a:r>
            <a:endParaRPr lang="en-US" sz="1400" b="1" dirty="0" smtClean="0">
              <a:solidFill>
                <a:srgbClr val="FF0000"/>
              </a:solidFill>
              <a:latin typeface="Arial" panose="020B0604020202020204" pitchFamily="34" charset="0"/>
              <a:cs typeface="Arial" panose="020B0604020202020204" pitchFamily="34" charset="0"/>
            </a:endParaRPr>
          </a:p>
          <a:p>
            <a:pPr algn="ctr"/>
            <a:endParaRPr lang="en-US" sz="1400" b="1" dirty="0">
              <a:solidFill>
                <a:srgbClr val="FF0000"/>
              </a:solidFill>
              <a:latin typeface="Arial" panose="020B0604020202020204" pitchFamily="34" charset="0"/>
              <a:cs typeface="Arial" panose="020B0604020202020204" pitchFamily="34" charset="0"/>
            </a:endParaRPr>
          </a:p>
        </p:txBody>
      </p:sp>
      <p:sp>
        <p:nvSpPr>
          <p:cNvPr id="17" name="Rounded Rectangle 16"/>
          <p:cNvSpPr/>
          <p:nvPr/>
        </p:nvSpPr>
        <p:spPr>
          <a:xfrm>
            <a:off x="4961036" y="3362893"/>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dirty="0">
                <a:solidFill>
                  <a:prstClr val="black"/>
                </a:solidFill>
                <a:latin typeface="Arial" panose="020B0604020202020204" pitchFamily="34" charset="0"/>
                <a:hlinkClick r:id="rId4"/>
              </a:rPr>
              <a:t>https://</a:t>
            </a:r>
            <a:r>
              <a:rPr lang="en-US" sz="1200" dirty="0" smtClean="0">
                <a:solidFill>
                  <a:prstClr val="black"/>
                </a:solidFill>
                <a:latin typeface="Arial" panose="020B0604020202020204" pitchFamily="34" charset="0"/>
                <a:hlinkClick r:id="rId4"/>
              </a:rPr>
              <a:t>youtu.be/A_u1tmXvcyg</a:t>
            </a:r>
            <a:endParaRPr lang="en-US" sz="1200" dirty="0" smtClean="0">
              <a:solidFill>
                <a:prstClr val="black"/>
              </a:solidFill>
              <a:latin typeface="Arial" panose="020B0604020202020204" pitchFamily="34" charset="0"/>
            </a:endParaRPr>
          </a:p>
          <a:p>
            <a:pPr lvl="0" algn="ctr" rtl="1">
              <a:defRPr/>
            </a:pPr>
            <a:endParaRPr lang="ar-SA" sz="1200" dirty="0">
              <a:solidFill>
                <a:prstClr val="black"/>
              </a:solidFill>
              <a:latin typeface="Arial" panose="020B0604020202020204" pitchFamily="34" charset="0"/>
            </a:endParaRPr>
          </a:p>
        </p:txBody>
      </p:sp>
      <p:sp>
        <p:nvSpPr>
          <p:cNvPr id="9" name="Title 1"/>
          <p:cNvSpPr>
            <a:spLocks noGrp="1"/>
          </p:cNvSpPr>
          <p:nvPr>
            <p:ph type="title"/>
          </p:nvPr>
        </p:nvSpPr>
        <p:spPr>
          <a:xfrm>
            <a:off x="3098985" y="501517"/>
            <a:ext cx="6110132" cy="832104"/>
          </a:xfrm>
        </p:spPr>
        <p:txBody>
          <a:bodyPr/>
          <a:lstStyle/>
          <a:p>
            <a:pPr algn="ctr"/>
            <a:r>
              <a:rPr lang="ar-AE" dirty="0" smtClean="0"/>
              <a:t>أنشطة متنوعة لتقوية عضلات اليدين والمسكة الصحيحة </a:t>
            </a:r>
            <a:endParaRPr lang="en-US" dirty="0"/>
          </a:p>
        </p:txBody>
      </p:sp>
    </p:spTree>
    <p:extLst>
      <p:ext uri="{BB962C8B-B14F-4D97-AF65-F5344CB8AC3E}">
        <p14:creationId xmlns:p14="http://schemas.microsoft.com/office/powerpoint/2010/main" val="282376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468" y="173659"/>
            <a:ext cx="6110132" cy="832104"/>
          </a:xfrm>
        </p:spPr>
        <p:txBody>
          <a:bodyPr/>
          <a:lstStyle/>
          <a:p>
            <a:pPr algn="ctr"/>
            <a:r>
              <a:rPr lang="ar-AE" dirty="0" smtClean="0"/>
              <a:t>تدريبات على نسخ </a:t>
            </a:r>
            <a:r>
              <a:rPr lang="ar-AE" dirty="0" smtClean="0"/>
              <a:t>الأشكال </a:t>
            </a:r>
            <a:endParaRPr lang="en-US"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7</a:t>
            </a:fld>
            <a:endParaRPr lang="en-US" noProof="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2776" y="1213658"/>
            <a:ext cx="4350944" cy="532525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4561" y="1421361"/>
            <a:ext cx="3609975" cy="5059362"/>
          </a:xfrm>
          <a:prstGeom prst="rect">
            <a:avLst/>
          </a:prstGeom>
        </p:spPr>
      </p:pic>
    </p:spTree>
    <p:extLst>
      <p:ext uri="{BB962C8B-B14F-4D97-AF65-F5344CB8AC3E}">
        <p14:creationId xmlns:p14="http://schemas.microsoft.com/office/powerpoint/2010/main" val="406371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بنسخ الأشكال </a:t>
            </a:r>
            <a:r>
              <a:rPr lang="ar-AE" sz="1400" dirty="0" smtClean="0"/>
              <a:t>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8</a:t>
            </a:fld>
            <a:endParaRPr lang="en-US" noProof="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161" y="1158813"/>
            <a:ext cx="3680818" cy="51975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9071" y="1165225"/>
            <a:ext cx="4048125" cy="5191125"/>
          </a:xfrm>
          <a:prstGeom prst="rect">
            <a:avLst/>
          </a:prstGeom>
        </p:spPr>
      </p:pic>
    </p:spTree>
    <p:extLst>
      <p:ext uri="{BB962C8B-B14F-4D97-AF65-F5344CB8AC3E}">
        <p14:creationId xmlns:p14="http://schemas.microsoft.com/office/powerpoint/2010/main" val="3028161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a:t>
            </a:r>
            <a:r>
              <a:rPr lang="ar-AE" sz="1400" dirty="0" smtClean="0"/>
              <a:t>بنسخ الأشكال </a:t>
            </a:r>
            <a:r>
              <a:rPr lang="ar-AE" sz="1400" dirty="0" smtClean="0"/>
              <a:t>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9</a:t>
            </a:fld>
            <a:endParaRPr lang="en-US" noProof="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8178" y="1138845"/>
            <a:ext cx="3424844" cy="5400068"/>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6044" y="1221971"/>
            <a:ext cx="3142210" cy="5316942"/>
          </a:xfrm>
          <a:prstGeom prst="rect">
            <a:avLst/>
          </a:prstGeom>
        </p:spPr>
      </p:pic>
    </p:spTree>
    <p:extLst>
      <p:ext uri="{BB962C8B-B14F-4D97-AF65-F5344CB8AC3E}">
        <p14:creationId xmlns:p14="http://schemas.microsoft.com/office/powerpoint/2010/main" val="311137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2132</TotalTime>
  <Words>601</Words>
  <Application>Microsoft Office PowerPoint</Application>
  <PresentationFormat>Widescreen</PresentationFormat>
  <Paragraphs>129</Paragraphs>
  <Slides>12</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Calibri</vt:lpstr>
      <vt:lpstr>Calibri Light</vt:lpstr>
      <vt:lpstr>Franklin Gothic Book</vt:lpstr>
      <vt:lpstr>Sakkal Majalla</vt:lpstr>
      <vt:lpstr>Times New Roman</vt:lpstr>
      <vt:lpstr>Office Theme</vt:lpstr>
      <vt:lpstr>1_Office Theme</vt:lpstr>
      <vt:lpstr>2_Office Theme</vt:lpstr>
      <vt:lpstr>نسخ الأشكال  </vt:lpstr>
      <vt:lpstr>PowerPoint Presentation</vt:lpstr>
      <vt:lpstr>نسخ الأشكال  </vt:lpstr>
      <vt:lpstr>PowerPoint Presentation</vt:lpstr>
      <vt:lpstr>PowerPoint Presentation</vt:lpstr>
      <vt:lpstr>أنشطة متنوعة لتقوية عضلات اليدين والمسكة الصحيحة </vt:lpstr>
      <vt:lpstr>تدريبات على نسخ الأشكال </vt:lpstr>
      <vt:lpstr>تقوم الطالبة بنسخ الأشكال مع مراعاة الفروق الفردية </vt:lpstr>
      <vt:lpstr>تقوم الطالبة بنسخ الأشكال مع مراعاة الفروق الفردية </vt:lpstr>
      <vt:lpstr>تقوم الطالبة بنسخ الأشكال مع مراعاة الفروق الفردية </vt:lpstr>
      <vt:lpstr>تقوم الطالبة بنسخ الأشكال مع مراعاة الفروق الفردية </vt:lpstr>
      <vt:lpstr>تتبع الطالبة الخطوط لنسخ  الأشكال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EBTESAM AHMED MOHAMMED</dc:creator>
  <cp:lastModifiedBy>DELL</cp:lastModifiedBy>
  <cp:revision>152</cp:revision>
  <dcterms:created xsi:type="dcterms:W3CDTF">2020-11-18T18:24:39Z</dcterms:created>
  <dcterms:modified xsi:type="dcterms:W3CDTF">2020-12-09T19:27:09Z</dcterms:modified>
</cp:coreProperties>
</file>