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4" r:id="rId3"/>
  </p:sldMasterIdLst>
  <p:notesMasterIdLst>
    <p:notesMasterId r:id="rId15"/>
  </p:notesMasterIdLst>
  <p:sldIdLst>
    <p:sldId id="267" r:id="rId4"/>
    <p:sldId id="260" r:id="rId5"/>
    <p:sldId id="268" r:id="rId6"/>
    <p:sldId id="269" r:id="rId7"/>
    <p:sldId id="275" r:id="rId8"/>
    <p:sldId id="271" r:id="rId9"/>
    <p:sldId id="276" r:id="rId10"/>
    <p:sldId id="277" r:id="rId11"/>
    <p:sldId id="278" r:id="rId12"/>
    <p:sldId id="279" r:id="rId13"/>
    <p:sldId id="28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349939-C65B-435F-A377-B2B28925476B}" type="datetimeFigureOut">
              <a:rPr lang="en-US" smtClean="0"/>
              <a:t>12/9/2020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FD2681-0E01-44C4-A440-3749A9924D56}" type="slidenum">
              <a:rPr lang="en-US" smtClean="0"/>
              <a:t>‹#›</a:t>
            </a:fld>
            <a:endParaRPr lang="en-US" dirty="0"/>
          </a:p>
        </p:txBody>
      </p:sp>
    </p:spTree>
    <p:extLst>
      <p:ext uri="{BB962C8B-B14F-4D97-AF65-F5344CB8AC3E}">
        <p14:creationId xmlns:p14="http://schemas.microsoft.com/office/powerpoint/2010/main" val="3870325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4157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4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734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3581200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1940767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536909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0F5DDA-372B-43CF-86FE-C9B6645BBCC7}" type="datetime3">
              <a:rPr lang="en-US" smtClean="0"/>
              <a:t>9 December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3012339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2998D2-4126-411A-8949-6F4D826F56A2}" type="datetime3">
              <a:rPr lang="en-US" smtClean="0"/>
              <a:t>9 December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2444789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9 December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16909577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4F4428-25CE-497A-9941-367C16ECCEA0}" type="datetime3">
              <a:rPr lang="en-US" smtClean="0"/>
              <a:t>9 December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159201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A53F8D-8F5F-4D98-B67F-54B571C7FB47}" type="datetime3">
              <a:rPr lang="en-US" smtClean="0"/>
              <a:t>9 December 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33641193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6C29FF-CCF6-46F0-B460-CA0EFD3579DE}" type="datetime3">
              <a:rPr lang="en-US" smtClean="0"/>
              <a:t>9 December 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40823983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9 December 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5190084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9 December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1790781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17443132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9 December 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25814950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52F16D-244F-47C2-842A-9317BC736D29}" type="datetime3">
              <a:rPr lang="en-US" smtClean="0"/>
              <a:t>9 December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5386396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1A787B-4AB8-4174-BC68-AD1479FF75F2}" type="datetime3">
              <a:rPr lang="en-US" smtClean="0"/>
              <a:t>9 December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32760461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dirty="0" smtClean="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39393339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id="{B3E6E898-94D1-4811-B538-34042349F418}"/>
              </a:ext>
            </a:extLst>
          </p:cNvPr>
          <p:cNvSpPr>
            <a:spLocks noGrp="1"/>
          </p:cNvSpPr>
          <p:nvPr>
            <p:ph type="title"/>
          </p:nvPr>
        </p:nvSpPr>
        <p:spPr>
          <a:xfrm rot="21180000">
            <a:off x="288463" y="354491"/>
            <a:ext cx="4391191" cy="1325563"/>
          </a:xfrm>
        </p:spPr>
        <p:txBody>
          <a:bodyPr vert="horz" lIns="91440" tIns="45720" rIns="91440" bIns="45720" rtlCol="0" anchor="ctr">
            <a:normAutofit/>
          </a:bodyPr>
          <a:lstStyle>
            <a:lvl1pPr>
              <a:defRPr lang="en-US">
                <a:solidFill>
                  <a:schemeClr val="bg1"/>
                </a:solidFill>
              </a:defRPr>
            </a:lvl1pPr>
          </a:lstStyle>
          <a:p>
            <a:pPr lvl="0"/>
            <a:r>
              <a:rPr lang="en-US" noProof="0" smtClean="0"/>
              <a:t>Click to edit Master title style</a:t>
            </a:r>
            <a:endParaRPr lang="en-US" noProof="0"/>
          </a:p>
        </p:txBody>
      </p:sp>
      <p:sp>
        <p:nvSpPr>
          <p:cNvPr id="3" name="Text Placeholder 2">
            <a:extLst>
              <a:ext uri="{FF2B5EF4-FFF2-40B4-BE49-F238E27FC236}">
                <a16:creationId xmlns:a16="http://schemas.microsoft.com/office/drawing/2014/main" id="{DDA29EA0-54CE-44CE-A619-B63EB6AA2D12}"/>
              </a:ext>
            </a:extLst>
          </p:cNvPr>
          <p:cNvSpPr>
            <a:spLocks noGrp="1"/>
          </p:cNvSpPr>
          <p:nvPr>
            <p:ph type="body" sz="quarter" idx="13"/>
          </p:nvPr>
        </p:nvSpPr>
        <p:spPr>
          <a:xfrm>
            <a:off x="1444441" y="2373246"/>
            <a:ext cx="9303119" cy="2111508"/>
          </a:xfrm>
        </p:spPr>
        <p:txBody>
          <a:bodyPr anchor="ctr">
            <a:normAutofit/>
          </a:bodyPr>
          <a:lstStyle>
            <a:lvl1pPr marL="0" indent="0" algn="ctr">
              <a:buNone/>
              <a:defRPr sz="6000"/>
            </a:lvl1pPr>
            <a:lvl2pPr marL="457200" indent="0">
              <a:buNone/>
              <a:defRPr/>
            </a:lvl2pPr>
          </a:lstStyle>
          <a:p>
            <a:pPr lvl="0"/>
            <a:r>
              <a:rPr lang="en-US" noProof="0" smtClean="0"/>
              <a:t>Edit Master text styles</a:t>
            </a:r>
          </a:p>
        </p:txBody>
      </p:sp>
    </p:spTree>
    <p:extLst>
      <p:ext uri="{BB962C8B-B14F-4D97-AF65-F5344CB8AC3E}">
        <p14:creationId xmlns:p14="http://schemas.microsoft.com/office/powerpoint/2010/main" val="34391796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9 December 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9888215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9 December 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38389153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9 December 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3761779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9 December 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7352802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9 December 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2297247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40292454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9 December 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3536966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9 December 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38307035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9 December 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31277682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9 December 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197720050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9 December 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19944579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9 December 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8290698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DBF8466-F90A-4774-B172-0061F1A7985F}"/>
              </a:ext>
            </a:extLst>
          </p:cNvPr>
          <p:cNvSpPr>
            <a:spLocks noGrp="1"/>
          </p:cNvSpPr>
          <p:nvPr>
            <p:ph type="dt" sz="half" idx="10"/>
          </p:nvPr>
        </p:nvSpPr>
        <p:spPr/>
        <p:txBody>
          <a:bodyPr/>
          <a:lstStyle/>
          <a:p>
            <a:fld id="{D17A6D05-D16B-4603-A323-876374AD20C5}" type="datetime3">
              <a:rPr lang="en-US" noProof="0" smtClean="0"/>
              <a:t>9 December 2020</a:t>
            </a:fld>
            <a:endParaRPr lang="en-US" noProof="0" dirty="0"/>
          </a:p>
        </p:txBody>
      </p:sp>
      <p:sp>
        <p:nvSpPr>
          <p:cNvPr id="5" name="Footer Placeholder 4">
            <a:extLst>
              <a:ext uri="{FF2B5EF4-FFF2-40B4-BE49-F238E27FC236}">
                <a16:creationId xmlns:a16="http://schemas.microsoft.com/office/drawing/2014/main" id="{7BC76C28-113A-459C-BD12-125E112B10B7}"/>
              </a:ext>
            </a:extLst>
          </p:cNvPr>
          <p:cNvSpPr>
            <a:spLocks noGrp="1"/>
          </p:cNvSpPr>
          <p:nvPr>
            <p:ph type="ftr" sz="quarter" idx="11"/>
          </p:nvPr>
        </p:nvSpPr>
        <p:spPr/>
        <p:txBody>
          <a:bodyPr lIns="0"/>
          <a:lstStyle/>
          <a:p>
            <a:endParaRPr lang="en-US" noProof="0" dirty="0"/>
          </a:p>
        </p:txBody>
      </p:sp>
      <p:sp>
        <p:nvSpPr>
          <p:cNvPr id="6" name="Slide Number Placeholder 5">
            <a:extLst>
              <a:ext uri="{FF2B5EF4-FFF2-40B4-BE49-F238E27FC236}">
                <a16:creationId xmlns:a16="http://schemas.microsoft.com/office/drawing/2014/main"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Edit Master text styles</a:t>
            </a:r>
          </a:p>
        </p:txBody>
      </p:sp>
      <p:grpSp>
        <p:nvGrpSpPr>
          <p:cNvPr id="19" name="Graphic 17">
            <a:extLst>
              <a:ext uri="{FF2B5EF4-FFF2-40B4-BE49-F238E27FC236}">
                <a16:creationId xmlns:a16="http://schemas.microsoft.com/office/drawing/2014/main"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dirty="0"/>
            </a:p>
          </p:txBody>
        </p:sp>
        <p:sp>
          <p:nvSpPr>
            <p:cNvPr id="21" name="Freeform: Shape 20">
              <a:extLst>
                <a:ext uri="{FF2B5EF4-FFF2-40B4-BE49-F238E27FC236}">
                  <a16:creationId xmlns:a16="http://schemas.microsoft.com/office/drawing/2014/main"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dirty="0"/>
            </a:p>
          </p:txBody>
        </p:sp>
        <p:sp>
          <p:nvSpPr>
            <p:cNvPr id="22" name="Freeform: Shape 21">
              <a:extLst>
                <a:ext uri="{FF2B5EF4-FFF2-40B4-BE49-F238E27FC236}">
                  <a16:creationId xmlns:a16="http://schemas.microsoft.com/office/drawing/2014/main"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dirty="0"/>
            </a:p>
          </p:txBody>
        </p:sp>
      </p:grpSp>
      <p:sp>
        <p:nvSpPr>
          <p:cNvPr id="24" name="Picture Placeholder 23">
            <a:extLst>
              <a:ext uri="{FF2B5EF4-FFF2-40B4-BE49-F238E27FC236}">
                <a16:creationId xmlns:a16="http://schemas.microsoft.com/office/drawing/2014/main"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dirty="0"/>
              <a:t>Click icon to add picture</a:t>
            </a:r>
          </a:p>
        </p:txBody>
      </p:sp>
    </p:spTree>
    <p:extLst>
      <p:ext uri="{BB962C8B-B14F-4D97-AF65-F5344CB8AC3E}">
        <p14:creationId xmlns:p14="http://schemas.microsoft.com/office/powerpoint/2010/main" val="154430673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dirty="0"/>
              <a:t>Click icon to add media</a:t>
            </a:r>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430885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282476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1248937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504715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709877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746792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98AC49-1D2F-45D0-9AD1-1EAEC22289F9}" type="datetimeFigureOut">
              <a:rPr lang="en-US" smtClean="0"/>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103879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98AC49-1D2F-45D0-9AD1-1EAEC22289F9}" type="datetimeFigureOut">
              <a:rPr lang="en-US" smtClean="0"/>
              <a:t>12/9/2020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6A3ED0-4FE8-4F7B-8FE9-5FAA26AE8554}" type="slidenum">
              <a:rPr lang="en-US" smtClean="0"/>
              <a:t>‹#›</a:t>
            </a:fld>
            <a:endParaRPr lang="en-US" dirty="0"/>
          </a:p>
        </p:txBody>
      </p:sp>
    </p:spTree>
    <p:extLst>
      <p:ext uri="{BB962C8B-B14F-4D97-AF65-F5344CB8AC3E}">
        <p14:creationId xmlns:p14="http://schemas.microsoft.com/office/powerpoint/2010/main" val="5353369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9 December 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dirty="0"/>
          </a:p>
        </p:txBody>
      </p:sp>
    </p:spTree>
    <p:extLst>
      <p:ext uri="{BB962C8B-B14F-4D97-AF65-F5344CB8AC3E}">
        <p14:creationId xmlns:p14="http://schemas.microsoft.com/office/powerpoint/2010/main" val="16973503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9 December 2020</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dirty="0"/>
          </a:p>
        </p:txBody>
      </p:sp>
    </p:spTree>
    <p:extLst>
      <p:ext uri="{BB962C8B-B14F-4D97-AF65-F5344CB8AC3E}">
        <p14:creationId xmlns:p14="http://schemas.microsoft.com/office/powerpoint/2010/main" val="88835146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g"/><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6R23ukb-qW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3" Type="http://schemas.openxmlformats.org/officeDocument/2006/relationships/hyperlink" Target="https://gszho-my.sharepoint.com/personal/yasmin_essa_zho_gov_ae/Documents/Microsoft%20Teams%20Chat%20Files/OT%20GOAL%2033.MOV" TargetMode="External"/><Relationship Id="rId2" Type="http://schemas.openxmlformats.org/officeDocument/2006/relationships/notesSlide" Target="../notesSlides/notesSlide2.xml"/><Relationship Id="rId1" Type="http://schemas.openxmlformats.org/officeDocument/2006/relationships/slideLayout" Target="../slideLayouts/slideLayout31.xm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hyperlink" Target="https://youtu.be/6R23ukb-qW4" TargetMode="External"/><Relationship Id="rId2" Type="http://schemas.openxmlformats.org/officeDocument/2006/relationships/notesSlide" Target="../notesSlides/notesSlide3.xml"/><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3" Type="http://schemas.openxmlformats.org/officeDocument/2006/relationships/hyperlink" Target="https://youtu.be/WJs7dge75uM" TargetMode="External"/><Relationship Id="rId2" Type="http://schemas.openxmlformats.org/officeDocument/2006/relationships/hyperlink" Target="https://youtu.be/gZO26RwEyiU" TargetMode="External"/><Relationship Id="rId1" Type="http://schemas.openxmlformats.org/officeDocument/2006/relationships/slideLayout" Target="../slideLayouts/slideLayout37.xml"/><Relationship Id="rId4" Type="http://schemas.openxmlformats.org/officeDocument/2006/relationships/hyperlink" Target="https://youtu.be/A_u1tmXvcy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059213" y="2807279"/>
            <a:ext cx="4914981" cy="1627198"/>
          </a:xfrm>
        </p:spPr>
        <p:txBody>
          <a:bodyPr>
            <a:normAutofit/>
          </a:bodyPr>
          <a:lstStyle/>
          <a:p>
            <a:pPr algn="ctr" rtl="1" fontAlgn="ctr"/>
            <a:r>
              <a:rPr lang="ar-AE" sz="2800" b="1" dirty="0" smtClean="0">
                <a:solidFill>
                  <a:schemeClr val="tx1"/>
                </a:solidFill>
                <a:latin typeface="Arial" panose="020B0604020202020204" pitchFamily="34" charset="0"/>
              </a:rPr>
              <a:t>نسخ الخطوط </a:t>
            </a:r>
            <a:endParaRPr lang="ar-AE" sz="2800" b="1" dirty="0">
              <a:solidFill>
                <a:schemeClr val="tx1"/>
              </a:solidFill>
              <a:latin typeface="Arial" panose="020B0604020202020204" pitchFamily="34" charset="0"/>
            </a:endParaRPr>
          </a:p>
        </p:txBody>
      </p:sp>
      <p:sp>
        <p:nvSpPr>
          <p:cNvPr id="6" name="Title 1">
            <a:extLst>
              <a:ext uri="{FF2B5EF4-FFF2-40B4-BE49-F238E27FC236}">
                <a16:creationId xmlns:a16="http://schemas.microsoft.com/office/drawing/2014/main" id="{2FF535A0-9A52-40AD-972C-D0F96C905295}"/>
              </a:ext>
            </a:extLst>
          </p:cNvPr>
          <p:cNvSpPr txBox="1">
            <a:spLocks/>
          </p:cNvSpPr>
          <p:nvPr/>
        </p:nvSpPr>
        <p:spPr>
          <a:xfrm rot="663969">
            <a:off x="7592154" y="4866492"/>
            <a:ext cx="4799595" cy="1328566"/>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5500" kern="1200">
                <a:solidFill>
                  <a:schemeClr val="bg1"/>
                </a:solidFill>
                <a:latin typeface="+mj-lt"/>
                <a:ea typeface="+mj-ea"/>
                <a:cs typeface="+mj-cs"/>
              </a:defRPr>
            </a:lvl1pPr>
          </a:lstStyle>
          <a:p>
            <a:pPr algn="ctr" rtl="1"/>
            <a:r>
              <a:rPr lang="ar-SA" sz="2200" dirty="0" smtClean="0">
                <a:latin typeface="Sakkal Majalla" panose="02000000000000000000" pitchFamily="2" charset="-78"/>
                <a:cs typeface="Sakkal Majalla" panose="02000000000000000000" pitchFamily="2" charset="-78"/>
              </a:rPr>
              <a:t>مقدم الهدف:</a:t>
            </a:r>
            <a:br>
              <a:rPr lang="ar-SA" sz="2200" dirty="0" smtClean="0">
                <a:latin typeface="Sakkal Majalla" panose="02000000000000000000" pitchFamily="2" charset="-78"/>
                <a:cs typeface="Sakkal Majalla" panose="02000000000000000000" pitchFamily="2" charset="-78"/>
              </a:rPr>
            </a:br>
            <a:r>
              <a:rPr lang="ar-AE" sz="2000" b="1" dirty="0" smtClean="0">
                <a:latin typeface="Sakkal Majalla" panose="02000000000000000000" pitchFamily="2" charset="-78"/>
                <a:cs typeface="Sakkal Majalla" panose="02000000000000000000" pitchFamily="2" charset="-78"/>
              </a:rPr>
              <a:t>أ-فاطمة كمال </a:t>
            </a:r>
            <a:endParaRPr lang="ar-AE" sz="2000" dirty="0">
              <a:latin typeface="Sakkal Majalla" panose="02000000000000000000" pitchFamily="2" charset="-78"/>
              <a:cs typeface="Sakkal Majalla" panose="02000000000000000000" pitchFamily="2" charset="-78"/>
            </a:endParaRPr>
          </a:p>
        </p:txBody>
      </p:sp>
      <p:pic>
        <p:nvPicPr>
          <p:cNvPr id="8" name="Picture 7"/>
          <p:cNvPicPr>
            <a:picLocks noChangeAspect="1"/>
          </p:cNvPicPr>
          <p:nvPr/>
        </p:nvPicPr>
        <p:blipFill>
          <a:blip r:embed="rId3"/>
          <a:stretch>
            <a:fillRect/>
          </a:stretch>
        </p:blipFill>
        <p:spPr>
          <a:xfrm>
            <a:off x="9616180" y="292122"/>
            <a:ext cx="1322947" cy="1213209"/>
          </a:xfrm>
          <a:prstGeom prst="rect">
            <a:avLst/>
          </a:prstGeom>
        </p:spPr>
      </p:pic>
    </p:spTree>
    <p:extLst>
      <p:ext uri="{BB962C8B-B14F-4D97-AF65-F5344CB8AC3E}">
        <p14:creationId xmlns:p14="http://schemas.microsoft.com/office/powerpoint/2010/main" val="2394562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1018" y="136845"/>
            <a:ext cx="4829972" cy="832104"/>
          </a:xfrm>
        </p:spPr>
        <p:txBody>
          <a:bodyPr>
            <a:normAutofit/>
          </a:bodyPr>
          <a:lstStyle/>
          <a:p>
            <a:pPr algn="ctr"/>
            <a:r>
              <a:rPr lang="ar-AE" sz="1400" dirty="0" smtClean="0"/>
              <a:t>تقوم الطالبة بنسخ </a:t>
            </a:r>
            <a:r>
              <a:rPr lang="ar-AE" sz="1400" dirty="0" smtClean="0"/>
              <a:t>الخطوط مع مراعاة الفروق الفردية </a:t>
            </a:r>
            <a:endParaRPr lang="en-US" sz="1400" dirty="0"/>
          </a:p>
        </p:txBody>
      </p:sp>
      <p:sp>
        <p:nvSpPr>
          <p:cNvPr id="3" name="Slide Number Placeholder 2"/>
          <p:cNvSpPr>
            <a:spLocks noGrp="1"/>
          </p:cNvSpPr>
          <p:nvPr>
            <p:ph type="sldNum" sz="quarter" idx="12"/>
          </p:nvPr>
        </p:nvSpPr>
        <p:spPr/>
        <p:txBody>
          <a:bodyPr/>
          <a:lstStyle/>
          <a:p>
            <a:fld id="{98C0CDE5-970C-4CC4-BF43-0DA127E73E82}" type="slidenum">
              <a:rPr lang="en-US" noProof="0" smtClean="0"/>
              <a:t>10</a:t>
            </a:fld>
            <a:endParaRPr lang="en-US" noProof="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4034" y="1113906"/>
            <a:ext cx="2972061" cy="5184256"/>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9042" y="1245466"/>
            <a:ext cx="2799830" cy="4964141"/>
          </a:xfrm>
          <a:prstGeom prst="rect">
            <a:avLst/>
          </a:prstGeom>
        </p:spPr>
      </p:pic>
    </p:spTree>
    <p:extLst>
      <p:ext uri="{BB962C8B-B14F-4D97-AF65-F5344CB8AC3E}">
        <p14:creationId xmlns:p14="http://schemas.microsoft.com/office/powerpoint/2010/main" val="676266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1018" y="136845"/>
            <a:ext cx="4829972" cy="832104"/>
          </a:xfrm>
        </p:spPr>
        <p:txBody>
          <a:bodyPr>
            <a:normAutofit/>
          </a:bodyPr>
          <a:lstStyle/>
          <a:p>
            <a:pPr algn="ctr"/>
            <a:r>
              <a:rPr lang="ar-AE" sz="1400" dirty="0" smtClean="0"/>
              <a:t>تقوم الطالبة بتتبع  </a:t>
            </a:r>
            <a:r>
              <a:rPr lang="ar-AE" sz="1400" dirty="0" smtClean="0"/>
              <a:t>الخطوط مع مراعاة الفروق الفردية </a:t>
            </a:r>
            <a:endParaRPr lang="en-US" sz="1400" dirty="0"/>
          </a:p>
        </p:txBody>
      </p:sp>
      <p:sp>
        <p:nvSpPr>
          <p:cNvPr id="3" name="Slide Number Placeholder 2"/>
          <p:cNvSpPr>
            <a:spLocks noGrp="1"/>
          </p:cNvSpPr>
          <p:nvPr>
            <p:ph type="sldNum" sz="quarter" idx="12"/>
          </p:nvPr>
        </p:nvSpPr>
        <p:spPr/>
        <p:txBody>
          <a:bodyPr/>
          <a:lstStyle/>
          <a:p>
            <a:fld id="{98C0CDE5-970C-4CC4-BF43-0DA127E73E82}" type="slidenum">
              <a:rPr lang="en-US" noProof="0" smtClean="0"/>
              <a:t>11</a:t>
            </a:fld>
            <a:endParaRPr lang="en-US" noProof="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8465" y="1172097"/>
            <a:ext cx="2984269" cy="5029198"/>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3698" y="1172097"/>
            <a:ext cx="2834640" cy="5029198"/>
          </a:xfrm>
          <a:prstGeom prst="rect">
            <a:avLst/>
          </a:prstGeom>
        </p:spPr>
      </p:pic>
    </p:spTree>
    <p:extLst>
      <p:ext uri="{BB962C8B-B14F-4D97-AF65-F5344CB8AC3E}">
        <p14:creationId xmlns:p14="http://schemas.microsoft.com/office/powerpoint/2010/main" val="2948134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801895698"/>
              </p:ext>
            </p:extLst>
          </p:nvPr>
        </p:nvGraphicFramePr>
        <p:xfrm>
          <a:off x="154004" y="224444"/>
          <a:ext cx="11906451" cy="6512174"/>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4624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dirty="0" smtClean="0">
                          <a:solidFill>
                            <a:schemeClr val="tx1"/>
                          </a:solidFill>
                          <a:latin typeface="Arial" panose="020B0604020202020204" pitchFamily="34" charset="0"/>
                          <a:ea typeface="+mn-ea"/>
                          <a:cs typeface="Arial" panose="020B0604020202020204" pitchFamily="34" charset="0"/>
                        </a:rPr>
                        <a:t>المراجعة: </a:t>
                      </a:r>
                      <a:r>
                        <a:rPr lang="ar-AE" sz="1200" b="1" kern="1200" dirty="0" smtClean="0">
                          <a:solidFill>
                            <a:schemeClr val="tx1"/>
                          </a:solidFill>
                          <a:latin typeface="Arial" panose="020B0604020202020204" pitchFamily="34" charset="0"/>
                          <a:ea typeface="+mn-ea"/>
                          <a:cs typeface="+mn-cs"/>
                        </a:rPr>
                        <a:t>أ. جمعة </a:t>
                      </a:r>
                      <a:endParaRPr lang="en-US" sz="12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dirty="0">
                          <a:solidFill>
                            <a:schemeClr val="tx1"/>
                          </a:solidFill>
                          <a:latin typeface="Arial" panose="020B0604020202020204" pitchFamily="34" charset="0"/>
                          <a:ea typeface="+mn-ea"/>
                          <a:cs typeface="Arial" panose="020B0604020202020204" pitchFamily="34" charset="0"/>
                        </a:rPr>
                        <a:t>الإعداد </a:t>
                      </a:r>
                      <a:r>
                        <a:rPr lang="ar-AE" sz="1200" b="1" kern="1200" dirty="0" smtClean="0">
                          <a:solidFill>
                            <a:schemeClr val="tx1"/>
                          </a:solidFill>
                          <a:latin typeface="Arial" panose="020B0604020202020204" pitchFamily="34" charset="0"/>
                          <a:ea typeface="+mn-ea"/>
                          <a:cs typeface="Arial" panose="020B0604020202020204" pitchFamily="34" charset="0"/>
                        </a:rPr>
                        <a:t>:أ-فاطمة كمال </a:t>
                      </a:r>
                      <a:endParaRPr lang="en-US" sz="12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ctr"/>
                      <a:r>
                        <a:rPr lang="ar-AE" sz="1200" b="1" kern="1200" smtClean="0">
                          <a:solidFill>
                            <a:schemeClr val="tx1"/>
                          </a:solidFill>
                          <a:latin typeface="Arial" panose="020B0604020202020204" pitchFamily="34" charset="0"/>
                          <a:ea typeface="+mn-ea"/>
                          <a:cs typeface="+mn-cs"/>
                        </a:rPr>
                        <a:t>نسخ الحطوط </a:t>
                      </a:r>
                      <a:endParaRPr lang="ar-AE" sz="1200" b="1" kern="1200" dirty="0" smtClean="0">
                        <a:solidFill>
                          <a:schemeClr val="tx1"/>
                        </a:solidFill>
                        <a:latin typeface="Arial" panose="020B0604020202020204" pitchFamily="34" charset="0"/>
                        <a:ea typeface="+mn-ea"/>
                        <a:cs typeface="+mn-cs"/>
                      </a:endParaRPr>
                    </a:p>
                    <a:p>
                      <a:pPr algn="r" rtl="1" fontAlgn="ctr"/>
                      <a:r>
                        <a:rPr lang="ar-AE" sz="1200" b="1" kern="1200" dirty="0" smtClean="0">
                          <a:solidFill>
                            <a:srgbClr val="FF0000"/>
                          </a:solidFill>
                          <a:latin typeface="Arial" panose="020B0604020202020204" pitchFamily="34" charset="0"/>
                          <a:ea typeface="+mn-ea"/>
                          <a:cs typeface="Arial" panose="020B0604020202020204" pitchFamily="34" charset="0"/>
                        </a:rPr>
                        <a:t>رقم </a:t>
                      </a:r>
                      <a:r>
                        <a:rPr lang="ar-AE" sz="1200" b="1" kern="1200" dirty="0">
                          <a:solidFill>
                            <a:srgbClr val="FF0000"/>
                          </a:solidFill>
                          <a:latin typeface="Arial" panose="020B0604020202020204" pitchFamily="34" charset="0"/>
                          <a:ea typeface="+mn-ea"/>
                          <a:cs typeface="Arial" panose="020B0604020202020204" pitchFamily="34" charset="0"/>
                        </a:rPr>
                        <a:t>الهدف </a:t>
                      </a:r>
                      <a:r>
                        <a:rPr lang="ar-AE" sz="1200" b="1" kern="1200" dirty="0" smtClean="0">
                          <a:solidFill>
                            <a:srgbClr val="FF0000"/>
                          </a:solidFill>
                          <a:latin typeface="Arial" panose="020B0604020202020204" pitchFamily="34" charset="0"/>
                          <a:ea typeface="+mn-ea"/>
                          <a:cs typeface="+mn-cs"/>
                        </a:rPr>
                        <a:t>:(2067)  </a:t>
                      </a:r>
                      <a:endParaRPr lang="ar-AE" sz="1200" b="1" kern="1200" dirty="0">
                        <a:solidFill>
                          <a:srgbClr val="FF0000"/>
                        </a:solidFill>
                        <a:latin typeface="Arial" panose="020B0604020202020204" pitchFamily="34" charset="0"/>
                        <a:ea typeface="+mn-ea"/>
                        <a:cs typeface="Arial" panose="020B0604020202020204" pitchFamily="34" charset="0"/>
                      </a:endParaRPr>
                    </a:p>
                    <a:p>
                      <a:pPr algn="r" rtl="1" fontAlgn="ctr"/>
                      <a:endParaRPr lang="ar-AE" sz="1200" b="1" kern="1200" dirty="0">
                        <a:solidFill>
                          <a:schemeClr val="tx1"/>
                        </a:solidFill>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kern="1200" dirty="0">
                          <a:solidFill>
                            <a:schemeClr val="tx1"/>
                          </a:solidFill>
                          <a:latin typeface="Arial" panose="020B0604020202020204" pitchFamily="34" charset="0"/>
                          <a:ea typeface="+mn-ea"/>
                          <a:cs typeface="Arial" panose="020B0604020202020204" pitchFamily="34" charset="0"/>
                        </a:rPr>
                        <a:t>الهدف</a:t>
                      </a:r>
                      <a:endParaRPr lang="en-US" sz="14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dirty="0">
                          <a:solidFill>
                            <a:schemeClr val="tx1"/>
                          </a:solidFill>
                          <a:latin typeface="Arial" panose="020B0604020202020204" pitchFamily="34" charset="0"/>
                          <a:ea typeface="+mn-ea"/>
                          <a:cs typeface="Arial" panose="020B0604020202020204" pitchFamily="34" charset="0"/>
                        </a:rPr>
                        <a:t>الفئة </a:t>
                      </a:r>
                      <a:r>
                        <a:rPr lang="ar-AE" sz="1200" b="1" kern="1200" dirty="0" smtClean="0">
                          <a:solidFill>
                            <a:schemeClr val="tx1"/>
                          </a:solidFill>
                          <a:latin typeface="Arial" panose="020B0604020202020204" pitchFamily="34" charset="0"/>
                          <a:ea typeface="+mn-ea"/>
                          <a:cs typeface="Arial" panose="020B0604020202020204" pitchFamily="34" charset="0"/>
                        </a:rPr>
                        <a:t>العمرية:11-12سنه</a:t>
                      </a:r>
                      <a:endParaRPr lang="ar-AE" sz="12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dirty="0">
                          <a:solidFill>
                            <a:schemeClr val="tx1"/>
                          </a:solidFill>
                          <a:latin typeface="Arial" panose="020B0604020202020204" pitchFamily="34" charset="0"/>
                          <a:ea typeface="+mn-ea"/>
                          <a:cs typeface="Arial" panose="020B0604020202020204" pitchFamily="34" charset="0"/>
                        </a:rPr>
                        <a:t>مستوى الشدة: </a:t>
                      </a:r>
                      <a:r>
                        <a:rPr lang="ar-AE" sz="1200" b="1" kern="1200" dirty="0" smtClean="0">
                          <a:solidFill>
                            <a:schemeClr val="tx1"/>
                          </a:solidFill>
                          <a:latin typeface="Arial" panose="020B0604020202020204" pitchFamily="34" charset="0"/>
                          <a:ea typeface="+mn-ea"/>
                          <a:cs typeface="Arial" panose="020B0604020202020204" pitchFamily="34" charset="0"/>
                        </a:rPr>
                        <a:t>بسيطة</a:t>
                      </a:r>
                      <a:endParaRPr lang="ar-AE" sz="12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dirty="0">
                          <a:solidFill>
                            <a:schemeClr val="tx1"/>
                          </a:solidFill>
                          <a:latin typeface="Arial" panose="020B0604020202020204" pitchFamily="34" charset="0"/>
                          <a:ea typeface="+mn-ea"/>
                          <a:cs typeface="Arial" panose="020B0604020202020204" pitchFamily="34" charset="0"/>
                        </a:rPr>
                        <a:t>فئة الإعاقة : الإعاقة الذهنية</a:t>
                      </a:r>
                      <a:r>
                        <a:rPr lang="en-US" sz="1200" b="1" kern="1200" dirty="0">
                          <a:solidFill>
                            <a:schemeClr val="tx1"/>
                          </a:solidFill>
                          <a:latin typeface="Arial" panose="020B0604020202020204" pitchFamily="34" charset="0"/>
                          <a:ea typeface="+mn-ea"/>
                          <a:cs typeface="Arial" panose="020B0604020202020204" pitchFamily="34" charset="0"/>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kern="1200" dirty="0">
                          <a:solidFill>
                            <a:schemeClr val="tx1"/>
                          </a:solidFill>
                          <a:latin typeface="Arial" panose="020B0604020202020204" pitchFamily="34" charset="0"/>
                          <a:ea typeface="+mn-ea"/>
                          <a:cs typeface="Arial" panose="020B0604020202020204" pitchFamily="34" charset="0"/>
                        </a:rPr>
                        <a:t>بيانات الهدف</a:t>
                      </a:r>
                      <a:endParaRPr lang="en-US" sz="14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r>
                        <a:rPr lang="ar-AE" sz="1400" b="1" kern="1200" dirty="0" smtClean="0">
                          <a:solidFill>
                            <a:srgbClr val="FF0000"/>
                          </a:solidFill>
                          <a:latin typeface="Arial" panose="020B0604020202020204" pitchFamily="34" charset="0"/>
                          <a:ea typeface="+mn-ea"/>
                          <a:cs typeface="Arial" panose="020B0604020202020204" pitchFamily="34" charset="0"/>
                        </a:rPr>
                        <a:t>درس /</a:t>
                      </a:r>
                      <a:r>
                        <a:rPr lang="ar-AE" sz="1400" b="1" kern="1200" baseline="0" dirty="0" smtClean="0">
                          <a:solidFill>
                            <a:srgbClr val="FF0000"/>
                          </a:solidFill>
                          <a:latin typeface="Arial" panose="020B0604020202020204" pitchFamily="34" charset="0"/>
                          <a:ea typeface="+mn-ea"/>
                          <a:cs typeface="Arial" panose="020B0604020202020204" pitchFamily="34" charset="0"/>
                        </a:rPr>
                        <a:t> ها أنا أتعلم  </a:t>
                      </a:r>
                    </a:p>
                    <a:p>
                      <a:pPr algn="r" rtl="1"/>
                      <a:endParaRPr lang="ar-AE" sz="1400" b="1" kern="1200" dirty="0" smtClean="0">
                        <a:solidFill>
                          <a:srgbClr val="FF0000"/>
                        </a:solidFill>
                        <a:latin typeface="Arial" panose="020B0604020202020204" pitchFamily="34" charset="0"/>
                        <a:ea typeface="+mn-ea"/>
                        <a:cs typeface="Arial" panose="020B0604020202020204" pitchFamily="34" charset="0"/>
                      </a:endParaRPr>
                    </a:p>
                    <a:p>
                      <a:pPr algn="r" rtl="1"/>
                      <a:r>
                        <a:rPr lang="ar-AE" sz="1200" b="1" baseline="0" dirty="0" smtClean="0">
                          <a:latin typeface="Sakkal Majalla" panose="02000000000000000000" pitchFamily="2" charset="-78"/>
                          <a:cs typeface="Sakkal Majalla" panose="02000000000000000000" pitchFamily="2" charset="-78"/>
                        </a:rPr>
                        <a:t>دخلت فاطمة الى غرفة اختها الكبري هند ,وجدتها تعمل على مشروع مدرسي والذي يحتوى على الأشكال الهندسية الجميلة , فطلبت فاطمة من هند ان تعلمها رسم هذه الأشكال فقامت هند بإحضار ورقة وقلم لتعليم فاطمة رسم الأشكال وعندها ادركت هند بان اختها الصغرى فاطمة لا تعرف رسم الخطوط .أحضرت هند بعض الأوراق المقصوصة ورسمت خطوط مستقيمة لتتمكن فاطمة من تتبعها , ثبتت يدها على القلم وقالت لها أن تتبع النقاط لتشكل الخط المستقيم . وبعدها أحضرت لها الصلصال وشكلت لها بعض الخطوط المستقيمة والغير مستقيمة لتعرفها على الأشكال المختلفة للخطوط .ومع تكرار العملية أصبحت فاطمة متمكنه من نسخ الخطوط وها قد تعلمت الخطوات الأولي لعملية النسخ .      </a:t>
                      </a:r>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400" b="1" u="none" kern="1200" baseline="0" dirty="0">
                          <a:solidFill>
                            <a:srgbClr val="FF0000"/>
                          </a:solidFill>
                          <a:latin typeface="Arial" panose="020B0604020202020204" pitchFamily="34" charset="0"/>
                          <a:ea typeface="+mn-ea"/>
                          <a:cs typeface="Arial" panose="020B0604020202020204" pitchFamily="34" charset="0"/>
                        </a:rPr>
                        <a:t>الأنشطة الصفية:</a:t>
                      </a:r>
                      <a:r>
                        <a:rPr lang="ar-AE" sz="1400" b="1" u="sng" kern="1200" baseline="0" dirty="0">
                          <a:solidFill>
                            <a:srgbClr val="FF0000"/>
                          </a:solidFill>
                          <a:latin typeface="Arial" panose="020B0604020202020204" pitchFamily="34" charset="0"/>
                          <a:ea typeface="+mn-ea"/>
                          <a:cs typeface="Arial" panose="020B0604020202020204" pitchFamily="34" charset="0"/>
                        </a:rPr>
                        <a:t> </a:t>
                      </a:r>
                    </a:p>
                    <a:p>
                      <a:pPr marL="228600" marR="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متنوعة بالصلصال لتقوية عضلات اليدين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تدريبية للطالب على مسكة القلم بشكل صحيح (وضع التعديلات المناسبة للقلم )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عمل أوراق متنوعة لنسخ الخطوط ( نقاط كبيرة ومتوسطة الحجم ) بارزة  </a:t>
                      </a:r>
                      <a:r>
                        <a:rPr lang="en-US" sz="1200" b="1" u="none" kern="1200" baseline="0" dirty="0" smtClean="0">
                          <a:solidFill>
                            <a:schemeClr val="tx1"/>
                          </a:solidFill>
                          <a:latin typeface="Sakkal Majalla" panose="02000000000000000000" pitchFamily="2" charset="-78"/>
                          <a:ea typeface="+mn-ea"/>
                          <a:cs typeface="Sakkal Majalla" panose="02000000000000000000" pitchFamily="2" charset="-78"/>
                        </a:rPr>
                        <a:t>3D</a:t>
                      </a: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أستخدام أنشطة ورقية متنوعة (لزيادة التركيز عند الطالب ) </a:t>
                      </a:r>
                    </a:p>
                    <a:p>
                      <a:pPr marL="0" indent="0" algn="r" rtl="1">
                        <a:buFont typeface="+mj-lt"/>
                        <a:buNone/>
                      </a:pP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0" indent="0" algn="r" rtl="1">
                        <a:buFont typeface="+mj-lt"/>
                        <a:buNone/>
                      </a:pPr>
                      <a:endParaRPr lang="ar-AE" sz="1200" b="1" u="none" kern="1200" baseline="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kern="1200" dirty="0">
                          <a:solidFill>
                            <a:schemeClr val="tx1"/>
                          </a:solidFill>
                          <a:latin typeface="Arial" panose="020B0604020202020204" pitchFamily="34" charset="0"/>
                          <a:ea typeface="+mn-ea"/>
                          <a:cs typeface="Arial" panose="020B0604020202020204" pitchFamily="34" charset="0"/>
                        </a:rPr>
                        <a:t>كتاب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9 December 2020</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dirty="0"/>
          </a:p>
        </p:txBody>
      </p:sp>
      <p:sp>
        <p:nvSpPr>
          <p:cNvPr id="6" name="Rounded Rectangle 5"/>
          <p:cNvSpPr/>
          <p:nvPr/>
        </p:nvSpPr>
        <p:spPr>
          <a:xfrm>
            <a:off x="1003861" y="4139739"/>
            <a:ext cx="4462039" cy="65460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defRPr/>
            </a:pPr>
            <a:r>
              <a:rPr lang="en-US" sz="1200" dirty="0">
                <a:solidFill>
                  <a:srgbClr val="5B9BD5">
                    <a:lumMod val="50000"/>
                  </a:srgbClr>
                </a:solidFill>
                <a:latin typeface="Arial" panose="020B0604020202020204" pitchFamily="34" charset="0"/>
                <a:cs typeface="Arial" panose="020B0604020202020204" pitchFamily="34" charset="0"/>
                <a:hlinkClick r:id="rId3"/>
              </a:rPr>
              <a:t>https://</a:t>
            </a:r>
            <a:r>
              <a:rPr lang="en-US" sz="1200" dirty="0" smtClean="0">
                <a:solidFill>
                  <a:srgbClr val="5B9BD5">
                    <a:lumMod val="50000"/>
                  </a:srgbClr>
                </a:solidFill>
                <a:latin typeface="Arial" panose="020B0604020202020204" pitchFamily="34" charset="0"/>
                <a:cs typeface="Arial" panose="020B0604020202020204" pitchFamily="34" charset="0"/>
                <a:hlinkClick r:id="rId3"/>
              </a:rPr>
              <a:t>youtu.be/6R23ukb-qW4</a:t>
            </a:r>
            <a:endParaRPr lang="en-US" sz="1200" dirty="0" smtClean="0">
              <a:solidFill>
                <a:srgbClr val="5B9BD5">
                  <a:lumMod val="50000"/>
                </a:srgbClr>
              </a:solidFill>
              <a:latin typeface="Arial" panose="020B0604020202020204" pitchFamily="34" charset="0"/>
              <a:cs typeface="Arial" panose="020B0604020202020204" pitchFamily="34" charset="0"/>
            </a:endParaRPr>
          </a:p>
          <a:p>
            <a:pPr algn="ctr">
              <a:defRPr/>
            </a:pPr>
            <a:r>
              <a:rPr lang="ar-AE" sz="1200" dirty="0" smtClean="0">
                <a:solidFill>
                  <a:srgbClr val="5B9BD5">
                    <a:lumMod val="50000"/>
                  </a:srgbClr>
                </a:solidFill>
                <a:latin typeface="Arial" panose="020B0604020202020204" pitchFamily="34" charset="0"/>
                <a:cs typeface="Arial" panose="020B0604020202020204" pitchFamily="34" charset="0"/>
              </a:rPr>
              <a:t>الامور التى يجب مراعاتها عند بدء عملية نسخ الخطوط </a:t>
            </a:r>
            <a:r>
              <a:rPr lang="en-GB" sz="1200" dirty="0" smtClean="0">
                <a:solidFill>
                  <a:srgbClr val="5B9BD5">
                    <a:lumMod val="50000"/>
                  </a:srgbClr>
                </a:solidFill>
                <a:latin typeface="Arial" panose="020B0604020202020204" pitchFamily="34" charset="0"/>
                <a:cs typeface="Arial" panose="020B0604020202020204" pitchFamily="34" charset="0"/>
              </a:rPr>
              <a:t> </a:t>
            </a:r>
            <a:r>
              <a:rPr lang="ar-AE" sz="1200" dirty="0" smtClean="0">
                <a:solidFill>
                  <a:srgbClr val="5B9BD5">
                    <a:lumMod val="50000"/>
                  </a:srgbClr>
                </a:solidFill>
                <a:latin typeface="Arial" panose="020B0604020202020204" pitchFamily="34" charset="0"/>
                <a:cs typeface="Arial" panose="020B0604020202020204" pitchFamily="34" charset="0"/>
              </a:rPr>
              <a:t>أهم </a:t>
            </a:r>
            <a:endParaRPr lang="en-US" sz="1200" dirty="0">
              <a:solidFill>
                <a:srgbClr val="5B9BD5">
                  <a:lumMod val="5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1799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195BEB-A072-45D8-848D-E8CA744F9022}"/>
              </a:ext>
            </a:extLst>
          </p:cNvPr>
          <p:cNvSpPr>
            <a:spLocks noGrp="1"/>
          </p:cNvSpPr>
          <p:nvPr>
            <p:ph type="title"/>
          </p:nvPr>
        </p:nvSpPr>
        <p:spPr>
          <a:xfrm rot="21160326">
            <a:off x="850481" y="1160871"/>
            <a:ext cx="2944019" cy="381075"/>
          </a:xfrm>
        </p:spPr>
        <p:txBody>
          <a:bodyPr>
            <a:normAutofit/>
          </a:bodyPr>
          <a:lstStyle/>
          <a:p>
            <a:pPr algn="ctr" rtl="1"/>
            <a:r>
              <a:rPr lang="ar-AE" sz="1600" dirty="0" smtClean="0">
                <a:latin typeface="Arial" panose="020B0604020202020204" pitchFamily="34" charset="0"/>
                <a:cs typeface="Arial" panose="020B0604020202020204" pitchFamily="34" charset="0"/>
              </a:rPr>
              <a:t>نسخ الخطوط </a:t>
            </a:r>
            <a:endParaRPr lang="en-US" sz="1600" dirty="0">
              <a:latin typeface="Arial" panose="020B0604020202020204" pitchFamily="34" charset="0"/>
              <a:cs typeface="Arial" panose="020B0604020202020204" pitchFamily="34" charset="0"/>
            </a:endParaRPr>
          </a:p>
        </p:txBody>
      </p:sp>
      <p:sp>
        <p:nvSpPr>
          <p:cNvPr id="2" name="Text Placeholder 1">
            <a:extLst>
              <a:ext uri="{FF2B5EF4-FFF2-40B4-BE49-F238E27FC236}">
                <a16:creationId xmlns:a16="http://schemas.microsoft.com/office/drawing/2014/main" id="{6587D558-5792-4FF7-9111-65F4C874C61B}"/>
              </a:ext>
            </a:extLst>
          </p:cNvPr>
          <p:cNvSpPr>
            <a:spLocks noGrp="1"/>
          </p:cNvSpPr>
          <p:nvPr>
            <p:ph type="body" idx="1"/>
          </p:nvPr>
        </p:nvSpPr>
        <p:spPr/>
        <p:txBody>
          <a:bodyPr>
            <a:normAutofit/>
          </a:bodyPr>
          <a:lstStyle/>
          <a:p>
            <a:pPr algn="ctr" rtl="1"/>
            <a:r>
              <a:rPr lang="ar-AE" sz="1400" dirty="0">
                <a:latin typeface="Arial" panose="020B0604020202020204" pitchFamily="34" charset="0"/>
                <a:cs typeface="Arial" panose="020B0604020202020204" pitchFamily="34" charset="0"/>
              </a:rPr>
              <a:t>نقاط مهمة في  الحصة الدرسية</a:t>
            </a:r>
          </a:p>
        </p:txBody>
      </p:sp>
      <p:sp>
        <p:nvSpPr>
          <p:cNvPr id="6" name="Text Placeholder 5">
            <a:extLst>
              <a:ext uri="{FF2B5EF4-FFF2-40B4-BE49-F238E27FC236}">
                <a16:creationId xmlns:a16="http://schemas.microsoft.com/office/drawing/2014/main" id="{FE58025A-9737-434D-AE90-0CC9E7990286}"/>
              </a:ext>
            </a:extLst>
          </p:cNvPr>
          <p:cNvSpPr>
            <a:spLocks noGrp="1"/>
          </p:cNvSpPr>
          <p:nvPr>
            <p:ph type="body" sz="quarter" idx="13"/>
          </p:nvPr>
        </p:nvSpPr>
        <p:spPr>
          <a:xfrm>
            <a:off x="748030" y="3392622"/>
            <a:ext cx="3974148" cy="2249488"/>
          </a:xfrm>
        </p:spPr>
        <p:txBody>
          <a:bodyPr>
            <a:normAutofit/>
          </a:bodyPr>
          <a:lstStyle/>
          <a:p>
            <a:pPr algn="r" rtl="1"/>
            <a:endParaRPr lang="ar-AE" sz="1200" b="1" dirty="0" smtClean="0">
              <a:latin typeface="Sakkal Majalla" panose="02000000000000000000" pitchFamily="2" charset="-78"/>
              <a:cs typeface="Sakkal Majalla" panose="02000000000000000000" pitchFamily="2" charset="-78"/>
            </a:endParaRPr>
          </a:p>
          <a:p>
            <a:pPr algn="r" rtl="1"/>
            <a:r>
              <a:rPr lang="ar-AE" sz="1200" dirty="0">
                <a:latin typeface="Arial" panose="020B0604020202020204" pitchFamily="34" charset="0"/>
                <a:cs typeface="Arial" panose="020B0604020202020204" pitchFamily="34" charset="0"/>
              </a:rPr>
              <a:t>.</a:t>
            </a:r>
            <a:r>
              <a:rPr lang="ar-AE" sz="1200" b="1" dirty="0">
                <a:latin typeface="Sakkal Majalla" panose="02000000000000000000" pitchFamily="2" charset="-78"/>
                <a:cs typeface="Sakkal Majalla" panose="02000000000000000000" pitchFamily="2" charset="-78"/>
              </a:rPr>
              <a:t>تحفيز الطالب على التفاعل مع المعلمة.</a:t>
            </a:r>
          </a:p>
          <a:p>
            <a:pPr algn="r" rtl="1"/>
            <a:r>
              <a:rPr lang="ar-AE" sz="1200" b="1" dirty="0">
                <a:latin typeface="Sakkal Majalla" panose="02000000000000000000" pitchFamily="2" charset="-78"/>
                <a:cs typeface="Sakkal Majalla" panose="02000000000000000000" pitchFamily="2" charset="-78"/>
              </a:rPr>
              <a:t>. مراعاة الفروق الفردية </a:t>
            </a:r>
            <a:r>
              <a:rPr lang="ar-AE" sz="1200" b="1" dirty="0" smtClean="0">
                <a:latin typeface="Sakkal Majalla" panose="02000000000000000000" pitchFamily="2" charset="-78"/>
                <a:cs typeface="Sakkal Majalla" panose="02000000000000000000" pitchFamily="2" charset="-78"/>
              </a:rPr>
              <a:t>للحالات.</a:t>
            </a:r>
            <a:endParaRPr lang="ar-AE" sz="1200" b="1"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.إعطاء كل طالب حقه من الحصة .</a:t>
            </a:r>
          </a:p>
          <a:p>
            <a:pPr algn="r" rtl="1"/>
            <a:r>
              <a:rPr lang="ar-AE" sz="1200" b="1" dirty="0">
                <a:latin typeface="Sakkal Majalla" panose="02000000000000000000" pitchFamily="2" charset="-78"/>
                <a:cs typeface="Sakkal Majalla" panose="02000000000000000000" pitchFamily="2" charset="-78"/>
              </a:rPr>
              <a:t>. تقسيم الحصة إلى </a:t>
            </a:r>
            <a:r>
              <a:rPr lang="ar-AE" sz="1200" b="1" dirty="0" smtClean="0">
                <a:latin typeface="Sakkal Majalla" panose="02000000000000000000" pitchFamily="2" charset="-78"/>
                <a:cs typeface="Sakkal Majalla" panose="02000000000000000000" pitchFamily="2" charset="-78"/>
              </a:rPr>
              <a:t>نظرى وعملي </a:t>
            </a:r>
            <a:endParaRPr lang="ar-AE" sz="1200" b="1"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يمكن الدمج بين الأساليب لتحقيق </a:t>
            </a:r>
            <a:r>
              <a:rPr lang="ar-AE" sz="1200" b="1" dirty="0" smtClean="0">
                <a:latin typeface="Sakkal Majalla" panose="02000000000000000000" pitchFamily="2" charset="-78"/>
                <a:cs typeface="Sakkal Majalla" panose="02000000000000000000" pitchFamily="2" charset="-78"/>
              </a:rPr>
              <a:t>الفائدة </a:t>
            </a:r>
            <a:endParaRPr lang="ar-AE" sz="1200" b="1"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 </a:t>
            </a:r>
            <a:r>
              <a:rPr lang="ar-AE" sz="1200" b="1" dirty="0" smtClean="0">
                <a:latin typeface="Sakkal Majalla" panose="02000000000000000000" pitchFamily="2" charset="-78"/>
                <a:cs typeface="Sakkal Majalla" panose="02000000000000000000" pitchFamily="2" charset="-78"/>
              </a:rPr>
              <a:t>التنوع بإستخدام الأدوات للنسخ (ألوان –صلصال –رمل –ضباب الشباك ) </a:t>
            </a:r>
            <a:endParaRPr lang="en-GB" sz="1200" b="1" dirty="0" smtClean="0">
              <a:latin typeface="Sakkal Majalla" panose="02000000000000000000" pitchFamily="2" charset="-78"/>
              <a:cs typeface="Sakkal Majalla" panose="02000000000000000000" pitchFamily="2" charset="-78"/>
            </a:endParaRPr>
          </a:p>
          <a:p>
            <a:pPr algn="r" rtl="1"/>
            <a:r>
              <a:rPr lang="ar-AE" sz="1200" b="1" dirty="0" smtClean="0">
                <a:latin typeface="Sakkal Majalla" panose="02000000000000000000" pitchFamily="2" charset="-78"/>
                <a:cs typeface="Sakkal Majalla" panose="02000000000000000000" pitchFamily="2" charset="-78"/>
              </a:rPr>
              <a:t>تقسيم الورقة  الى قسمين  وذلك لعدم تشتيت الطالب .</a:t>
            </a:r>
            <a:endParaRPr lang="ar-AE" sz="1200" b="1"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03E8D56A-2615-403F-A09F-BC30DF1EE7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B15B7AE-9453-41D7-AC83-A2E65FBBCAE4}" type="datetime3">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 December 2020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6033080">
            <a:off x="6088222" y="841307"/>
            <a:ext cx="5313912" cy="4178503"/>
          </a:xfrm>
          <a:prstGeom prst="rect">
            <a:avLst/>
          </a:prstGeom>
        </p:spPr>
      </p:pic>
    </p:spTree>
    <p:extLst>
      <p:ext uri="{BB962C8B-B14F-4D97-AF65-F5344CB8AC3E}">
        <p14:creationId xmlns:p14="http://schemas.microsoft.com/office/powerpoint/2010/main" val="175798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726596649"/>
              </p:ext>
            </p:extLst>
          </p:nvPr>
        </p:nvGraphicFramePr>
        <p:xfrm>
          <a:off x="136479" y="173255"/>
          <a:ext cx="11943226" cy="6477802"/>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28764">
                <a:tc>
                  <a:txBody>
                    <a:bodyPr/>
                    <a:lstStyle/>
                    <a:p>
                      <a:pPr algn="r" rtl="1" fontAlgn="ctr"/>
                      <a:r>
                        <a:rPr lang="ar-AE" sz="1200" b="1" kern="1200" dirty="0" smtClean="0">
                          <a:solidFill>
                            <a:schemeClr val="tx1"/>
                          </a:solidFill>
                          <a:latin typeface="Arial" panose="020B0604020202020204" pitchFamily="34" charset="0"/>
                          <a:ea typeface="+mn-ea"/>
                          <a:cs typeface="+mn-cs"/>
                        </a:rPr>
                        <a:t>نسخ الخطوط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kern="1200" dirty="0">
                          <a:solidFill>
                            <a:schemeClr val="tx1"/>
                          </a:solidFill>
                          <a:latin typeface="Arial" panose="020B0604020202020204" pitchFamily="34" charset="0"/>
                          <a:ea typeface="+mn-ea"/>
                          <a:cs typeface="Arial" panose="020B0604020202020204" pitchFamily="34" charset="0"/>
                        </a:rPr>
                        <a:t>الهدف</a:t>
                      </a:r>
                      <a:endParaRPr lang="en-US" sz="14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AE" sz="1200" b="1" kern="1200" dirty="0">
                          <a:solidFill>
                            <a:schemeClr val="tx1"/>
                          </a:solidFill>
                          <a:latin typeface="Arial" panose="020B0604020202020204" pitchFamily="34" charset="0"/>
                          <a:ea typeface="+mn-ea"/>
                          <a:cs typeface="Arial" panose="020B0604020202020204" pitchFamily="34" charset="0"/>
                        </a:rPr>
                        <a:t>أ</a:t>
                      </a:r>
                      <a:r>
                        <a:rPr lang="ar-SA" sz="1200" b="1" kern="1200" dirty="0">
                          <a:solidFill>
                            <a:schemeClr val="tx1"/>
                          </a:solidFill>
                          <a:latin typeface="Arial" panose="020B0604020202020204" pitchFamily="34" charset="0"/>
                          <a:ea typeface="+mn-ea"/>
                          <a:cs typeface="Arial" panose="020B0604020202020204" pitchFamily="34" charset="0"/>
                        </a:rPr>
                        <a:t>نشطه مهارية</a:t>
                      </a:r>
                      <a:endParaRPr lang="ar-AE" sz="12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kern="1200" dirty="0">
                          <a:solidFill>
                            <a:schemeClr val="tx1"/>
                          </a:solidFill>
                          <a:latin typeface="Arial" panose="020B0604020202020204" pitchFamily="34" charset="0"/>
                          <a:ea typeface="+mn-ea"/>
                          <a:cs typeface="Arial" panose="020B0604020202020204" pitchFamily="34" charset="0"/>
                        </a:rPr>
                        <a:t>المكونات </a:t>
                      </a:r>
                      <a:endParaRPr lang="en-US" sz="14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algn="r" rtl="1"/>
                      <a:endParaRPr lang="ar-AE" sz="1200" b="1" baseline="0" dirty="0" smtClean="0">
                        <a:latin typeface="Sakkal Majalla" panose="02000000000000000000" pitchFamily="2" charset="-78"/>
                        <a:cs typeface="Sakkal Majalla" panose="02000000000000000000" pitchFamily="2" charset="-78"/>
                      </a:endParaRPr>
                    </a:p>
                    <a:p>
                      <a:pPr algn="r" rtl="1"/>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الأنشطة الصفية:</a:t>
                      </a:r>
                      <a:r>
                        <a:rPr lang="ar-AE" sz="1200" b="1" u="sng" kern="1200" baseline="0" dirty="0" smtClean="0">
                          <a:solidFill>
                            <a:srgbClr val="FF0000"/>
                          </a:solidFill>
                          <a:latin typeface="Sakkal Majalla" panose="02000000000000000000" pitchFamily="2" charset="-78"/>
                          <a:ea typeface="+mn-ea"/>
                          <a:cs typeface="Sakkal Majalla" panose="02000000000000000000" pitchFamily="2" charset="-78"/>
                        </a:rPr>
                        <a:t> </a:t>
                      </a:r>
                    </a:p>
                    <a:p>
                      <a:pPr marL="228600" marR="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متنوعة بالصلصال لتقوية عضلات اليدين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تدريبية للطالب على مسكة القلم بشكل صحيح (وضع التعديلات المناسبة للقلم )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عمل أوراق متنوعة لنسخ الخطوط ( نقاط كبيرة ومتوسطة الحجم ) بارزة  </a:t>
                      </a:r>
                      <a:r>
                        <a:rPr lang="en-US" sz="1200" b="1" u="none" kern="1200" baseline="0" dirty="0" smtClean="0">
                          <a:solidFill>
                            <a:schemeClr val="tx1"/>
                          </a:solidFill>
                          <a:latin typeface="Sakkal Majalla" panose="02000000000000000000" pitchFamily="2" charset="-78"/>
                          <a:ea typeface="+mn-ea"/>
                          <a:cs typeface="Sakkal Majalla" panose="02000000000000000000" pitchFamily="2" charset="-78"/>
                        </a:rPr>
                        <a:t>3D</a:t>
                      </a: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أستخدام أنشطة ورقية متنوعة (لزيادة التركيز عند الطالب ) </a:t>
                      </a:r>
                    </a:p>
                    <a:p>
                      <a:pPr marL="0" indent="0" algn="r" rtl="1">
                        <a:buFont typeface="+mj-lt"/>
                        <a:buNone/>
                      </a:pP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endParaRPr lang="ar-AE" sz="1400" b="1" u="none" kern="1200" baseline="0" dirty="0" smtClean="0">
                        <a:solidFill>
                          <a:schemeClr val="tx1"/>
                        </a:solidFill>
                        <a:latin typeface="Arial" panose="020B0604020202020204" pitchFamily="34" charset="0"/>
                        <a:ea typeface="+mn-ea"/>
                        <a:cs typeface="+mn-cs"/>
                      </a:endParaRPr>
                    </a:p>
                    <a:p>
                      <a:pPr marL="0" indent="0" algn="ctr" rtl="1">
                        <a:buFont typeface="Arial" panose="020B0604020202020204" pitchFamily="34" charset="0"/>
                        <a:buNone/>
                      </a:pPr>
                      <a:r>
                        <a:rPr lang="ar-AE" sz="1400" b="1" baseline="0" dirty="0" smtClean="0">
                          <a:latin typeface="Sakkal Majalla" panose="02000000000000000000" pitchFamily="2" charset="-78"/>
                          <a:cs typeface="Sakkal Majalla" panose="02000000000000000000" pitchFamily="2" charset="-78"/>
                        </a:rPr>
                        <a:t> </a:t>
                      </a:r>
                    </a:p>
                    <a:p>
                      <a:pPr marL="0" indent="0" algn="ctr" rtl="1">
                        <a:buFont typeface="Arial" panose="020B0604020202020204" pitchFamily="34" charset="0"/>
                        <a:buNone/>
                      </a:pPr>
                      <a:endParaRPr lang="ar-AE" sz="1400" b="1" baseline="0" dirty="0">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endParaRPr lang="ar-AE" sz="1400" b="1" baseline="0" dirty="0">
                        <a:latin typeface="Sakkal Majalla" panose="02000000000000000000" pitchFamily="2" charset="-78"/>
                        <a:cs typeface="Sakkal Majalla" panose="02000000000000000000" pitchFamily="2" charset="-78"/>
                      </a:endParaRPr>
                    </a:p>
                    <a:p>
                      <a:pPr marL="0" marR="0" lvl="0" indent="0" algn="ct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kumimoji="0" lang="ar-AE" sz="1400" b="1" i="0" u="none" strike="noStrike" kern="120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rPr>
                        <a:t> </a:t>
                      </a:r>
                      <a:endParaRPr kumimoji="0" lang="ar-AE" sz="1400" b="1" i="0" u="none" strike="noStrike" kern="1200" cap="none" spc="0" normalizeH="0" baseline="0" dirty="0">
                        <a:ln>
                          <a:noFill/>
                        </a:ln>
                        <a:solidFill>
                          <a:srgbClr val="FF0000"/>
                        </a:solidFill>
                        <a:effectLst/>
                        <a:uLnTx/>
                        <a:uFillTx/>
                        <a:latin typeface="Arial" panose="020B0604020202020204" pitchFamily="34" charset="0"/>
                        <a:ea typeface="+mn-ea"/>
                        <a:cs typeface="Arial" panose="020B0604020202020204" pitchFamily="34" charset="0"/>
                      </a:endParaRPr>
                    </a:p>
                    <a:p>
                      <a:pPr marL="0" indent="0" algn="ctr" rtl="1">
                        <a:buFont typeface="Arial" panose="020B0604020202020204" pitchFamily="34" charset="0"/>
                        <a:buNone/>
                      </a:pPr>
                      <a:endParaRPr lang="ar-SA" sz="14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SA" sz="1200" b="1" baseline="0" dirty="0">
                        <a:latin typeface="Sakkal Majalla" panose="02000000000000000000" pitchFamily="2" charset="-78"/>
                        <a:cs typeface="Sakkal Majalla" panose="02000000000000000000" pitchFamily="2" charset="-78"/>
                      </a:endParaRPr>
                    </a:p>
                    <a:p>
                      <a:pPr algn="r" rtl="1"/>
                      <a:endParaRPr lang="ar-AE" sz="1600" b="0" u="none" baseline="0" dirty="0" smtClean="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kern="1200" dirty="0">
                        <a:solidFill>
                          <a:schemeClr val="tx1"/>
                        </a:solidFill>
                        <a:latin typeface="Arial" panose="020B0604020202020204" pitchFamily="34" charset="0"/>
                        <a:ea typeface="+mn-ea"/>
                        <a:cs typeface="Arial" panose="020B0604020202020204" pitchFamily="34" charset="0"/>
                      </a:endParaRPr>
                    </a:p>
                    <a:p>
                      <a:pPr algn="ctr" rtl="1"/>
                      <a:endParaRPr lang="ar-AE" sz="14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fld id="{8CADBA5E-4532-4792-A258-A0D67C635858}" type="datetime3">
              <a:rPr lang="en-US" smtClean="0"/>
              <a:t>9 December 2020</a:t>
            </a:fld>
            <a:endParaRPr lang="en-GB" dirty="0"/>
          </a:p>
        </p:txBody>
      </p:sp>
      <p:sp>
        <p:nvSpPr>
          <p:cNvPr id="19" name="Slide Number Placeholder 18"/>
          <p:cNvSpPr>
            <a:spLocks noGrp="1"/>
          </p:cNvSpPr>
          <p:nvPr>
            <p:ph type="sldNum" sz="quarter" idx="12"/>
          </p:nvPr>
        </p:nvSpPr>
        <p:spPr/>
        <p:txBody>
          <a:bodyPr/>
          <a:lstStyle/>
          <a:p>
            <a:fld id="{60F9F505-338F-4A63-8E60-F3E66EC2060F}" type="slidenum">
              <a:rPr lang="en-GB" smtClean="0"/>
              <a:t>4</a:t>
            </a:fld>
            <a:endParaRPr lang="en-GB" dirty="0"/>
          </a:p>
        </p:txBody>
      </p:sp>
      <p:sp>
        <p:nvSpPr>
          <p:cNvPr id="12" name="Rounded Rectangle 11"/>
          <p:cNvSpPr/>
          <p:nvPr/>
        </p:nvSpPr>
        <p:spPr>
          <a:xfrm>
            <a:off x="1273628" y="3000895"/>
            <a:ext cx="4615543" cy="1753986"/>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defRPr/>
            </a:pPr>
            <a:r>
              <a:rPr lang="en-US" sz="1200" dirty="0">
                <a:solidFill>
                  <a:srgbClr val="5B9BD5">
                    <a:lumMod val="50000"/>
                  </a:srgbClr>
                </a:solidFill>
                <a:latin typeface="Arial" panose="020B0604020202020204" pitchFamily="34" charset="0"/>
                <a:cs typeface="Arial" panose="020B0604020202020204" pitchFamily="34" charset="0"/>
                <a:hlinkClick r:id="rId3"/>
              </a:rPr>
              <a:t>https://</a:t>
            </a:r>
            <a:r>
              <a:rPr lang="en-US" sz="1200" dirty="0" smtClean="0">
                <a:solidFill>
                  <a:srgbClr val="5B9BD5">
                    <a:lumMod val="50000"/>
                  </a:srgbClr>
                </a:solidFill>
                <a:latin typeface="Arial" panose="020B0604020202020204" pitchFamily="34" charset="0"/>
                <a:cs typeface="Arial" panose="020B0604020202020204" pitchFamily="34" charset="0"/>
                <a:hlinkClick r:id="rId3"/>
              </a:rPr>
              <a:t>gszho-my.sharepoint.com/personal/yasmin_essa_zho_gov_ae/Documents/Microsoft%20Teams%20Chat%20Files/OT%20GOAL%2033.MOV</a:t>
            </a:r>
            <a:endParaRPr lang="ar-AE" sz="1200" dirty="0" smtClean="0">
              <a:solidFill>
                <a:srgbClr val="5B9BD5">
                  <a:lumMod val="50000"/>
                </a:srgbClr>
              </a:solidFill>
              <a:latin typeface="Arial" panose="020B0604020202020204" pitchFamily="34" charset="0"/>
              <a:cs typeface="Arial" panose="020B0604020202020204" pitchFamily="34" charset="0"/>
            </a:endParaRPr>
          </a:p>
          <a:p>
            <a:pPr algn="ctr">
              <a:defRPr/>
            </a:pPr>
            <a:endParaRPr lang="ar-AE" sz="1200" dirty="0">
              <a:solidFill>
                <a:srgbClr val="5B9BD5">
                  <a:lumMod val="50000"/>
                </a:srgbClr>
              </a:solidFill>
              <a:latin typeface="Arial" panose="020B0604020202020204" pitchFamily="34" charset="0"/>
              <a:cs typeface="Arial" panose="020B0604020202020204" pitchFamily="34" charset="0"/>
            </a:endParaRPr>
          </a:p>
          <a:p>
            <a:pPr algn="ctr">
              <a:defRPr/>
            </a:pPr>
            <a:r>
              <a:rPr lang="ar-AE" sz="1200" dirty="0" smtClean="0">
                <a:solidFill>
                  <a:srgbClr val="5B9BD5">
                    <a:lumMod val="50000"/>
                  </a:srgbClr>
                </a:solidFill>
                <a:latin typeface="Arial" panose="020B0604020202020204" pitchFamily="34" charset="0"/>
                <a:cs typeface="Arial" panose="020B0604020202020204" pitchFamily="34" charset="0"/>
              </a:rPr>
              <a:t>نشاط عن التوصيل بين الخطوط </a:t>
            </a:r>
          </a:p>
          <a:p>
            <a:pPr algn="ctr">
              <a:defRPr/>
            </a:pPr>
            <a:endParaRPr lang="ar-AE" sz="1200" dirty="0">
              <a:solidFill>
                <a:srgbClr val="5B9BD5">
                  <a:lumMod val="50000"/>
                </a:srgbClr>
              </a:solidFill>
              <a:latin typeface="Arial" panose="020B0604020202020204" pitchFamily="34" charset="0"/>
              <a:cs typeface="Arial" panose="020B0604020202020204" pitchFamily="34" charset="0"/>
            </a:endParaRPr>
          </a:p>
          <a:p>
            <a:pPr algn="ctr">
              <a:defRPr/>
            </a:pPr>
            <a:endParaRPr lang="en-US" sz="1200" dirty="0">
              <a:solidFill>
                <a:srgbClr val="5B9BD5">
                  <a:lumMod val="50000"/>
                </a:srgbClr>
              </a:solidFill>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65325" y="3634741"/>
            <a:ext cx="3249324" cy="2240279"/>
          </a:xfrm>
          <a:prstGeom prst="rect">
            <a:avLst/>
          </a:prstGeom>
        </p:spPr>
      </p:pic>
    </p:spTree>
    <p:extLst>
      <p:ext uri="{BB962C8B-B14F-4D97-AF65-F5344CB8AC3E}">
        <p14:creationId xmlns:p14="http://schemas.microsoft.com/office/powerpoint/2010/main" val="684718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382893679"/>
              </p:ext>
            </p:extLst>
          </p:nvPr>
        </p:nvGraphicFramePr>
        <p:xfrm>
          <a:off x="296488" y="0"/>
          <a:ext cx="11804073" cy="6864189"/>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algn="r" rtl="1"/>
                      <a:r>
                        <a:rPr lang="ar-AE" sz="1200" b="1" u="none" kern="1200" baseline="0" dirty="0">
                          <a:solidFill>
                            <a:srgbClr val="FF0000"/>
                          </a:solidFill>
                          <a:latin typeface="Sakkal Majalla" panose="02000000000000000000" pitchFamily="2" charset="-78"/>
                          <a:ea typeface="+mn-ea"/>
                          <a:cs typeface="Sakkal Majalla" panose="02000000000000000000" pitchFamily="2" charset="-78"/>
                        </a:rPr>
                        <a:t>الحصة الدراسية</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u="none" baseline="0" dirty="0" smtClean="0">
                          <a:latin typeface="Sakkal Majalla" panose="02000000000000000000" pitchFamily="2" charset="-78"/>
                          <a:cs typeface="Sakkal Majalla" panose="02000000000000000000" pitchFamily="2" charset="-78"/>
                        </a:rPr>
                        <a:t>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الهدف الرئيسي هو  أن تنسخ الطالبة الخطوط </a:t>
                      </a:r>
                      <a:endParaRPr lang="en-GB"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GB"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أهداف </a:t>
                      </a: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أخرى: </a:t>
                      </a: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ان يتقوي لدى الطالبة عضلات اليدين </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ان تمسك الطالبة القلم مسكة صحيحة </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أن تتدرب الطالبة على الجلسة الصحيحة عند البدء بالتكابة </a:t>
                      </a:r>
                      <a:endParaRPr lang="ar-AE" sz="1200" b="1" u="none" baseline="0" dirty="0">
                        <a:solidFill>
                          <a:schemeClr val="tx1"/>
                        </a:solidFill>
                        <a:latin typeface="Sakkal Majalla" panose="02000000000000000000" pitchFamily="2" charset="-78"/>
                        <a:cs typeface="Sakkal Majalla" panose="02000000000000000000" pitchFamily="2" charset="-78"/>
                      </a:endParaRPr>
                    </a:p>
                    <a:p>
                      <a:pPr marL="0" algn="r" defTabSz="914400" rtl="1" eaLnBrk="1" latinLnBrk="0" hangingPunct="1"/>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النشاط الرياضي  : </a:t>
                      </a:r>
                      <a:endParaRPr lang="ar-AE" sz="1200" b="1" u="none" baseline="0" dirty="0" smtClean="0">
                        <a:solidFill>
                          <a:srgbClr val="FF0000"/>
                        </a:solidFill>
                        <a:latin typeface="Sakkal Majalla" panose="02000000000000000000" pitchFamily="2" charset="-78"/>
                        <a:cs typeface="Sakkal Majalla" panose="02000000000000000000" pitchFamily="2" charset="-78"/>
                      </a:endParaRPr>
                    </a:p>
                    <a:p>
                      <a:pPr marL="0" algn="r" defTabSz="914400" rtl="1" eaLnBrk="1" latinLnBrk="0" hangingPunct="1"/>
                      <a:r>
                        <a:rPr lang="ar-AE" sz="1200" b="1" u="none" baseline="0" dirty="0" smtClean="0">
                          <a:solidFill>
                            <a:schemeClr val="tx1"/>
                          </a:solidFill>
                          <a:latin typeface="Sakkal Majalla" panose="02000000000000000000" pitchFamily="2" charset="-78"/>
                          <a:cs typeface="Sakkal Majalla" panose="02000000000000000000" pitchFamily="2" charset="-78"/>
                        </a:rPr>
                        <a:t>عمل بعض التدريبات التى تساعد على تقوية عضلات اليدين </a:t>
                      </a:r>
                    </a:p>
                    <a:p>
                      <a:pPr marL="0" algn="r" defTabSz="914400" rtl="1" eaLnBrk="1" latinLnBrk="0" hangingPunct="1"/>
                      <a:r>
                        <a:rPr lang="ar-AE" sz="1200" b="1" u="none" baseline="0" dirty="0" smtClean="0">
                          <a:solidFill>
                            <a:srgbClr val="FF0000"/>
                          </a:solidFill>
                          <a:latin typeface="Sakkal Majalla" panose="02000000000000000000" pitchFamily="2" charset="-78"/>
                          <a:cs typeface="Sakkal Majalla" panose="02000000000000000000" pitchFamily="2" charset="-78"/>
                        </a:rPr>
                        <a:t>النشاط الفني : </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أن تقوم الطالبة بعدد من الرسومات بالألوان المائية والصلصال </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  </a:t>
                      </a:r>
                      <a:r>
                        <a:rPr lang="ar-AE" sz="1200" b="1" u="none" baseline="0" dirty="0" smtClean="0">
                          <a:solidFill>
                            <a:srgbClr val="FF0000"/>
                          </a:solidFill>
                          <a:latin typeface="Sakkal Majalla" panose="02000000000000000000" pitchFamily="2" charset="-78"/>
                          <a:cs typeface="Sakkal Majalla" panose="02000000000000000000" pitchFamily="2" charset="-78"/>
                        </a:rPr>
                        <a:t>النشاط الموسيقي :</a:t>
                      </a: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إستخدام الألات الموسيقية</a:t>
                      </a:r>
                      <a:r>
                        <a:rPr lang="en-US" sz="1200" b="1" u="none" baseline="0" dirty="0" smtClean="0">
                          <a:solidFill>
                            <a:schemeClr val="tx1"/>
                          </a:solidFill>
                          <a:latin typeface="Sakkal Majalla" panose="02000000000000000000" pitchFamily="2" charset="-78"/>
                          <a:cs typeface="Sakkal Majalla" panose="02000000000000000000" pitchFamily="2" charset="-78"/>
                        </a:rPr>
                        <a:t> </a:t>
                      </a:r>
                      <a:r>
                        <a:rPr lang="ar-AE" sz="1200" b="1" u="none" baseline="0" dirty="0" smtClean="0">
                          <a:solidFill>
                            <a:schemeClr val="tx1"/>
                          </a:solidFill>
                          <a:latin typeface="Sakkal Majalla" panose="02000000000000000000" pitchFamily="2" charset="-78"/>
                          <a:cs typeface="Sakkal Majalla" panose="02000000000000000000" pitchFamily="2" charset="-78"/>
                        </a:rPr>
                        <a:t>العضلات عند الطالب </a:t>
                      </a: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Arial" panose="020B0604020202020204" pitchFamily="34" charset="0"/>
                        <a:cs typeface="Arial" panose="020B0604020202020204" pitchFamily="34" charset="0"/>
                      </a:endParaRPr>
                    </a:p>
                    <a:p>
                      <a:pPr algn="ctr" rtl="1"/>
                      <a:r>
                        <a:rPr lang="ar-AE" sz="1400" b="1" baseline="0" dirty="0">
                          <a:latin typeface="Arial" panose="020B0604020202020204" pitchFamily="34" charset="0"/>
                          <a:cs typeface="Arial" panose="020B0604020202020204" pitchFamily="34" charset="0"/>
                        </a:rPr>
                        <a:t>دليل للمعلم</a:t>
                      </a:r>
                    </a:p>
                    <a:p>
                      <a:pPr algn="ctr" rtl="1"/>
                      <a:endParaRPr lang="ar-AE" sz="1400" b="1" baseline="0"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aseline="0" dirty="0">
                          <a:latin typeface="Arial" panose="020B0604020202020204" pitchFamily="34" charset="0"/>
                          <a:cs typeface="Arial" panose="020B0604020202020204" pitchFamily="34" charset="0"/>
                        </a:rPr>
                        <a:t> </a:t>
                      </a:r>
                      <a:r>
                        <a:rPr lang="ar-AE" sz="1200" b="1" baseline="0" dirty="0" smtClean="0">
                          <a:latin typeface="Sakkal Majalla" panose="02000000000000000000" pitchFamily="2" charset="-78"/>
                          <a:cs typeface="Sakkal Majalla" panose="02000000000000000000" pitchFamily="2" charset="-78"/>
                        </a:rPr>
                        <a:t>يجب على ولى الامر تطبيق المهارة بشكل يومي مع الطالب ومراعاة التالي : </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1" baseline="0" dirty="0" smtClean="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1-يجب تعريض الطالب لعدد من التجارب عند الكتابة وعدم تحديد الجلوس للنسخ (كالنسخ على ورقة ملعقة على الحائط ) ( او تشكيل الخطوط على ضباب الشباك )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2-يجب مراعاة الجلسة الصحيحة عند طلب البدء بالمهمة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3-عدم إستخدام وسيلة واحدة للتطبيق ( الألوان –الصلصال – قصاصات الورق -)</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aseline="0" dirty="0" smtClean="0">
                        <a:latin typeface="Arial" panose="020B0604020202020204" pitchFamily="34" charset="0"/>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aseline="0"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Arial" panose="020B0604020202020204" pitchFamily="34" charset="0"/>
                          <a:cs typeface="Arial" panose="020B0604020202020204" pitchFamily="34" charset="0"/>
                        </a:rPr>
                        <a:t>الواجب المنزلي </a:t>
                      </a:r>
                      <a:endParaRPr lang="en-US" sz="14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373383">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endParaRPr lang="ar-AE" sz="1200" b="0" u="none" kern="1200" baseline="0" dirty="0" smtClean="0">
                        <a:solidFill>
                          <a:schemeClr val="tx1"/>
                        </a:solidFill>
                        <a:latin typeface="Arial" panose="020B0604020202020204" pitchFamily="34" charset="0"/>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 typeface="+mj-lt"/>
                        <a:buNone/>
                        <a:tabLst/>
                        <a:defRPr/>
                      </a:pPr>
                      <a:endParaRPr lang="ar-AE" sz="1200" b="0" u="none" kern="1200" baseline="0" dirty="0" smtClean="0">
                        <a:solidFill>
                          <a:schemeClr val="tx1"/>
                        </a:solidFill>
                        <a:latin typeface="Arial" panose="020B0604020202020204" pitchFamily="34" charset="0"/>
                        <a:ea typeface="+mn-ea"/>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 typeface="+mj-lt"/>
                        <a:buNone/>
                        <a:tabLst/>
                        <a:defRPr/>
                      </a:pPr>
                      <a:endParaRPr lang="ar-AE" sz="1200" b="0" u="none" kern="1200" baseline="0" dirty="0" smtClean="0">
                        <a:solidFill>
                          <a:schemeClr val="tx1"/>
                        </a:solidFill>
                        <a:latin typeface="Arial" panose="020B0604020202020204" pitchFamily="34" charset="0"/>
                        <a:ea typeface="+mn-ea"/>
                        <a:cs typeface="Arial" panose="020B0604020202020204" pitchFamily="34" charset="0"/>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Arial" panose="020B0604020202020204" pitchFamily="34" charset="0"/>
                          <a:cs typeface="Arial" panose="020B0604020202020204" pitchFamily="34" charset="0"/>
                        </a:rPr>
                        <a:t>تمارين الكترونية</a:t>
                      </a:r>
                      <a:endParaRPr lang="en-US" sz="14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algn="r" rtl="1"/>
                      <a:r>
                        <a:rPr lang="ar-AE" sz="1200" b="1" baseline="0" dirty="0">
                          <a:latin typeface="Sakkal Majalla" panose="02000000000000000000" pitchFamily="2" charset="-78"/>
                          <a:cs typeface="Sakkal Majalla" panose="02000000000000000000" pitchFamily="2" charset="-78"/>
                        </a:rPr>
                        <a:t>متوسط : </a:t>
                      </a:r>
                      <a:r>
                        <a:rPr lang="ar-AE" sz="1200" b="0" baseline="0" dirty="0" smtClean="0">
                          <a:latin typeface="Sakkal Majalla" panose="02000000000000000000" pitchFamily="2" charset="-78"/>
                          <a:cs typeface="Sakkal Majalla" panose="02000000000000000000" pitchFamily="2" charset="-78"/>
                        </a:rPr>
                        <a:t>أن تنسخ الخطوط  بمساعدة جسدية ولفظية </a:t>
                      </a:r>
                      <a:r>
                        <a:rPr lang="ar-AE" sz="1200" b="1" baseline="0" dirty="0" smtClean="0">
                          <a:latin typeface="Sakkal Majalla" panose="02000000000000000000" pitchFamily="2" charset="-78"/>
                          <a:cs typeface="Sakkal Majalla" panose="02000000000000000000" pitchFamily="2" charset="-78"/>
                        </a:rPr>
                        <a:t>. جيد</a:t>
                      </a:r>
                      <a:r>
                        <a:rPr lang="ar-AE" sz="1200" b="1" baseline="0" dirty="0">
                          <a:latin typeface="Sakkal Majalla" panose="02000000000000000000" pitchFamily="2" charset="-78"/>
                          <a:cs typeface="Sakkal Majalla" panose="02000000000000000000" pitchFamily="2" charset="-78"/>
                        </a:rPr>
                        <a:t>: </a:t>
                      </a:r>
                      <a:r>
                        <a:rPr lang="ar-AE" sz="1200" b="0" baseline="0" dirty="0" smtClean="0">
                          <a:latin typeface="Sakkal Majalla" panose="02000000000000000000" pitchFamily="2" charset="-78"/>
                          <a:cs typeface="Sakkal Majalla" panose="02000000000000000000" pitchFamily="2" charset="-78"/>
                        </a:rPr>
                        <a:t>ان تنسخ الخطوط  بمساعدة لفظية بسيطة </a:t>
                      </a:r>
                      <a:r>
                        <a:rPr lang="ar-AE" sz="1200" b="1" baseline="0" dirty="0" smtClean="0">
                          <a:latin typeface="Sakkal Majalla" panose="02000000000000000000" pitchFamily="2" charset="-78"/>
                          <a:cs typeface="Sakkal Majalla" panose="02000000000000000000" pitchFamily="2" charset="-78"/>
                        </a:rPr>
                        <a:t>. مرتفع : </a:t>
                      </a:r>
                      <a:r>
                        <a:rPr lang="ar-AE" sz="1200" b="0" baseline="0" dirty="0" smtClean="0">
                          <a:latin typeface="Sakkal Majalla" panose="02000000000000000000" pitchFamily="2" charset="-78"/>
                          <a:cs typeface="Sakkal Majalla" panose="02000000000000000000" pitchFamily="2" charset="-78"/>
                        </a:rPr>
                        <a:t>أن تنسخ الخطوط  بدون مساعدة جسدية ولفظية .</a:t>
                      </a:r>
                      <a:endParaRPr lang="ar-AE" sz="1200" b="0"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Arial" panose="020B0604020202020204" pitchFamily="34" charset="0"/>
                          <a:cs typeface="Arial" panose="020B0604020202020204" pitchFamily="34" charset="0"/>
                        </a:rPr>
                        <a:t>التقييم</a:t>
                      </a:r>
                      <a:endParaRPr lang="en-US" sz="14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3E19267-0502-414C-ADC8-E730C18BC296}" type="datetime3">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 December 2020</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F505-338F-4A63-8E60-F3E66EC2060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0" name="Rounded Rectangle 19"/>
          <p:cNvSpPr/>
          <p:nvPr/>
        </p:nvSpPr>
        <p:spPr>
          <a:xfrm>
            <a:off x="2972029" y="1248240"/>
            <a:ext cx="4813069" cy="28696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defRPr/>
            </a:pPr>
            <a:r>
              <a:rPr lang="en-US" sz="1200">
                <a:solidFill>
                  <a:srgbClr val="5B9BD5">
                    <a:lumMod val="50000"/>
                  </a:srgbClr>
                </a:solidFill>
                <a:latin typeface="Arial" panose="020B0604020202020204" pitchFamily="34" charset="0"/>
                <a:cs typeface="Arial" panose="020B0604020202020204" pitchFamily="34" charset="0"/>
                <a:hlinkClick r:id="rId3"/>
              </a:rPr>
              <a:t>https://youtu.be/6R23ukb-qW4</a:t>
            </a:r>
            <a:endParaRPr lang="en-US" sz="1200" dirty="0">
              <a:solidFill>
                <a:srgbClr val="5B9BD5">
                  <a:lumMod val="50000"/>
                </a:srgbClr>
              </a:solidFill>
              <a:latin typeface="Arial" panose="020B0604020202020204" pitchFamily="34" charset="0"/>
              <a:cs typeface="Arial" panose="020B0604020202020204" pitchFamily="34" charset="0"/>
            </a:endParaRPr>
          </a:p>
        </p:txBody>
      </p:sp>
      <p:sp>
        <p:nvSpPr>
          <p:cNvPr id="12" name="Rounded Rectangle 11"/>
          <p:cNvSpPr/>
          <p:nvPr/>
        </p:nvSpPr>
        <p:spPr>
          <a:xfrm>
            <a:off x="3171534" y="1682884"/>
            <a:ext cx="4813069" cy="28696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a:defRPr/>
            </a:pPr>
            <a:r>
              <a:rPr lang="en-US" sz="1200">
                <a:solidFill>
                  <a:srgbClr val="5B9BD5">
                    <a:lumMod val="50000"/>
                  </a:srgbClr>
                </a:solidFill>
                <a:latin typeface="Arial" panose="020B0604020202020204" pitchFamily="34" charset="0"/>
                <a:cs typeface="Arial" panose="020B0604020202020204" pitchFamily="34" charset="0"/>
              </a:rPr>
              <a:t>https://youtu.be/L3ODP_G-Sx4</a:t>
            </a:r>
            <a:endParaRPr lang="en-US" sz="1200" dirty="0">
              <a:solidFill>
                <a:srgbClr val="5B9BD5">
                  <a:lumMod val="50000"/>
                </a:srgbClr>
              </a:solidFill>
              <a:latin typeface="Arial" panose="020B0604020202020204" pitchFamily="34" charset="0"/>
              <a:cs typeface="Arial" panose="020B0604020202020204" pitchFamily="34" charset="0"/>
            </a:endParaRPr>
          </a:p>
        </p:txBody>
      </p:sp>
      <p:sp>
        <p:nvSpPr>
          <p:cNvPr id="13" name="Rounded Rectangle 12"/>
          <p:cNvSpPr/>
          <p:nvPr/>
        </p:nvSpPr>
        <p:spPr>
          <a:xfrm>
            <a:off x="6057207" y="5010348"/>
            <a:ext cx="4813069" cy="28696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a:defRPr/>
            </a:pPr>
            <a:r>
              <a:rPr lang="en-US" sz="1200">
                <a:solidFill>
                  <a:srgbClr val="5B9BD5">
                    <a:lumMod val="50000"/>
                  </a:srgbClr>
                </a:solidFill>
                <a:latin typeface="Arial" panose="020B0604020202020204" pitchFamily="34" charset="0"/>
                <a:cs typeface="Arial" panose="020B0604020202020204" pitchFamily="34" charset="0"/>
              </a:rPr>
              <a:t>https://youtu.be/Rz4wbdeqIPM</a:t>
            </a:r>
            <a:endParaRPr lang="en-US" sz="1200" dirty="0">
              <a:solidFill>
                <a:srgbClr val="5B9BD5">
                  <a:lumMod val="50000"/>
                </a:srgbClr>
              </a:solidFill>
              <a:latin typeface="Arial" panose="020B0604020202020204" pitchFamily="34" charset="0"/>
              <a:cs typeface="Arial" panose="020B0604020202020204" pitchFamily="34" charset="0"/>
            </a:endParaRPr>
          </a:p>
        </p:txBody>
      </p:sp>
      <p:sp>
        <p:nvSpPr>
          <p:cNvPr id="14" name="Rounded Rectangle 13"/>
          <p:cNvSpPr/>
          <p:nvPr/>
        </p:nvSpPr>
        <p:spPr>
          <a:xfrm>
            <a:off x="3171534" y="2064547"/>
            <a:ext cx="4813069" cy="28696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a:defRPr/>
            </a:pPr>
            <a:r>
              <a:rPr lang="en-US" sz="1200">
                <a:solidFill>
                  <a:srgbClr val="5B9BD5">
                    <a:lumMod val="50000"/>
                  </a:srgbClr>
                </a:solidFill>
                <a:latin typeface="Arial" panose="020B0604020202020204" pitchFamily="34" charset="0"/>
                <a:cs typeface="Arial" panose="020B0604020202020204" pitchFamily="34" charset="0"/>
              </a:rPr>
              <a:t>https://youtu.be/8ecKAQpbqYA</a:t>
            </a:r>
            <a:endParaRPr lang="en-US" sz="1200" dirty="0">
              <a:solidFill>
                <a:srgbClr val="5B9BD5">
                  <a:lumMod val="50000"/>
                </a:srgbClr>
              </a:solidFill>
              <a:latin typeface="Arial" panose="020B0604020202020204" pitchFamily="34" charset="0"/>
              <a:cs typeface="Arial" panose="020B0604020202020204" pitchFamily="34" charset="0"/>
            </a:endParaRPr>
          </a:p>
        </p:txBody>
      </p:sp>
      <p:sp>
        <p:nvSpPr>
          <p:cNvPr id="15" name="Rounded Rectangle 14"/>
          <p:cNvSpPr/>
          <p:nvPr/>
        </p:nvSpPr>
        <p:spPr>
          <a:xfrm>
            <a:off x="6057207" y="5650323"/>
            <a:ext cx="4813069" cy="28696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a:defRPr/>
            </a:pPr>
            <a:r>
              <a:rPr lang="en-US" sz="1200">
                <a:solidFill>
                  <a:srgbClr val="5B9BD5">
                    <a:lumMod val="50000"/>
                  </a:srgbClr>
                </a:solidFill>
                <a:latin typeface="Arial" panose="020B0604020202020204" pitchFamily="34" charset="0"/>
                <a:cs typeface="Arial" panose="020B0604020202020204" pitchFamily="34" charset="0"/>
              </a:rPr>
              <a:t>https://youtu.be/eslnHX87B3w</a:t>
            </a:r>
            <a:endParaRPr lang="en-US" sz="1200" dirty="0">
              <a:solidFill>
                <a:srgbClr val="5B9BD5">
                  <a:lumMod val="50000"/>
                </a:srgbClr>
              </a:solidFill>
              <a:latin typeface="Arial" panose="020B0604020202020204" pitchFamily="34" charset="0"/>
              <a:cs typeface="Arial" panose="020B0604020202020204" pitchFamily="34" charset="0"/>
            </a:endParaRPr>
          </a:p>
        </p:txBody>
      </p:sp>
      <p:sp>
        <p:nvSpPr>
          <p:cNvPr id="17" name="Rounded Rectangle 16"/>
          <p:cNvSpPr/>
          <p:nvPr/>
        </p:nvSpPr>
        <p:spPr>
          <a:xfrm>
            <a:off x="4471091" y="2704522"/>
            <a:ext cx="4813069" cy="28696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defRPr/>
            </a:pPr>
            <a:r>
              <a:rPr lang="en-US" sz="1200">
                <a:solidFill>
                  <a:srgbClr val="5B9BD5">
                    <a:lumMod val="50000"/>
                  </a:srgbClr>
                </a:solidFill>
                <a:latin typeface="Arial" panose="020B0604020202020204" pitchFamily="34" charset="0"/>
                <a:cs typeface="Arial" panose="020B0604020202020204" pitchFamily="34" charset="0"/>
              </a:rPr>
              <a:t>https://youtu.be/88RFruIR4Z4</a:t>
            </a:r>
            <a:endParaRPr lang="en-US" sz="1200" dirty="0">
              <a:solidFill>
                <a:srgbClr val="5B9BD5">
                  <a:lumMod val="50000"/>
                </a:srgbClr>
              </a:solidFill>
              <a:latin typeface="Arial" panose="020B0604020202020204" pitchFamily="34" charset="0"/>
              <a:cs typeface="Arial" panose="020B0604020202020204" pitchFamily="34" charset="0"/>
            </a:endParaRPr>
          </a:p>
        </p:txBody>
      </p:sp>
      <p:sp>
        <p:nvSpPr>
          <p:cNvPr id="18" name="Rounded Rectangle 17"/>
          <p:cNvSpPr/>
          <p:nvPr/>
        </p:nvSpPr>
        <p:spPr>
          <a:xfrm>
            <a:off x="1030778" y="5056031"/>
            <a:ext cx="4813069" cy="286962"/>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a:defRPr/>
            </a:pPr>
            <a:r>
              <a:rPr lang="en-US" sz="1200">
                <a:solidFill>
                  <a:srgbClr val="5B9BD5">
                    <a:lumMod val="50000"/>
                  </a:srgbClr>
                </a:solidFill>
                <a:latin typeface="Arial" panose="020B0604020202020204" pitchFamily="34" charset="0"/>
                <a:cs typeface="Arial" panose="020B0604020202020204" pitchFamily="34" charset="0"/>
              </a:rPr>
              <a:t>https://youtu.be/qNCtd2s2ljY</a:t>
            </a:r>
            <a:endParaRPr lang="en-US" sz="1200" dirty="0">
              <a:solidFill>
                <a:srgbClr val="5B9BD5">
                  <a:lumMod val="5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0835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extBox 9"/>
          <p:cNvSpPr txBox="1"/>
          <p:nvPr/>
        </p:nvSpPr>
        <p:spPr>
          <a:xfrm>
            <a:off x="5620057" y="2086647"/>
            <a:ext cx="3703522" cy="52322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1400" b="1" dirty="0">
                <a:solidFill>
                  <a:srgbClr val="FF0000"/>
                </a:solidFill>
                <a:latin typeface="Arial" panose="020B0604020202020204" pitchFamily="34" charset="0"/>
                <a:cs typeface="Arial" panose="020B0604020202020204" pitchFamily="34" charset="0"/>
                <a:hlinkClick r:id="rId2"/>
              </a:rPr>
              <a:t>https://</a:t>
            </a:r>
            <a:r>
              <a:rPr lang="en-US" sz="1400" b="1" dirty="0" smtClean="0">
                <a:solidFill>
                  <a:srgbClr val="FF0000"/>
                </a:solidFill>
                <a:latin typeface="Arial" panose="020B0604020202020204" pitchFamily="34" charset="0"/>
                <a:cs typeface="Arial" panose="020B0604020202020204" pitchFamily="34" charset="0"/>
                <a:hlinkClick r:id="rId2"/>
              </a:rPr>
              <a:t>youtu.be/gZO26RwEyiU</a:t>
            </a:r>
            <a:endParaRPr lang="en-US" sz="1400" b="1" dirty="0" smtClean="0">
              <a:solidFill>
                <a:srgbClr val="FF0000"/>
              </a:solidFill>
              <a:latin typeface="Arial" panose="020B0604020202020204" pitchFamily="34" charset="0"/>
              <a:cs typeface="Arial" panose="020B0604020202020204" pitchFamily="34" charset="0"/>
            </a:endParaRPr>
          </a:p>
          <a:p>
            <a:pPr algn="ctr"/>
            <a:endParaRPr lang="en-US" sz="1400" b="1" dirty="0">
              <a:solidFill>
                <a:srgbClr val="FF0000"/>
              </a:solidFill>
              <a:latin typeface="Arial" panose="020B0604020202020204" pitchFamily="34" charset="0"/>
              <a:cs typeface="Arial" panose="020B0604020202020204" pitchFamily="34" charset="0"/>
            </a:endParaRPr>
          </a:p>
        </p:txBody>
      </p:sp>
      <p:sp>
        <p:nvSpPr>
          <p:cNvPr id="11" name="TextBox 10"/>
          <p:cNvSpPr txBox="1"/>
          <p:nvPr/>
        </p:nvSpPr>
        <p:spPr>
          <a:xfrm>
            <a:off x="3064072" y="4377529"/>
            <a:ext cx="3339069" cy="52322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1400" b="1" dirty="0">
                <a:solidFill>
                  <a:srgbClr val="FF0000"/>
                </a:solidFill>
                <a:latin typeface="Arial" panose="020B0604020202020204" pitchFamily="34" charset="0"/>
                <a:cs typeface="Arial" panose="020B0604020202020204" pitchFamily="34" charset="0"/>
                <a:hlinkClick r:id="rId3"/>
              </a:rPr>
              <a:t>https://</a:t>
            </a:r>
            <a:r>
              <a:rPr lang="en-US" sz="1400" b="1" dirty="0" smtClean="0">
                <a:solidFill>
                  <a:srgbClr val="FF0000"/>
                </a:solidFill>
                <a:latin typeface="Arial" panose="020B0604020202020204" pitchFamily="34" charset="0"/>
                <a:cs typeface="Arial" panose="020B0604020202020204" pitchFamily="34" charset="0"/>
                <a:hlinkClick r:id="rId3"/>
              </a:rPr>
              <a:t>youtu.be/WJs7dge75uM</a:t>
            </a:r>
            <a:endParaRPr lang="en-US" sz="1400" b="1" dirty="0" smtClean="0">
              <a:solidFill>
                <a:srgbClr val="FF0000"/>
              </a:solidFill>
              <a:latin typeface="Arial" panose="020B0604020202020204" pitchFamily="34" charset="0"/>
              <a:cs typeface="Arial" panose="020B0604020202020204" pitchFamily="34" charset="0"/>
            </a:endParaRPr>
          </a:p>
          <a:p>
            <a:pPr algn="ctr"/>
            <a:endParaRPr lang="en-US" sz="1400" b="1" dirty="0">
              <a:solidFill>
                <a:srgbClr val="FF0000"/>
              </a:solidFill>
              <a:latin typeface="Arial" panose="020B0604020202020204" pitchFamily="34" charset="0"/>
              <a:cs typeface="Arial" panose="020B0604020202020204" pitchFamily="34" charset="0"/>
            </a:endParaRPr>
          </a:p>
        </p:txBody>
      </p:sp>
      <p:sp>
        <p:nvSpPr>
          <p:cNvPr id="17" name="Rounded Rectangle 16"/>
          <p:cNvSpPr/>
          <p:nvPr/>
        </p:nvSpPr>
        <p:spPr>
          <a:xfrm>
            <a:off x="4961036" y="3362893"/>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dirty="0">
                <a:solidFill>
                  <a:prstClr val="black"/>
                </a:solidFill>
                <a:latin typeface="Arial" panose="020B0604020202020204" pitchFamily="34" charset="0"/>
                <a:hlinkClick r:id="rId4"/>
              </a:rPr>
              <a:t>https://</a:t>
            </a:r>
            <a:r>
              <a:rPr lang="en-US" sz="1200" dirty="0" smtClean="0">
                <a:solidFill>
                  <a:prstClr val="black"/>
                </a:solidFill>
                <a:latin typeface="Arial" panose="020B0604020202020204" pitchFamily="34" charset="0"/>
                <a:hlinkClick r:id="rId4"/>
              </a:rPr>
              <a:t>youtu.be/A_u1tmXvcyg</a:t>
            </a:r>
            <a:endParaRPr lang="en-US" sz="1200" dirty="0" smtClean="0">
              <a:solidFill>
                <a:prstClr val="black"/>
              </a:solidFill>
              <a:latin typeface="Arial" panose="020B0604020202020204" pitchFamily="34" charset="0"/>
            </a:endParaRPr>
          </a:p>
          <a:p>
            <a:pPr lvl="0" algn="ctr" rtl="1">
              <a:defRPr/>
            </a:pPr>
            <a:endParaRPr lang="ar-SA" sz="1200" dirty="0">
              <a:solidFill>
                <a:prstClr val="black"/>
              </a:solidFill>
              <a:latin typeface="Arial" panose="020B0604020202020204" pitchFamily="34" charset="0"/>
            </a:endParaRPr>
          </a:p>
        </p:txBody>
      </p:sp>
      <p:sp>
        <p:nvSpPr>
          <p:cNvPr id="9" name="Title 1"/>
          <p:cNvSpPr>
            <a:spLocks noGrp="1"/>
          </p:cNvSpPr>
          <p:nvPr>
            <p:ph type="title"/>
          </p:nvPr>
        </p:nvSpPr>
        <p:spPr>
          <a:xfrm>
            <a:off x="3098985" y="501517"/>
            <a:ext cx="6110132" cy="832104"/>
          </a:xfrm>
        </p:spPr>
        <p:txBody>
          <a:bodyPr/>
          <a:lstStyle/>
          <a:p>
            <a:pPr algn="ctr"/>
            <a:r>
              <a:rPr lang="ar-AE" dirty="0" smtClean="0"/>
              <a:t>أنشطة متنوعة لتقوية عضلات اليدين والمسكة الصحيحة </a:t>
            </a:r>
            <a:endParaRPr lang="en-US" dirty="0"/>
          </a:p>
        </p:txBody>
      </p:sp>
    </p:spTree>
    <p:extLst>
      <p:ext uri="{BB962C8B-B14F-4D97-AF65-F5344CB8AC3E}">
        <p14:creationId xmlns:p14="http://schemas.microsoft.com/office/powerpoint/2010/main" val="2823766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0468" y="173659"/>
            <a:ext cx="6110132" cy="832104"/>
          </a:xfrm>
        </p:spPr>
        <p:txBody>
          <a:bodyPr/>
          <a:lstStyle/>
          <a:p>
            <a:pPr algn="ctr"/>
            <a:r>
              <a:rPr lang="ar-AE" dirty="0" smtClean="0"/>
              <a:t>تدريبات على نسخ الخطوط </a:t>
            </a:r>
            <a:endParaRPr lang="en-US" dirty="0"/>
          </a:p>
        </p:txBody>
      </p:sp>
      <p:sp>
        <p:nvSpPr>
          <p:cNvPr id="3" name="Slide Number Placeholder 2"/>
          <p:cNvSpPr>
            <a:spLocks noGrp="1"/>
          </p:cNvSpPr>
          <p:nvPr>
            <p:ph type="sldNum" sz="quarter" idx="12"/>
          </p:nvPr>
        </p:nvSpPr>
        <p:spPr/>
        <p:txBody>
          <a:bodyPr/>
          <a:lstStyle/>
          <a:p>
            <a:fld id="{98C0CDE5-970C-4CC4-BF43-0DA127E73E82}" type="slidenum">
              <a:rPr lang="en-US" noProof="0" smtClean="0"/>
              <a:t>7</a:t>
            </a:fld>
            <a:endParaRPr lang="en-US" noProof="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62776" y="1213658"/>
            <a:ext cx="4350944" cy="5325254"/>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14561" y="1421361"/>
            <a:ext cx="3609975" cy="5059362"/>
          </a:xfrm>
          <a:prstGeom prst="rect">
            <a:avLst/>
          </a:prstGeom>
        </p:spPr>
      </p:pic>
    </p:spTree>
    <p:extLst>
      <p:ext uri="{BB962C8B-B14F-4D97-AF65-F5344CB8AC3E}">
        <p14:creationId xmlns:p14="http://schemas.microsoft.com/office/powerpoint/2010/main" val="4063710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1018" y="136845"/>
            <a:ext cx="4829972" cy="832104"/>
          </a:xfrm>
        </p:spPr>
        <p:txBody>
          <a:bodyPr>
            <a:normAutofit/>
          </a:bodyPr>
          <a:lstStyle/>
          <a:p>
            <a:pPr algn="ctr"/>
            <a:r>
              <a:rPr lang="ar-AE" sz="1400" dirty="0" smtClean="0"/>
              <a:t>تقوم الطالبة بتتبع  </a:t>
            </a:r>
            <a:r>
              <a:rPr lang="ar-AE" sz="1400" dirty="0" smtClean="0"/>
              <a:t>الخطوط مع مراعاة الفروق الفردية </a:t>
            </a:r>
            <a:endParaRPr lang="en-US" sz="1400" dirty="0"/>
          </a:p>
        </p:txBody>
      </p:sp>
      <p:sp>
        <p:nvSpPr>
          <p:cNvPr id="3" name="Slide Number Placeholder 2"/>
          <p:cNvSpPr>
            <a:spLocks noGrp="1"/>
          </p:cNvSpPr>
          <p:nvPr>
            <p:ph type="sldNum" sz="quarter" idx="12"/>
          </p:nvPr>
        </p:nvSpPr>
        <p:spPr/>
        <p:txBody>
          <a:bodyPr/>
          <a:lstStyle/>
          <a:p>
            <a:fld id="{98C0CDE5-970C-4CC4-BF43-0DA127E73E82}" type="slidenum">
              <a:rPr lang="en-US" noProof="0" smtClean="0"/>
              <a:t>8</a:t>
            </a:fld>
            <a:endParaRPr lang="en-US" noProof="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161" y="1158813"/>
            <a:ext cx="3680818" cy="519753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9071" y="1165225"/>
            <a:ext cx="4048125" cy="5191125"/>
          </a:xfrm>
          <a:prstGeom prst="rect">
            <a:avLst/>
          </a:prstGeom>
        </p:spPr>
      </p:pic>
    </p:spTree>
    <p:extLst>
      <p:ext uri="{BB962C8B-B14F-4D97-AF65-F5344CB8AC3E}">
        <p14:creationId xmlns:p14="http://schemas.microsoft.com/office/powerpoint/2010/main" val="3028161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6080" y="103594"/>
            <a:ext cx="4829972" cy="832104"/>
          </a:xfrm>
        </p:spPr>
        <p:txBody>
          <a:bodyPr>
            <a:normAutofit/>
          </a:bodyPr>
          <a:lstStyle/>
          <a:p>
            <a:pPr algn="ctr"/>
            <a:r>
              <a:rPr lang="ar-AE" sz="1400" dirty="0" smtClean="0"/>
              <a:t>تقوم الطالبة بنسخ </a:t>
            </a:r>
            <a:r>
              <a:rPr lang="ar-AE" sz="1400" dirty="0" smtClean="0"/>
              <a:t>الخطوط مع مراعاة الفروق الفردية </a:t>
            </a:r>
            <a:endParaRPr lang="en-US" sz="1400" dirty="0"/>
          </a:p>
        </p:txBody>
      </p:sp>
      <p:sp>
        <p:nvSpPr>
          <p:cNvPr id="3" name="Slide Number Placeholder 2"/>
          <p:cNvSpPr>
            <a:spLocks noGrp="1"/>
          </p:cNvSpPr>
          <p:nvPr>
            <p:ph type="sldNum" sz="quarter" idx="12"/>
          </p:nvPr>
        </p:nvSpPr>
        <p:spPr/>
        <p:txBody>
          <a:bodyPr/>
          <a:lstStyle/>
          <a:p>
            <a:fld id="{98C0CDE5-970C-4CC4-BF43-0DA127E73E82}" type="slidenum">
              <a:rPr lang="en-US" noProof="0" smtClean="0"/>
              <a:t>9</a:t>
            </a:fld>
            <a:endParaRPr lang="en-US" noProof="0"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8178" y="1138845"/>
            <a:ext cx="3424844" cy="5400068"/>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6044" y="1221971"/>
            <a:ext cx="3142210" cy="5316942"/>
          </a:xfrm>
          <a:prstGeom prst="rect">
            <a:avLst/>
          </a:prstGeom>
        </p:spPr>
      </p:pic>
    </p:spTree>
    <p:extLst>
      <p:ext uri="{BB962C8B-B14F-4D97-AF65-F5344CB8AC3E}">
        <p14:creationId xmlns:p14="http://schemas.microsoft.com/office/powerpoint/2010/main" val="3111378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2124</TotalTime>
  <Words>596</Words>
  <Application>Microsoft Office PowerPoint</Application>
  <PresentationFormat>Widescreen</PresentationFormat>
  <Paragraphs>127</Paragraphs>
  <Slides>11</Slides>
  <Notes>3</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11</vt:i4>
      </vt:variant>
    </vt:vector>
  </HeadingPairs>
  <TitlesOfParts>
    <vt:vector size="20" baseType="lpstr">
      <vt:lpstr>Arial</vt:lpstr>
      <vt:lpstr>Calibri</vt:lpstr>
      <vt:lpstr>Calibri Light</vt:lpstr>
      <vt:lpstr>Franklin Gothic Book</vt:lpstr>
      <vt:lpstr>Sakkal Majalla</vt:lpstr>
      <vt:lpstr>Times New Roman</vt:lpstr>
      <vt:lpstr>Office Theme</vt:lpstr>
      <vt:lpstr>1_Office Theme</vt:lpstr>
      <vt:lpstr>2_Office Theme</vt:lpstr>
      <vt:lpstr>نسخ الخطوط </vt:lpstr>
      <vt:lpstr>PowerPoint Presentation</vt:lpstr>
      <vt:lpstr>نسخ الخطوط </vt:lpstr>
      <vt:lpstr>PowerPoint Presentation</vt:lpstr>
      <vt:lpstr>PowerPoint Presentation</vt:lpstr>
      <vt:lpstr>أنشطة متنوعة لتقوية عضلات اليدين والمسكة الصحيحة </vt:lpstr>
      <vt:lpstr>تدريبات على نسخ الخطوط </vt:lpstr>
      <vt:lpstr>تقوم الطالبة بتتبع  الخطوط مع مراعاة الفروق الفردية </vt:lpstr>
      <vt:lpstr>تقوم الطالبة بنسخ الخطوط مع مراعاة الفروق الفردية </vt:lpstr>
      <vt:lpstr>تقوم الطالبة بنسخ الخطوط مع مراعاة الفروق الفردية </vt:lpstr>
      <vt:lpstr>تقوم الطالبة بتتبع  الخطوط مع مراعاة الفروق الفردية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EBTESAM AHMED MOHAMMED</dc:creator>
  <cp:lastModifiedBy>DELL</cp:lastModifiedBy>
  <cp:revision>149</cp:revision>
  <dcterms:created xsi:type="dcterms:W3CDTF">2020-11-18T18:24:39Z</dcterms:created>
  <dcterms:modified xsi:type="dcterms:W3CDTF">2020-12-09T19:28:38Z</dcterms:modified>
</cp:coreProperties>
</file>