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13"/>
  </p:notesMasterIdLst>
  <p:sldIdLst>
    <p:sldId id="267" r:id="rId4"/>
    <p:sldId id="260" r:id="rId5"/>
    <p:sldId id="268" r:id="rId6"/>
    <p:sldId id="269" r:id="rId7"/>
    <p:sldId id="275" r:id="rId8"/>
    <p:sldId id="271" r:id="rId9"/>
    <p:sldId id="273" r:id="rId10"/>
    <p:sldId id="276" r:id="rId11"/>
    <p:sldId id="27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49939-C65B-435F-A377-B2B28925476B}" type="datetimeFigureOut">
              <a:rPr lang="en-US" smtClean="0"/>
              <a:t>1/25/2021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FD2681-0E01-44C4-A440-3749A9924D56}" type="slidenum">
              <a:rPr lang="en-US" smtClean="0"/>
              <a:t>‹#›</a:t>
            </a:fld>
            <a:endParaRPr lang="en-US" dirty="0"/>
          </a:p>
        </p:txBody>
      </p:sp>
    </p:spTree>
    <p:extLst>
      <p:ext uri="{BB962C8B-B14F-4D97-AF65-F5344CB8AC3E}">
        <p14:creationId xmlns:p14="http://schemas.microsoft.com/office/powerpoint/2010/main" val="3870325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4157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4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734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358120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940767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36909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0F5DDA-372B-43CF-86FE-C9B6645BBCC7}" type="datetime3">
              <a:rPr lang="en-US" smtClean="0"/>
              <a:t>25 January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012339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998D2-4126-411A-8949-6F4D826F56A2}" type="datetime3">
              <a:rPr lang="en-US" smtClean="0"/>
              <a:t>25 January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444789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25 January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690957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4F4428-25CE-497A-9941-367C16ECCEA0}" type="datetime3">
              <a:rPr lang="en-US" smtClean="0"/>
              <a:t>25 January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59201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A53F8D-8F5F-4D98-B67F-54B571C7FB47}" type="datetime3">
              <a:rPr lang="en-US" smtClean="0"/>
              <a:t>25 January 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364119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6C29FF-CCF6-46F0-B460-CA0EFD3579DE}" type="datetime3">
              <a:rPr lang="en-US" smtClean="0"/>
              <a:t>25 January 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40823983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25 January 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190084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25 January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179078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744313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25 January 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25814950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2F16D-244F-47C2-842A-9317BC736D29}" type="datetime3">
              <a:rPr lang="en-US" smtClean="0"/>
              <a:t>25 January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5386396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A787B-4AB8-4174-BC68-AD1479FF75F2}" type="datetime3">
              <a:rPr lang="en-US" smtClean="0"/>
              <a:t>25 January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dirty="0"/>
          </a:p>
        </p:txBody>
      </p:sp>
    </p:spTree>
    <p:extLst>
      <p:ext uri="{BB962C8B-B14F-4D97-AF65-F5344CB8AC3E}">
        <p14:creationId xmlns:p14="http://schemas.microsoft.com/office/powerpoint/2010/main" val="32760461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dirty="0" smtClean="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939333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smtClean="0"/>
              <a:t>Edit Master text styles</a:t>
            </a:r>
          </a:p>
        </p:txBody>
      </p:sp>
    </p:spTree>
    <p:extLst>
      <p:ext uri="{BB962C8B-B14F-4D97-AF65-F5344CB8AC3E}">
        <p14:creationId xmlns:p14="http://schemas.microsoft.com/office/powerpoint/2010/main" val="34391796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25 January 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9888215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25 January 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8915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25 January 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761779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25 January 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73528021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25 January 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2297247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40292454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25 January 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536966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25 January 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8307035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25 January 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31277682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25 January 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772005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25 January 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19944579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25 January 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dirty="0"/>
          </a:p>
        </p:txBody>
      </p:sp>
    </p:spTree>
    <p:extLst>
      <p:ext uri="{BB962C8B-B14F-4D97-AF65-F5344CB8AC3E}">
        <p14:creationId xmlns:p14="http://schemas.microsoft.com/office/powerpoint/2010/main" val="8290698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DBF8466-F90A-4774-B172-0061F1A7985F}"/>
              </a:ext>
            </a:extLst>
          </p:cNvPr>
          <p:cNvSpPr>
            <a:spLocks noGrp="1"/>
          </p:cNvSpPr>
          <p:nvPr>
            <p:ph type="dt" sz="half" idx="10"/>
          </p:nvPr>
        </p:nvSpPr>
        <p:spPr/>
        <p:txBody>
          <a:bodyPr/>
          <a:lstStyle/>
          <a:p>
            <a:fld id="{D17A6D05-D16B-4603-A323-876374AD20C5}" type="datetime3">
              <a:rPr lang="en-US" noProof="0" smtClean="0"/>
              <a:t>25 January 2021</a:t>
            </a:fld>
            <a:endParaRPr lang="en-US" noProof="0" dirty="0"/>
          </a:p>
        </p:txBody>
      </p:sp>
      <p:sp>
        <p:nvSpPr>
          <p:cNvPr id="5" name="Footer Placeholder 4">
            <a:extLst>
              <a:ext uri="{FF2B5EF4-FFF2-40B4-BE49-F238E27FC236}">
                <a16:creationId xmlns:a16="http://schemas.microsoft.com/office/drawing/2014/main" id="{7BC76C28-113A-459C-BD12-125E112B10B7}"/>
              </a:ext>
            </a:extLst>
          </p:cNvPr>
          <p:cNvSpPr>
            <a:spLocks noGrp="1"/>
          </p:cNvSpPr>
          <p:nvPr>
            <p:ph type="ftr" sz="quarter" idx="11"/>
          </p:nvPr>
        </p:nvSpPr>
        <p:spPr/>
        <p:txBody>
          <a:bodyPr lIns="0"/>
          <a:lstStyle/>
          <a:p>
            <a:endParaRPr lang="en-US" noProof="0" dirty="0"/>
          </a:p>
        </p:txBody>
      </p:sp>
      <p:sp>
        <p:nvSpPr>
          <p:cNvPr id="6" name="Slide Number Placeholder 5">
            <a:extLst>
              <a:ext uri="{FF2B5EF4-FFF2-40B4-BE49-F238E27FC236}">
                <a16:creationId xmlns:a16="http://schemas.microsoft.com/office/drawing/2014/main"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a:t>Edit Master text styles</a:t>
            </a:r>
          </a:p>
        </p:txBody>
      </p:sp>
      <p:grpSp>
        <p:nvGrpSpPr>
          <p:cNvPr id="19" name="Graphic 17">
            <a:extLst>
              <a:ext uri="{FF2B5EF4-FFF2-40B4-BE49-F238E27FC236}">
                <a16:creationId xmlns:a16="http://schemas.microsoft.com/office/drawing/2014/main"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dirty="0"/>
              <a:t>Click icon to add picture</a:t>
            </a:r>
          </a:p>
        </p:txBody>
      </p:sp>
    </p:spTree>
    <p:extLst>
      <p:ext uri="{BB962C8B-B14F-4D97-AF65-F5344CB8AC3E}">
        <p14:creationId xmlns:p14="http://schemas.microsoft.com/office/powerpoint/2010/main" val="154430673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30885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28247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24893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504715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0987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74679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98AC49-1D2F-45D0-9AD1-1EAEC22289F9}" type="datetimeFigureOut">
              <a:rPr lang="en-US"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6A3ED0-4FE8-4F7B-8FE9-5FAA26AE8554}" type="slidenum">
              <a:rPr lang="en-US" smtClean="0"/>
              <a:t>‹#›</a:t>
            </a:fld>
            <a:endParaRPr lang="en-US" dirty="0"/>
          </a:p>
        </p:txBody>
      </p:sp>
    </p:spTree>
    <p:extLst>
      <p:ext uri="{BB962C8B-B14F-4D97-AF65-F5344CB8AC3E}">
        <p14:creationId xmlns:p14="http://schemas.microsoft.com/office/powerpoint/2010/main" val="103879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8AC49-1D2F-45D0-9AD1-1EAEC22289F9}" type="datetimeFigureOut">
              <a:rPr lang="en-US" smtClean="0"/>
              <a:t>1/25/2021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6A3ED0-4FE8-4F7B-8FE9-5FAA26AE8554}" type="slidenum">
              <a:rPr lang="en-US" smtClean="0"/>
              <a:t>‹#›</a:t>
            </a:fld>
            <a:endParaRPr lang="en-US" dirty="0"/>
          </a:p>
        </p:txBody>
      </p:sp>
    </p:spTree>
    <p:extLst>
      <p:ext uri="{BB962C8B-B14F-4D97-AF65-F5344CB8AC3E}">
        <p14:creationId xmlns:p14="http://schemas.microsoft.com/office/powerpoint/2010/main" val="535336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25 January 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dirty="0"/>
          </a:p>
        </p:txBody>
      </p:sp>
    </p:spTree>
    <p:extLst>
      <p:ext uri="{BB962C8B-B14F-4D97-AF65-F5344CB8AC3E}">
        <p14:creationId xmlns:p14="http://schemas.microsoft.com/office/powerpoint/2010/main" val="1697350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25 January 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dirty="0"/>
          </a:p>
        </p:txBody>
      </p:sp>
    </p:spTree>
    <p:extLst>
      <p:ext uri="{BB962C8B-B14F-4D97-AF65-F5344CB8AC3E}">
        <p14:creationId xmlns:p14="http://schemas.microsoft.com/office/powerpoint/2010/main" val="8883514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0okfD0iI0O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6.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oFY_YlLBNX8" TargetMode="External"/><Relationship Id="rId2" Type="http://schemas.openxmlformats.org/officeDocument/2006/relationships/notesSlide" Target="../notesSlides/notesSlide2.xml"/><Relationship Id="rId1" Type="http://schemas.openxmlformats.org/officeDocument/2006/relationships/slideLayout" Target="../slideLayouts/slideLayout31.xml"/><Relationship Id="rId5" Type="http://schemas.openxmlformats.org/officeDocument/2006/relationships/hyperlink" Target="https://youtu.be/ttVvt87gPZ8" TargetMode="External"/><Relationship Id="rId4" Type="http://schemas.openxmlformats.org/officeDocument/2006/relationships/hyperlink" Target="https://youtu.be/SXpPLHHq5fQ"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youtu.be/XJzIyQm2CR4" TargetMode="External"/><Relationship Id="rId2" Type="http://schemas.openxmlformats.org/officeDocument/2006/relationships/notesSlide" Target="../notesSlides/notesSlide3.xml"/><Relationship Id="rId1" Type="http://schemas.openxmlformats.org/officeDocument/2006/relationships/slideLayout" Target="../slideLayouts/slideLayout31.xml"/><Relationship Id="rId6" Type="http://schemas.openxmlformats.org/officeDocument/2006/relationships/hyperlink" Target="https://www.youtube.com/watch?v=yu71QilbI_w" TargetMode="External"/><Relationship Id="rId5" Type="http://schemas.openxmlformats.org/officeDocument/2006/relationships/hyperlink" Target="https://youtu.be/grqvXiPx3-U" TargetMode="External"/><Relationship Id="rId4" Type="http://schemas.openxmlformats.org/officeDocument/2006/relationships/hyperlink" Target="https://youtu.be/XBPeGWZfEy4"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12.jpg"/><Relationship Id="rId2" Type="http://schemas.openxmlformats.org/officeDocument/2006/relationships/image" Target="../media/image7.jpg"/><Relationship Id="rId1" Type="http://schemas.openxmlformats.org/officeDocument/2006/relationships/slideLayout" Target="../slideLayouts/slideLayout37.xml"/><Relationship Id="rId6" Type="http://schemas.openxmlformats.org/officeDocument/2006/relationships/image" Target="../media/image11.jpg"/><Relationship Id="rId5" Type="http://schemas.openxmlformats.org/officeDocument/2006/relationships/image" Target="../media/image10.pn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37.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2.jpg"/><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059213" y="2807279"/>
            <a:ext cx="4914981" cy="1627198"/>
          </a:xfrm>
        </p:spPr>
        <p:txBody>
          <a:bodyPr>
            <a:normAutofit/>
          </a:bodyPr>
          <a:lstStyle/>
          <a:p>
            <a:pPr algn="r" rtl="1" fontAlgn="ctr"/>
            <a:r>
              <a:rPr lang="ar-AE" sz="2800" b="1" dirty="0" smtClean="0">
                <a:solidFill>
                  <a:schemeClr val="tx1"/>
                </a:solidFill>
                <a:latin typeface="Arial" panose="020B0604020202020204" pitchFamily="34" charset="0"/>
              </a:rPr>
              <a:t>إستعمال الادوات الكهربائية (مايكرويف –حماصة الخبز-غلاية الماي)بطريقة صحيحة وآمنة.</a:t>
            </a:r>
            <a:endParaRPr lang="ar-AE" sz="2800" b="1" dirty="0">
              <a:solidFill>
                <a:schemeClr val="tx1"/>
              </a:solidFill>
              <a:latin typeface="Arial" panose="020B0604020202020204" pitchFamily="34" charset="0"/>
            </a:endParaRPr>
          </a:p>
        </p:txBody>
      </p:sp>
      <p:sp>
        <p:nvSpPr>
          <p:cNvPr id="6" name="Title 1">
            <a:extLst>
              <a:ext uri="{FF2B5EF4-FFF2-40B4-BE49-F238E27FC236}">
                <a16:creationId xmlns:a16="http://schemas.microsoft.com/office/drawing/2014/main" id="{2FF535A0-9A52-40AD-972C-D0F96C905295}"/>
              </a:ext>
            </a:extLst>
          </p:cNvPr>
          <p:cNvSpPr txBox="1">
            <a:spLocks/>
          </p:cNvSpPr>
          <p:nvPr/>
        </p:nvSpPr>
        <p:spPr>
          <a:xfrm rot="663969">
            <a:off x="7592154" y="4866492"/>
            <a:ext cx="4799595" cy="1328566"/>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5500" kern="1200">
                <a:solidFill>
                  <a:schemeClr val="bg1"/>
                </a:solidFill>
                <a:latin typeface="+mj-lt"/>
                <a:ea typeface="+mj-ea"/>
                <a:cs typeface="+mj-cs"/>
              </a:defRPr>
            </a:lvl1pPr>
          </a:lstStyle>
          <a:p>
            <a:pPr algn="ctr" rtl="1"/>
            <a:r>
              <a:rPr lang="ar-SA" sz="2200" dirty="0" smtClean="0">
                <a:latin typeface="Sakkal Majalla" panose="02000000000000000000" pitchFamily="2" charset="-78"/>
                <a:cs typeface="Sakkal Majalla" panose="02000000000000000000" pitchFamily="2" charset="-78"/>
              </a:rPr>
              <a:t>مقدم الهدف:</a:t>
            </a:r>
            <a:br>
              <a:rPr lang="ar-SA" sz="2200" dirty="0" smtClean="0">
                <a:latin typeface="Sakkal Majalla" panose="02000000000000000000" pitchFamily="2" charset="-78"/>
                <a:cs typeface="Sakkal Majalla" panose="02000000000000000000" pitchFamily="2" charset="-78"/>
              </a:rPr>
            </a:br>
            <a:r>
              <a:rPr lang="ar-AE" sz="2000" b="1" dirty="0" smtClean="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pic>
        <p:nvPicPr>
          <p:cNvPr id="8" name="Picture 7"/>
          <p:cNvPicPr>
            <a:picLocks noChangeAspect="1"/>
          </p:cNvPicPr>
          <p:nvPr/>
        </p:nvPicPr>
        <p:blipFill>
          <a:blip r:embed="rId3"/>
          <a:stretch>
            <a:fillRect/>
          </a:stretch>
        </p:blipFill>
        <p:spPr>
          <a:xfrm>
            <a:off x="9616180" y="292122"/>
            <a:ext cx="1322947" cy="1213209"/>
          </a:xfrm>
          <a:prstGeom prst="rect">
            <a:avLst/>
          </a:prstGeom>
        </p:spPr>
      </p:pic>
    </p:spTree>
    <p:extLst>
      <p:ext uri="{BB962C8B-B14F-4D97-AF65-F5344CB8AC3E}">
        <p14:creationId xmlns:p14="http://schemas.microsoft.com/office/powerpoint/2010/main" val="2394562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57616229"/>
              </p:ext>
            </p:extLst>
          </p:nvPr>
        </p:nvGraphicFramePr>
        <p:xfrm>
          <a:off x="154004" y="224444"/>
          <a:ext cx="11906451" cy="669505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smtClean="0">
                          <a:solidFill>
                            <a:schemeClr val="tx1"/>
                          </a:solidFill>
                          <a:latin typeface="Arial" panose="020B0604020202020204" pitchFamily="34" charset="0"/>
                          <a:ea typeface="+mn-ea"/>
                          <a:cs typeface="Arial" panose="020B0604020202020204" pitchFamily="34" charset="0"/>
                        </a:rPr>
                        <a:t>المراجعة: </a:t>
                      </a:r>
                      <a:r>
                        <a:rPr lang="ar-AE" sz="1200" b="1" kern="1200" dirty="0" smtClean="0">
                          <a:solidFill>
                            <a:schemeClr val="tx1"/>
                          </a:solidFill>
                          <a:latin typeface="Arial" panose="020B0604020202020204" pitchFamily="34" charset="0"/>
                          <a:ea typeface="+mn-ea"/>
                          <a:cs typeface="+mn-cs"/>
                        </a:rPr>
                        <a:t>أ. جمعة </a:t>
                      </a:r>
                      <a:r>
                        <a:rPr lang="ar-AE" sz="1200" b="1" kern="1200" dirty="0" smtClean="0">
                          <a:solidFill>
                            <a:schemeClr val="tx1"/>
                          </a:solidFill>
                          <a:latin typeface="Arial" panose="020B0604020202020204" pitchFamily="34" charset="0"/>
                          <a:ea typeface="+mn-ea"/>
                          <a:cs typeface="+mn-cs"/>
                        </a:rPr>
                        <a:t>شعيب</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الإعداد </a:t>
                      </a:r>
                      <a:r>
                        <a:rPr lang="ar-AE" sz="1200" b="1" kern="1200" dirty="0" smtClean="0">
                          <a:solidFill>
                            <a:schemeClr val="tx1"/>
                          </a:solidFill>
                          <a:latin typeface="Arial" panose="020B0604020202020204" pitchFamily="34" charset="0"/>
                          <a:ea typeface="+mn-ea"/>
                          <a:cs typeface="Arial" panose="020B0604020202020204" pitchFamily="34" charset="0"/>
                        </a:rPr>
                        <a:t>:أ-فاطمة كمال </a:t>
                      </a:r>
                      <a:endParaRPr lang="en-US"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fontAlgn="ctr"/>
                      <a:r>
                        <a:rPr lang="ar-AE" sz="1200" b="1" kern="1200" dirty="0" smtClean="0">
                          <a:solidFill>
                            <a:schemeClr val="tx1"/>
                          </a:solidFill>
                          <a:latin typeface="Arial" panose="020B0604020202020204" pitchFamily="34" charset="0"/>
                          <a:ea typeface="+mn-ea"/>
                          <a:cs typeface="+mn-cs"/>
                        </a:rPr>
                        <a:t>إستعمال الأدوات</a:t>
                      </a:r>
                      <a:r>
                        <a:rPr lang="ar-AE" sz="1200" b="1" kern="1200" baseline="0" dirty="0" smtClean="0">
                          <a:solidFill>
                            <a:schemeClr val="tx1"/>
                          </a:solidFill>
                          <a:latin typeface="Arial" panose="020B0604020202020204" pitchFamily="34" charset="0"/>
                          <a:ea typeface="+mn-ea"/>
                          <a:cs typeface="+mn-cs"/>
                        </a:rPr>
                        <a:t> الكهربائية (مايكرويف –حماصة الخبز-غلاية )بطريقة صحيحة وآمنة . </a:t>
                      </a:r>
                      <a:endParaRPr lang="ar-AE" sz="1200" b="1" kern="1200" dirty="0" smtClean="0">
                        <a:solidFill>
                          <a:schemeClr val="tx1"/>
                        </a:solidFill>
                        <a:latin typeface="Arial" panose="020B0604020202020204" pitchFamily="34" charset="0"/>
                        <a:ea typeface="+mn-ea"/>
                        <a:cs typeface="+mn-cs"/>
                      </a:endParaRPr>
                    </a:p>
                    <a:p>
                      <a:pPr algn="r" rtl="1" fontAlgn="ctr"/>
                      <a:r>
                        <a:rPr lang="ar-AE" sz="1200" b="1" kern="1200" dirty="0" smtClean="0">
                          <a:solidFill>
                            <a:srgbClr val="FF0000"/>
                          </a:solidFill>
                          <a:latin typeface="Arial" panose="020B0604020202020204" pitchFamily="34" charset="0"/>
                          <a:ea typeface="+mn-ea"/>
                          <a:cs typeface="Arial" panose="020B0604020202020204" pitchFamily="34" charset="0"/>
                        </a:rPr>
                        <a:t>رقم </a:t>
                      </a:r>
                      <a:r>
                        <a:rPr lang="ar-AE" sz="1200" b="1" kern="1200" dirty="0">
                          <a:solidFill>
                            <a:srgbClr val="FF0000"/>
                          </a:solidFill>
                          <a:latin typeface="Arial" panose="020B0604020202020204" pitchFamily="34" charset="0"/>
                          <a:ea typeface="+mn-ea"/>
                          <a:cs typeface="Arial" panose="020B0604020202020204" pitchFamily="34" charset="0"/>
                        </a:rPr>
                        <a:t>الهدف </a:t>
                      </a:r>
                      <a:r>
                        <a:rPr lang="ar-AE" sz="1200" b="1" kern="1200" dirty="0" smtClean="0">
                          <a:solidFill>
                            <a:srgbClr val="FF0000"/>
                          </a:solidFill>
                          <a:latin typeface="Arial" panose="020B0604020202020204" pitchFamily="34" charset="0"/>
                          <a:ea typeface="+mn-ea"/>
                          <a:cs typeface="+mn-cs"/>
                        </a:rPr>
                        <a:t>:(2101)  </a:t>
                      </a:r>
                      <a:endParaRPr lang="ar-AE" sz="1200" b="1" kern="1200" dirty="0">
                        <a:solidFill>
                          <a:srgbClr val="FF0000"/>
                        </a:solidFill>
                        <a:latin typeface="Arial" panose="020B0604020202020204" pitchFamily="34" charset="0"/>
                        <a:ea typeface="+mn-ea"/>
                        <a:cs typeface="Arial" panose="020B0604020202020204" pitchFamily="34" charset="0"/>
                      </a:endParaRPr>
                    </a:p>
                    <a:p>
                      <a:pPr algn="r" rtl="1" fontAlgn="ctr"/>
                      <a:endParaRPr lang="ar-AE" sz="1200" b="1" kern="1200" dirty="0">
                        <a:solidFill>
                          <a:schemeClr val="tx1"/>
                        </a:solidFill>
                        <a:latin typeface="Arial" panose="020B0604020202020204" pitchFamily="34" charset="0"/>
                        <a:ea typeface="+mn-ea"/>
                        <a:cs typeface="Arial" panose="020B0604020202020204" pitchFamily="34" charset="0"/>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الفئة </a:t>
                      </a:r>
                      <a:r>
                        <a:rPr lang="ar-AE" sz="1200" b="1" kern="1200" dirty="0" smtClean="0">
                          <a:solidFill>
                            <a:schemeClr val="tx1"/>
                          </a:solidFill>
                          <a:latin typeface="Arial" panose="020B0604020202020204" pitchFamily="34" charset="0"/>
                          <a:ea typeface="+mn-ea"/>
                          <a:cs typeface="Arial" panose="020B0604020202020204" pitchFamily="34" charset="0"/>
                        </a:rPr>
                        <a:t>العمرية:11-12سنه</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مستوى الشدة: </a:t>
                      </a:r>
                      <a:r>
                        <a:rPr lang="ar-AE" sz="1200" b="1" kern="1200" dirty="0" smtClean="0">
                          <a:solidFill>
                            <a:schemeClr val="tx1"/>
                          </a:solidFill>
                          <a:latin typeface="Arial" panose="020B0604020202020204" pitchFamily="34" charset="0"/>
                          <a:ea typeface="+mn-ea"/>
                          <a:cs typeface="Arial" panose="020B0604020202020204" pitchFamily="34" charset="0"/>
                        </a:rPr>
                        <a:t>بسيطة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dirty="0">
                          <a:solidFill>
                            <a:schemeClr val="tx1"/>
                          </a:solidFill>
                          <a:latin typeface="Arial" panose="020B0604020202020204" pitchFamily="34" charset="0"/>
                          <a:ea typeface="+mn-ea"/>
                          <a:cs typeface="Arial" panose="020B0604020202020204" pitchFamily="34" charset="0"/>
                        </a:rPr>
                        <a:t>فئة الإعاقة : الإعاقة الذهنية</a:t>
                      </a:r>
                      <a:r>
                        <a:rPr lang="en-US" sz="1200" b="1" kern="1200" dirty="0">
                          <a:solidFill>
                            <a:schemeClr val="tx1"/>
                          </a:solidFill>
                          <a:latin typeface="Arial" panose="020B0604020202020204" pitchFamily="34" charset="0"/>
                          <a:ea typeface="+mn-ea"/>
                          <a:cs typeface="Arial" panose="020B0604020202020204" pitchFamily="34" charset="0"/>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بيانات 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endParaRPr lang="ar-AE" sz="1400" b="1" kern="1200" dirty="0" smtClean="0">
                        <a:solidFill>
                          <a:srgbClr val="FF0000"/>
                        </a:solidFill>
                        <a:latin typeface="Arial" panose="020B0604020202020204" pitchFamily="34" charset="0"/>
                        <a:ea typeface="+mn-ea"/>
                        <a:cs typeface="Arial" panose="020B0604020202020204" pitchFamily="34" charset="0"/>
                      </a:endParaRPr>
                    </a:p>
                    <a:p>
                      <a:pPr algn="r" rtl="1"/>
                      <a:endParaRPr lang="ar-AE" sz="1400" b="1" kern="1200" dirty="0" smtClean="0">
                        <a:solidFill>
                          <a:srgbClr val="FF0000"/>
                        </a:solidFill>
                        <a:latin typeface="Arial" panose="020B0604020202020204" pitchFamily="34" charset="0"/>
                        <a:ea typeface="+mn-ea"/>
                        <a:cs typeface="Arial" panose="020B0604020202020204" pitchFamily="34" charset="0"/>
                      </a:endParaRPr>
                    </a:p>
                    <a:p>
                      <a:pPr algn="r" rtl="1"/>
                      <a:endParaRPr lang="ar-AE" sz="1200" b="1" kern="1200" dirty="0" smtClean="0">
                        <a:solidFill>
                          <a:srgbClr val="FF0000"/>
                        </a:solidFill>
                        <a:latin typeface="Arial" panose="020B0604020202020204" pitchFamily="34" charset="0"/>
                        <a:ea typeface="+mn-ea"/>
                        <a:cs typeface="+mn-cs"/>
                      </a:endParaRPr>
                    </a:p>
                    <a:p>
                      <a:pPr algn="r" rtl="1"/>
                      <a:r>
                        <a:rPr lang="ar-AE" sz="1200" b="1" kern="1200" dirty="0" smtClean="0">
                          <a:solidFill>
                            <a:srgbClr val="FF0000"/>
                          </a:solidFill>
                          <a:latin typeface="Arial" panose="020B0604020202020204" pitchFamily="34" charset="0"/>
                          <a:ea typeface="+mn-ea"/>
                          <a:cs typeface="+mn-cs"/>
                        </a:rPr>
                        <a:t>درس /</a:t>
                      </a:r>
                      <a:r>
                        <a:rPr lang="ar-AE" sz="1200" b="1" kern="1200" baseline="0" dirty="0" smtClean="0">
                          <a:solidFill>
                            <a:srgbClr val="FF0000"/>
                          </a:solidFill>
                          <a:latin typeface="Arial" panose="020B0604020202020204" pitchFamily="34" charset="0"/>
                          <a:ea typeface="+mn-ea"/>
                          <a:cs typeface="+mn-cs"/>
                        </a:rPr>
                        <a:t> أتعامل بحذر</a:t>
                      </a:r>
                      <a:r>
                        <a:rPr lang="ar-AE" sz="1200" b="1" baseline="0" dirty="0" smtClean="0">
                          <a:latin typeface="Sakkal Majalla" panose="02000000000000000000" pitchFamily="2" charset="-78"/>
                          <a:cs typeface="+mn-cs"/>
                        </a:rPr>
                        <a:t>  </a:t>
                      </a:r>
                    </a:p>
                    <a:p>
                      <a:pPr marL="0" marR="0" indent="0" algn="r" defTabSz="914400" rtl="1" eaLnBrk="1" fontAlgn="auto"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دخلت هند الى المطبخ , فوجدت والدتها تحمص الخبز و عندها تساءلت عن كيفية عمل محمصة الخبز فأخبرتها والدتها بانه جهاز يوصل بالكهرباء لتحميص الخبز ,فأرادت هند رؤية طريقة عمله فقامت والدتها بوضع شرائح الخبز في الجهاز ليدق بعدها الجرس دلالة على انه جاهز , فسارعت هند لتخرج الخبز من المحمصة و لكنها لم تلبس القفاز الواقي من الحرارة فحذرتها والدتها قائلة بأنه يجب عليها لبس القفاز لتحمي يديها من حرارة الجهاز و هكذا ادركت هند بانه يجب التعامل بحذر مع الادوات الكهربائيه.</a:t>
                      </a:r>
                      <a:endParaRPr lang="en-US" sz="1200" b="1" dirty="0" smtClean="0">
                        <a:latin typeface="Sakkal Majalla" panose="02000000000000000000" pitchFamily="2" charset="-78"/>
                        <a:cs typeface="Sakkal Majalla" panose="02000000000000000000" pitchFamily="2" charset="-78"/>
                      </a:endParaRPr>
                    </a:p>
                    <a:p>
                      <a:pPr algn="r" rtl="1"/>
                      <a:endParaRPr lang="ar-AE" sz="1200" b="1" baseline="0" dirty="0" smtClean="0">
                        <a:latin typeface="Sakkal Majalla" panose="02000000000000000000" pitchFamily="2" charset="-78"/>
                        <a:cs typeface="Sakkal Majalla" panose="02000000000000000000" pitchFamily="2" charset="-78"/>
                      </a:endParaRPr>
                    </a:p>
                    <a:p>
                      <a:pPr algn="r" rtl="1"/>
                      <a:endParaRPr lang="ar-AE" sz="1200" b="1" baseline="0" dirty="0" smtClean="0">
                        <a:latin typeface="Sakkal Majalla" panose="02000000000000000000" pitchFamily="2" charset="-78"/>
                        <a:cs typeface="+mn-cs"/>
                      </a:endParaRPr>
                    </a:p>
                    <a:p>
                      <a:pPr algn="r" rtl="1"/>
                      <a:endParaRPr lang="ar-AE" sz="1200" b="1" baseline="0" dirty="0" smtClean="0">
                        <a:latin typeface="Sakkal Majalla" panose="02000000000000000000" pitchFamily="2" charset="-78"/>
                        <a:cs typeface="+mn-cs"/>
                      </a:endParaRPr>
                    </a:p>
                    <a:p>
                      <a:pPr algn="r" rtl="1"/>
                      <a:endParaRPr lang="ar-AE" sz="1200" b="1" baseline="0" dirty="0" smtClean="0">
                        <a:latin typeface="Sakkal Majalla" panose="02000000000000000000" pitchFamily="2" charset="-78"/>
                        <a:cs typeface="Sakkal Majalla" panose="02000000000000000000" pitchFamily="2" charset="-78"/>
                      </a:endParaRPr>
                    </a:p>
                    <a:p>
                      <a:pPr algn="r" rtl="1"/>
                      <a:r>
                        <a:rPr lang="ar-AE" sz="1200" b="1" baseline="0" dirty="0" smtClean="0">
                          <a:latin typeface="Sakkal Majalla" panose="02000000000000000000" pitchFamily="2" charset="-78"/>
                          <a:cs typeface="Sakkal Majalla" panose="02000000000000000000" pitchFamily="2" charset="-78"/>
                        </a:rPr>
                        <a:t>  </a:t>
                      </a:r>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400" b="1" u="none" kern="1200" baseline="0" dirty="0">
                          <a:solidFill>
                            <a:srgbClr val="FF0000"/>
                          </a:solidFill>
                          <a:latin typeface="Arial" panose="020B0604020202020204" pitchFamily="34" charset="0"/>
                          <a:ea typeface="+mn-ea"/>
                          <a:cs typeface="Arial" panose="020B0604020202020204" pitchFamily="34" charset="0"/>
                        </a:rPr>
                        <a:t>الأنشطة الصفية:</a:t>
                      </a:r>
                      <a:r>
                        <a:rPr lang="ar-AE" sz="1400" b="1" u="sng" kern="1200" baseline="0" dirty="0">
                          <a:solidFill>
                            <a:srgbClr val="FF0000"/>
                          </a:solidFill>
                          <a:latin typeface="Arial" panose="020B0604020202020204" pitchFamily="34" charset="0"/>
                          <a:ea typeface="+mn-ea"/>
                          <a:cs typeface="Arial" panose="020B0604020202020204" pitchFamily="34" charset="0"/>
                        </a:rPr>
                        <a:t>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تعريفية  للطالبة  على الادوات الكهربائية (حماصة الخبز –المايكرويف –الغلاية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 الطالبة  على  إستخدام الاداوت الكهربائية (كيفية التعامل مع الادوات الكهربائية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تنفيذ أنشطة تدريبية لإستخدام الادوات مع مراعاة الامن والسلامة .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تعريفية عن الادوات الكهربائية والغير الكهربائية </a:t>
                      </a:r>
                    </a:p>
                    <a:p>
                      <a:pPr marL="0" indent="0" algn="r" rtl="1">
                        <a:buFont typeface="+mj-lt"/>
                        <a:buNone/>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228600" indent="-228600" algn="r" rtl="1">
                        <a:buFont typeface="+mj-lt"/>
                        <a:buAutoNum type="arabicPeriod"/>
                      </a:pPr>
                      <a:endParaRPr lang="ar-AE" sz="1200" b="1" u="none" kern="1200" baseline="0" dirty="0" smtClean="0">
                        <a:solidFill>
                          <a:schemeClr val="tx1"/>
                        </a:solidFill>
                        <a:latin typeface="Arial" panose="020B0604020202020204" pitchFamily="34" charset="0"/>
                        <a:ea typeface="+mn-ea"/>
                        <a:cs typeface="Arial" panose="020B0604020202020204" pitchFamily="34" charset="0"/>
                      </a:endParaRPr>
                    </a:p>
                    <a:p>
                      <a:pPr marL="0" indent="0" algn="r" rtl="1">
                        <a:buFont typeface="+mj-lt"/>
                        <a:buNone/>
                      </a:pPr>
                      <a:endParaRPr lang="ar-AE" sz="1200" b="1" u="none" kern="1200" baseline="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kern="1200" dirty="0">
                          <a:solidFill>
                            <a:schemeClr val="tx1"/>
                          </a:solidFill>
                          <a:latin typeface="Arial" panose="020B0604020202020204" pitchFamily="34" charset="0"/>
                          <a:ea typeface="+mn-ea"/>
                          <a:cs typeface="Arial" panose="020B0604020202020204" pitchFamily="34" charset="0"/>
                        </a:rPr>
                        <a:t>كتاب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25 January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dirty="0"/>
          </a:p>
        </p:txBody>
      </p:sp>
      <p:sp>
        <p:nvSpPr>
          <p:cNvPr id="5" name="TextBox 4"/>
          <p:cNvSpPr txBox="1"/>
          <p:nvPr/>
        </p:nvSpPr>
        <p:spPr>
          <a:xfrm>
            <a:off x="1069123" y="4363538"/>
            <a:ext cx="3253775"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rtl="1">
              <a:defRPr/>
            </a:pPr>
            <a:r>
              <a:rPr lang="en-US" sz="1400" b="1" dirty="0">
                <a:solidFill>
                  <a:srgbClr val="FF0000"/>
                </a:solidFill>
                <a:latin typeface="Arial" panose="020B0604020202020204" pitchFamily="34" charset="0"/>
                <a:cs typeface="Arial" panose="020B0604020202020204" pitchFamily="34" charset="0"/>
                <a:hlinkClick r:id="rId3"/>
              </a:rPr>
              <a:t>https://</a:t>
            </a:r>
            <a:r>
              <a:rPr lang="en-US" sz="1400" b="1" dirty="0" smtClean="0">
                <a:solidFill>
                  <a:srgbClr val="FF0000"/>
                </a:solidFill>
                <a:latin typeface="Arial" panose="020B0604020202020204" pitchFamily="34" charset="0"/>
                <a:cs typeface="Arial" panose="020B0604020202020204" pitchFamily="34" charset="0"/>
                <a:hlinkClick r:id="rId3"/>
              </a:rPr>
              <a:t>youtu.be/0okfD0iI0OU</a:t>
            </a:r>
            <a:endParaRPr lang="ar-AE" sz="1400" b="1" dirty="0" smtClean="0">
              <a:solidFill>
                <a:srgbClr val="FF0000"/>
              </a:solidFill>
              <a:latin typeface="Arial" panose="020B0604020202020204" pitchFamily="34" charset="0"/>
              <a:cs typeface="Arial" panose="020B0604020202020204" pitchFamily="34" charset="0"/>
            </a:endParaRPr>
          </a:p>
          <a:p>
            <a:pPr lvl="0" algn="ctr" rtl="1">
              <a:defRPr/>
            </a:pPr>
            <a:r>
              <a:rPr lang="ar-AE" sz="1400" b="1" dirty="0" smtClean="0">
                <a:solidFill>
                  <a:srgbClr val="FF0000"/>
                </a:solidFill>
                <a:latin typeface="Arial" panose="020B0604020202020204" pitchFamily="34" charset="0"/>
                <a:cs typeface="Arial" panose="020B0604020202020204" pitchFamily="34" charset="0"/>
              </a:rPr>
              <a:t>إرشادات عامة عند إستخدام الكهرباء </a:t>
            </a:r>
            <a:endParaRPr lang="en-US" sz="1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1799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9195BEB-A072-45D8-848D-E8CA744F9022}"/>
              </a:ext>
            </a:extLst>
          </p:cNvPr>
          <p:cNvSpPr>
            <a:spLocks noGrp="1"/>
          </p:cNvSpPr>
          <p:nvPr>
            <p:ph type="title"/>
          </p:nvPr>
        </p:nvSpPr>
        <p:spPr>
          <a:xfrm rot="21160326">
            <a:off x="850481" y="1160871"/>
            <a:ext cx="2944019" cy="381075"/>
          </a:xfrm>
        </p:spPr>
        <p:txBody>
          <a:bodyPr>
            <a:normAutofit/>
          </a:bodyPr>
          <a:lstStyle/>
          <a:p>
            <a:pPr algn="ctr" rtl="1"/>
            <a:r>
              <a:rPr lang="ar-AE" sz="1600" dirty="0" smtClean="0">
                <a:latin typeface="Arial" panose="020B0604020202020204" pitchFamily="34" charset="0"/>
                <a:cs typeface="Arial" panose="020B0604020202020204" pitchFamily="34" charset="0"/>
              </a:rPr>
              <a:t>إستخدام حماصة الخبز بطريقة آمنة </a:t>
            </a:r>
            <a:endParaRPr lang="en-US" sz="1600" dirty="0">
              <a:latin typeface="Arial" panose="020B0604020202020204" pitchFamily="34" charset="0"/>
              <a:cs typeface="Arial" panose="020B0604020202020204" pitchFamily="34" charset="0"/>
            </a:endParaRPr>
          </a:p>
        </p:txBody>
      </p:sp>
      <p:sp>
        <p:nvSpPr>
          <p:cNvPr id="2" name="Text Placeholder 1">
            <a:extLst>
              <a:ext uri="{FF2B5EF4-FFF2-40B4-BE49-F238E27FC236}">
                <a16:creationId xmlns:a16="http://schemas.microsoft.com/office/drawing/2014/main" id="{6587D558-5792-4FF7-9111-65F4C874C61B}"/>
              </a:ext>
            </a:extLst>
          </p:cNvPr>
          <p:cNvSpPr>
            <a:spLocks noGrp="1"/>
          </p:cNvSpPr>
          <p:nvPr>
            <p:ph type="body" idx="1"/>
          </p:nvPr>
        </p:nvSpPr>
        <p:spPr/>
        <p:txBody>
          <a:bodyPr>
            <a:normAutofit/>
          </a:bodyPr>
          <a:lstStyle/>
          <a:p>
            <a:pPr algn="ctr" rtl="1"/>
            <a:r>
              <a:rPr lang="ar-AE" sz="1400" dirty="0">
                <a:latin typeface="Arial" panose="020B0604020202020204" pitchFamily="34" charset="0"/>
                <a:cs typeface="Arial" panose="020B0604020202020204" pitchFamily="34" charset="0"/>
              </a:rPr>
              <a:t>نقاط مهمة في  الحصة الدرسية</a:t>
            </a:r>
          </a:p>
        </p:txBody>
      </p:sp>
      <p:sp>
        <p:nvSpPr>
          <p:cNvPr id="6" name="Text Placeholder 5">
            <a:extLst>
              <a:ext uri="{FF2B5EF4-FFF2-40B4-BE49-F238E27FC236}">
                <a16:creationId xmlns:a16="http://schemas.microsoft.com/office/drawing/2014/main" id="{FE58025A-9737-434D-AE90-0CC9E7990286}"/>
              </a:ext>
            </a:extLst>
          </p:cNvPr>
          <p:cNvSpPr>
            <a:spLocks noGrp="1"/>
          </p:cNvSpPr>
          <p:nvPr>
            <p:ph type="body" sz="quarter" idx="13"/>
          </p:nvPr>
        </p:nvSpPr>
        <p:spPr>
          <a:xfrm>
            <a:off x="748030" y="3392622"/>
            <a:ext cx="3974148" cy="2249488"/>
          </a:xfrm>
        </p:spPr>
        <p:txBody>
          <a:bodyPr>
            <a:normAutofit/>
          </a:bodyPr>
          <a:lstStyle/>
          <a:p>
            <a:pPr algn="r" rtl="1"/>
            <a:endParaRPr lang="ar-AE" sz="1200" b="1" dirty="0" smtClean="0">
              <a:latin typeface="Sakkal Majalla" panose="02000000000000000000" pitchFamily="2" charset="-78"/>
              <a:cs typeface="Sakkal Majalla" panose="02000000000000000000" pitchFamily="2" charset="-78"/>
            </a:endParaRPr>
          </a:p>
          <a:p>
            <a:pPr algn="r" rtl="1"/>
            <a:r>
              <a:rPr lang="ar-AE" sz="1200" dirty="0">
                <a:latin typeface="Arial" panose="020B0604020202020204" pitchFamily="34" charset="0"/>
                <a:cs typeface="Arial" panose="020B0604020202020204" pitchFamily="34" charset="0"/>
              </a:rPr>
              <a:t>.</a:t>
            </a:r>
            <a:r>
              <a:rPr lang="ar-AE" sz="1200" b="1" dirty="0">
                <a:latin typeface="Sakkal Majalla" panose="02000000000000000000" pitchFamily="2" charset="-78"/>
                <a:cs typeface="Sakkal Majalla" panose="02000000000000000000" pitchFamily="2" charset="-78"/>
              </a:rPr>
              <a:t>تحفيز </a:t>
            </a:r>
            <a:r>
              <a:rPr lang="ar-AE" sz="1200" b="1" dirty="0" smtClean="0">
                <a:latin typeface="Sakkal Majalla" panose="02000000000000000000" pitchFamily="2" charset="-78"/>
                <a:cs typeface="Sakkal Majalla" panose="02000000000000000000" pitchFamily="2" charset="-78"/>
              </a:rPr>
              <a:t>الطالبة </a:t>
            </a:r>
            <a:r>
              <a:rPr lang="ar-AE" sz="1200" b="1" dirty="0">
                <a:latin typeface="Sakkal Majalla" panose="02000000000000000000" pitchFamily="2" charset="-78"/>
                <a:cs typeface="Sakkal Majalla" panose="02000000000000000000" pitchFamily="2" charset="-78"/>
              </a:rPr>
              <a:t>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a:t>
            </a:r>
            <a:r>
              <a:rPr lang="ar-AE" sz="1200" b="1" dirty="0" smtClean="0">
                <a:latin typeface="Sakkal Majalla" panose="02000000000000000000" pitchFamily="2" charset="-78"/>
                <a:cs typeface="Sakkal Majalla" panose="02000000000000000000" pitchFamily="2" charset="-78"/>
              </a:rPr>
              <a:t>للحالات.</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a:t>
            </a:r>
            <a:r>
              <a:rPr lang="ar-AE" sz="1200" b="1" dirty="0" smtClean="0">
                <a:latin typeface="Sakkal Majalla" panose="02000000000000000000" pitchFamily="2" charset="-78"/>
                <a:cs typeface="Sakkal Majalla" panose="02000000000000000000" pitchFamily="2" charset="-78"/>
              </a:rPr>
              <a:t>نظرى وعملي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يمكن الدمج بين الأساليب لتحقيق </a:t>
            </a:r>
            <a:r>
              <a:rPr lang="ar-AE" sz="1200" b="1" dirty="0" smtClean="0">
                <a:latin typeface="Sakkal Majalla" panose="02000000000000000000" pitchFamily="2" charset="-78"/>
                <a:cs typeface="Sakkal Majalla" panose="02000000000000000000" pitchFamily="2" charset="-78"/>
              </a:rPr>
              <a:t>الفائدة </a:t>
            </a:r>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استخدام </a:t>
            </a:r>
            <a:r>
              <a:rPr lang="ar-AE" sz="1200" b="1" dirty="0" smtClean="0">
                <a:latin typeface="Sakkal Majalla" panose="02000000000000000000" pitchFamily="2" charset="-78"/>
                <a:cs typeface="Sakkal Majalla" panose="02000000000000000000" pitchFamily="2" charset="-78"/>
              </a:rPr>
              <a:t>الدمى لتطبيق المهارة </a:t>
            </a:r>
            <a:endParaRPr lang="ar-AE" sz="1200" b="1" dirty="0">
              <a:latin typeface="Sakkal Majalla" panose="02000000000000000000" pitchFamily="2" charset="-78"/>
              <a:cs typeface="Sakkal Majalla" panose="02000000000000000000" pitchFamily="2" charset="-78"/>
            </a:endParaRPr>
          </a:p>
        </p:txBody>
      </p:sp>
      <p:sp>
        <p:nvSpPr>
          <p:cNvPr id="4" name="Slide Number Placeholder 3">
            <a:extLst>
              <a:ext uri="{FF2B5EF4-FFF2-40B4-BE49-F238E27FC236}">
                <a16:creationId xmlns:a16="http://schemas.microsoft.com/office/drawing/2014/main" id="{03E8D56A-2615-403F-A09F-BC30DF1EE7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B15B7AE-9453-41D7-AC83-A2E65FBBCAE4}"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 January 2021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 name="Picture Placeholder 2"/>
          <p:cNvPicPr>
            <a:picLocks noGrp="1" noChangeAspect="1"/>
          </p:cNvPicPr>
          <p:nvPr>
            <p:ph type="pic" sz="quarter" idx="14"/>
          </p:nvPr>
        </p:nvPicPr>
        <p:blipFill>
          <a:blip r:embed="rId2"/>
          <a:srcRect l="23818" r="23818"/>
          <a:stretch>
            <a:fillRect/>
          </a:stretch>
        </p:blipFill>
        <p:spPr>
          <a:xfrm rot="720000">
            <a:off x="6536517" y="428921"/>
            <a:ext cx="4431013" cy="5067173"/>
          </a:xfrm>
          <a:prstGeom prst="rect">
            <a:avLst/>
          </a:prstGeom>
        </p:spPr>
      </p:pic>
    </p:spTree>
    <p:extLst>
      <p:ext uri="{BB962C8B-B14F-4D97-AF65-F5344CB8AC3E}">
        <p14:creationId xmlns:p14="http://schemas.microsoft.com/office/powerpoint/2010/main" val="175798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176632316"/>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indent="0" algn="r" defTabSz="914400" rtl="1" eaLnBrk="1" fontAlgn="ctr" latinLnBrk="0" hangingPunct="1">
                        <a:lnSpc>
                          <a:spcPct val="100000"/>
                        </a:lnSpc>
                        <a:spcBef>
                          <a:spcPts val="0"/>
                        </a:spcBef>
                        <a:spcAft>
                          <a:spcPts val="0"/>
                        </a:spcAft>
                        <a:buClrTx/>
                        <a:buSzTx/>
                        <a:buFontTx/>
                        <a:buNone/>
                        <a:tabLst/>
                        <a:defRPr/>
                      </a:pPr>
                      <a:r>
                        <a:rPr lang="ar-AE" sz="1200" b="1" kern="1200" dirty="0" smtClean="0">
                          <a:solidFill>
                            <a:schemeClr val="tx1"/>
                          </a:solidFill>
                          <a:latin typeface="Arial" panose="020B0604020202020204" pitchFamily="34" charset="0"/>
                          <a:ea typeface="+mn-ea"/>
                          <a:cs typeface="+mn-cs"/>
                        </a:rPr>
                        <a:t>إستعمال الأدوات</a:t>
                      </a:r>
                      <a:r>
                        <a:rPr lang="ar-AE" sz="1200" b="1" kern="1200" baseline="0" dirty="0" smtClean="0">
                          <a:solidFill>
                            <a:schemeClr val="tx1"/>
                          </a:solidFill>
                          <a:latin typeface="Arial" panose="020B0604020202020204" pitchFamily="34" charset="0"/>
                          <a:ea typeface="+mn-ea"/>
                          <a:cs typeface="+mn-cs"/>
                        </a:rPr>
                        <a:t> الكهربائية بطريقة صحيحة وآمنة . </a:t>
                      </a:r>
                      <a:endParaRPr lang="ar-AE" sz="1200" b="1" kern="1200" dirty="0" smtClean="0">
                        <a:solidFill>
                          <a:schemeClr val="tx1"/>
                        </a:solidFill>
                        <a:latin typeface="Arial" panose="020B0604020202020204" pitchFamily="34" charset="0"/>
                        <a:ea typeface="+mn-ea"/>
                        <a:cs typeface="+mn-cs"/>
                      </a:endParaRPr>
                    </a:p>
                    <a:p>
                      <a:pPr algn="r" rtl="1" fontAlgn="ctr"/>
                      <a:endParaRPr lang="ar-AE" sz="1200" b="1" kern="1200" dirty="0" smtClean="0">
                        <a:solidFill>
                          <a:schemeClr val="tx1"/>
                        </a:solidFill>
                        <a:latin typeface="Arial" panose="020B0604020202020204" pitchFamily="34" charset="0"/>
                        <a:ea typeface="+mn-ea"/>
                        <a:cs typeface="+mn-cs"/>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kern="1200" dirty="0">
                          <a:solidFill>
                            <a:schemeClr val="tx1"/>
                          </a:solidFill>
                          <a:latin typeface="Arial" panose="020B0604020202020204" pitchFamily="34" charset="0"/>
                          <a:ea typeface="+mn-ea"/>
                          <a:cs typeface="Arial" panose="020B0604020202020204" pitchFamily="34" charset="0"/>
                        </a:rPr>
                        <a:t>الهدف</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200" b="1" kern="1200" dirty="0">
                          <a:solidFill>
                            <a:schemeClr val="tx1"/>
                          </a:solidFill>
                          <a:latin typeface="Arial" panose="020B0604020202020204" pitchFamily="34" charset="0"/>
                          <a:ea typeface="+mn-ea"/>
                          <a:cs typeface="Arial" panose="020B0604020202020204" pitchFamily="34" charset="0"/>
                        </a:rPr>
                        <a:t>أ</a:t>
                      </a:r>
                      <a:r>
                        <a:rPr lang="ar-SA" sz="1200" b="1" kern="1200" dirty="0">
                          <a:solidFill>
                            <a:schemeClr val="tx1"/>
                          </a:solidFill>
                          <a:latin typeface="Arial" panose="020B0604020202020204" pitchFamily="34" charset="0"/>
                          <a:ea typeface="+mn-ea"/>
                          <a:cs typeface="Arial" panose="020B0604020202020204" pitchFamily="34" charset="0"/>
                        </a:rPr>
                        <a:t>نشطه مهارية</a:t>
                      </a:r>
                      <a:endParaRPr lang="ar-AE" sz="12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kern="1200" dirty="0">
                          <a:solidFill>
                            <a:schemeClr val="tx1"/>
                          </a:solidFill>
                          <a:latin typeface="Arial" panose="020B0604020202020204" pitchFamily="34" charset="0"/>
                          <a:ea typeface="+mn-ea"/>
                          <a:cs typeface="Arial" panose="020B0604020202020204" pitchFamily="34" charset="0"/>
                        </a:rPr>
                        <a:t>المكونات </a:t>
                      </a:r>
                      <a:endParaRPr lang="en-US"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baseline="0" dirty="0" smtClean="0">
                        <a:latin typeface="Sakkal Majalla" panose="02000000000000000000" pitchFamily="2" charset="-78"/>
                        <a:cs typeface="Sakkal Majalla" panose="02000000000000000000" pitchFamily="2" charset="-78"/>
                      </a:endParaRPr>
                    </a:p>
                    <a:p>
                      <a:pPr algn="r" rtl="1"/>
                      <a:endParaRPr lang="ar-AE" sz="1200" b="1" baseline="0" dirty="0" smtClean="0">
                        <a:latin typeface="Sakkal Majalla" panose="02000000000000000000" pitchFamily="2" charset="-78"/>
                        <a:cs typeface="Sakkal Majalla" panose="02000000000000000000" pitchFamily="2" charset="-78"/>
                      </a:endParaRPr>
                    </a:p>
                    <a:p>
                      <a:pPr algn="r" rtl="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الأنشطة الصفية:</a:t>
                      </a:r>
                      <a:r>
                        <a:rPr lang="ar-AE" sz="1200" b="1" u="sng" kern="1200" baseline="0" dirty="0" smtClean="0">
                          <a:solidFill>
                            <a:srgbClr val="FF0000"/>
                          </a:solidFill>
                          <a:latin typeface="Sakkal Majalla" panose="02000000000000000000" pitchFamily="2" charset="-78"/>
                          <a:ea typeface="+mn-ea"/>
                          <a:cs typeface="Sakkal Majalla" panose="02000000000000000000" pitchFamily="2" charset="-78"/>
                        </a:rPr>
                        <a:t>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تعريفية  للطالبة  على الأدوات الكهربائية . </a:t>
                      </a:r>
                      <a:endPar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عرض الادوات الكهربائية و الغير كهربائية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تدريب الطالبة  على  إسخدام الأدوات الكهربائية بطريقة صحيحة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تنفيذ أنشطة تدريبية لاستعمال الأدوات الكهربائية بطريقة آمنه </a:t>
                      </a:r>
                      <a:r>
                        <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rPr>
                        <a:t>)</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مايكرويف – حماصة الخبز – غلاية الماء )</a:t>
                      </a: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indent="0" algn="ctr" rtl="1">
                        <a:buFont typeface="Arial" panose="020B0604020202020204" pitchFamily="34" charset="0"/>
                        <a:buNone/>
                      </a:pPr>
                      <a:r>
                        <a:rPr lang="ar-AE" sz="1400" b="1" baseline="0" dirty="0" smtClean="0">
                          <a:latin typeface="Sakkal Majalla" panose="02000000000000000000" pitchFamily="2" charset="-78"/>
                          <a:cs typeface="Sakkal Majalla" panose="02000000000000000000" pitchFamily="2" charset="-78"/>
                        </a:rPr>
                        <a:t> </a:t>
                      </a:r>
                    </a:p>
                    <a:p>
                      <a:pPr marL="0" indent="0" algn="ct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AE" sz="1400" b="1" baseline="0" dirty="0">
                        <a:latin typeface="Sakkal Majalla" panose="02000000000000000000" pitchFamily="2" charset="-78"/>
                        <a:cs typeface="Sakkal Majalla" panose="02000000000000000000" pitchFamily="2" charset="-78"/>
                      </a:endParaRPr>
                    </a:p>
                    <a:p>
                      <a:pPr marL="0" marR="0" lvl="0" indent="0" algn="ctr" defTabSz="914400" rtl="1" eaLnBrk="1" fontAlgn="auto" latinLnBrk="0" hangingPunct="1">
                        <a:lnSpc>
                          <a:spcPct val="100000"/>
                        </a:lnSpc>
                        <a:spcBef>
                          <a:spcPts val="0"/>
                        </a:spcBef>
                        <a:spcAft>
                          <a:spcPts val="0"/>
                        </a:spcAft>
                        <a:buClrTx/>
                        <a:buSzTx/>
                        <a:buFont typeface="Arial" panose="020B0604020202020204" pitchFamily="34" charset="0"/>
                        <a:buNone/>
                        <a:tabLst/>
                        <a:defRPr/>
                      </a:pPr>
                      <a:r>
                        <a:rPr kumimoji="0" lang="ar-AE" sz="1400" b="1" i="0" u="none" strike="noStrike" kern="1200" cap="none" spc="0" normalizeH="0" baseline="0" noProof="0" dirty="0" smtClean="0">
                          <a:ln>
                            <a:noFill/>
                          </a:ln>
                          <a:solidFill>
                            <a:srgbClr val="FF0000"/>
                          </a:solidFill>
                          <a:effectLst/>
                          <a:uLnTx/>
                          <a:uFillTx/>
                          <a:latin typeface="Arial" panose="020B0604020202020204" pitchFamily="34" charset="0"/>
                          <a:ea typeface="+mn-ea"/>
                          <a:cs typeface="Arial" panose="020B0604020202020204" pitchFamily="34" charset="0"/>
                        </a:rPr>
                        <a:t> </a:t>
                      </a:r>
                      <a:endParaRPr kumimoji="0" lang="ar-AE" sz="1400" b="1" i="0" u="none" strike="noStrike" kern="1200" cap="none" spc="0" normalizeH="0" baseline="0" dirty="0">
                        <a:ln>
                          <a:noFill/>
                        </a:ln>
                        <a:solidFill>
                          <a:srgbClr val="FF0000"/>
                        </a:solidFill>
                        <a:effectLst/>
                        <a:uLnTx/>
                        <a:uFillTx/>
                        <a:latin typeface="Arial" panose="020B0604020202020204" pitchFamily="34" charset="0"/>
                        <a:ea typeface="+mn-ea"/>
                        <a:cs typeface="Arial" panose="020B0604020202020204" pitchFamily="34" charset="0"/>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AE" sz="1600" b="0" u="none" baseline="0" dirty="0" smtClean="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p>
                      <a:pPr algn="ctr" rtl="1"/>
                      <a:endParaRPr lang="ar-AE" sz="1400" b="1" kern="1200" dirty="0">
                        <a:solidFill>
                          <a:schemeClr val="tx1"/>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25 January 2021</a:t>
            </a:fld>
            <a:endParaRPr lang="en-GB" dirty="0"/>
          </a:p>
        </p:txBody>
      </p:sp>
      <p:sp>
        <p:nvSpPr>
          <p:cNvPr id="19" name="Slide Number Placeholder 18"/>
          <p:cNvSpPr>
            <a:spLocks noGrp="1"/>
          </p:cNvSpPr>
          <p:nvPr>
            <p:ph type="sldNum" sz="quarter" idx="12"/>
          </p:nvPr>
        </p:nvSpPr>
        <p:spPr/>
        <p:txBody>
          <a:bodyPr/>
          <a:lstStyle/>
          <a:p>
            <a:fld id="{60F9F505-338F-4A63-8E60-F3E66EC2060F}" type="slidenum">
              <a:rPr lang="en-GB" smtClean="0"/>
              <a:t>4</a:t>
            </a:fld>
            <a:endParaRPr lang="en-GB" dirty="0"/>
          </a:p>
        </p:txBody>
      </p:sp>
      <p:sp>
        <p:nvSpPr>
          <p:cNvPr id="12" name="Rounded Rectangle 11"/>
          <p:cNvSpPr/>
          <p:nvPr/>
        </p:nvSpPr>
        <p:spPr>
          <a:xfrm>
            <a:off x="712916" y="3346152"/>
            <a:ext cx="4462039"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3"/>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3"/>
              </a:rPr>
              <a:t>youtu.be/oFY_YlLBNX8</a:t>
            </a:r>
            <a:endParaRPr lang="ar-AE" sz="1200" dirty="0" smtClean="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a:solidFill>
                  <a:srgbClr val="5B9BD5">
                    <a:lumMod val="50000"/>
                  </a:srgbClr>
                </a:solidFill>
                <a:latin typeface="Arial" panose="020B0604020202020204" pitchFamily="34" charset="0"/>
                <a:cs typeface="Arial" panose="020B0604020202020204" pitchFamily="34" charset="0"/>
              </a:rPr>
              <a:t> </a:t>
            </a:r>
            <a:r>
              <a:rPr lang="ar-AE" sz="1200" dirty="0" smtClean="0">
                <a:solidFill>
                  <a:srgbClr val="5B9BD5">
                    <a:lumMod val="50000"/>
                  </a:srgbClr>
                </a:solidFill>
                <a:latin typeface="Arial" panose="020B0604020202020204" pitchFamily="34" charset="0"/>
                <a:cs typeface="Arial" panose="020B0604020202020204" pitchFamily="34" charset="0"/>
              </a:rPr>
              <a:t>إستخدام المايكرويف </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7" name="Rounded Rectangle 6"/>
          <p:cNvSpPr/>
          <p:nvPr/>
        </p:nvSpPr>
        <p:spPr>
          <a:xfrm>
            <a:off x="712915" y="4174827"/>
            <a:ext cx="4462039"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4"/>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4"/>
              </a:rPr>
              <a:t>youtu.be/SXpPLHHq5fQ</a:t>
            </a:r>
            <a:endParaRPr lang="ar-AE" sz="1200" dirty="0" smtClean="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إستخدام حماصة الخبز </a:t>
            </a: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8" name="Rounded Rectangle 7"/>
          <p:cNvSpPr/>
          <p:nvPr/>
        </p:nvSpPr>
        <p:spPr>
          <a:xfrm>
            <a:off x="838200" y="4931301"/>
            <a:ext cx="4462039"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defRPr/>
            </a:pPr>
            <a:r>
              <a:rPr lang="en-US" sz="1200" dirty="0">
                <a:solidFill>
                  <a:srgbClr val="5B9BD5">
                    <a:lumMod val="50000"/>
                  </a:srgbClr>
                </a:solidFill>
                <a:latin typeface="Arial" panose="020B0604020202020204" pitchFamily="34" charset="0"/>
                <a:cs typeface="Arial" panose="020B0604020202020204" pitchFamily="34" charset="0"/>
                <a:hlinkClick r:id="rId5"/>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5"/>
              </a:rPr>
              <a:t>youtu.be/ttVvt87gPZ8</a:t>
            </a:r>
            <a:endParaRPr lang="en-US" sz="1200" dirty="0" smtClean="0">
              <a:solidFill>
                <a:srgbClr val="5B9BD5">
                  <a:lumMod val="50000"/>
                </a:srgbClr>
              </a:solidFill>
              <a:latin typeface="Arial" panose="020B0604020202020204" pitchFamily="34" charset="0"/>
              <a:cs typeface="Arial" panose="020B0604020202020204" pitchFamily="34" charset="0"/>
            </a:endParaRPr>
          </a:p>
          <a:p>
            <a:pPr algn="ctr">
              <a:defRPr/>
            </a:pPr>
            <a:r>
              <a:rPr lang="ar-AE" sz="1200" dirty="0" smtClean="0">
                <a:solidFill>
                  <a:srgbClr val="5B9BD5">
                    <a:lumMod val="50000"/>
                  </a:srgbClr>
                </a:solidFill>
                <a:latin typeface="Arial" panose="020B0604020202020204" pitchFamily="34" charset="0"/>
                <a:cs typeface="Arial" panose="020B0604020202020204" pitchFamily="34" charset="0"/>
              </a:rPr>
              <a:t>الأدوات الكهربائية في المنزل </a:t>
            </a:r>
            <a:endParaRPr lang="en-US" sz="1200" dirty="0">
              <a:solidFill>
                <a:srgbClr val="5B9BD5">
                  <a:lumMod val="50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4718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42403922"/>
              </p:ext>
            </p:extLst>
          </p:nvPr>
        </p:nvGraphicFramePr>
        <p:xfrm>
          <a:off x="178724" y="28575"/>
          <a:ext cx="11804073" cy="682942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705795">
                <a:tc>
                  <a:txBody>
                    <a:bodyPr/>
                    <a:lstStyle/>
                    <a:p>
                      <a:pPr algn="r" rtl="1"/>
                      <a:r>
                        <a:rPr lang="ar-AE" sz="1200" b="1" u="none" kern="1200" baseline="0" dirty="0">
                          <a:solidFill>
                            <a:srgbClr val="FF0000"/>
                          </a:solidFill>
                          <a:latin typeface="Sakkal Majalla" panose="02000000000000000000" pitchFamily="2" charset="-78"/>
                          <a:ea typeface="+mn-ea"/>
                          <a:cs typeface="Sakkal Majalla" panose="02000000000000000000" pitchFamily="2" charset="-78"/>
                        </a:rPr>
                        <a:t>الحصة الدراسية</a:t>
                      </a: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0" u="none" baseline="0" dirty="0" smtClean="0">
                          <a:latin typeface="Sakkal Majalla" panose="02000000000000000000" pitchFamily="2" charset="-78"/>
                          <a:cs typeface="Sakkal Majalla" panose="02000000000000000000" pitchFamily="2" charset="-78"/>
                        </a:rPr>
                        <a:t> </a:t>
                      </a: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الهدف الرئيسي هو إستعمال الادوات الكهربائية (المايكرويف –حماصة الخبز – غلاية الماء )بطريقة صحيحة وأمنة </a:t>
                      </a: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GB"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أهداف </a:t>
                      </a: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أخرى: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 تتدرب  الطالبة على تصنيف الادوات الكهربائية والغير كهربائية .</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ان تتحذر الطالبة من العبث بالادوات الكهربائية أثناء التشغيل . </a:t>
                      </a:r>
                    </a:p>
                    <a:p>
                      <a:pPr marL="0" algn="r" defTabSz="914400" rtl="1" eaLnBrk="1" latinLnBrk="0" hangingPunct="1"/>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marL="0" algn="r" defTabSz="914400" rtl="1" eaLnBrk="1" latinLnBrk="0" hangingPunct="1"/>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النشاط الأجتماعي : </a:t>
                      </a:r>
                      <a:endParaRPr lang="ar-AE" sz="1200" b="1" u="none" kern="1200" baseline="0" dirty="0">
                        <a:solidFill>
                          <a:srgbClr val="FF0000"/>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مساعدة والدتها أثناء إعداد وجبة الطعام . </a:t>
                      </a:r>
                    </a:p>
                    <a:p>
                      <a:pPr marL="228600" indent="-228600" algn="r" rtl="1">
                        <a:buFont typeface="+mj-lt"/>
                        <a:buAutoNum type="arabicPeriod"/>
                      </a:pPr>
                      <a:endParaRPr lang="ar-AE" sz="1200" b="1" u="none" baseline="0" dirty="0">
                        <a:solidFill>
                          <a:schemeClr val="tx1"/>
                        </a:solidFill>
                        <a:latin typeface="Sakkal Majalla" panose="02000000000000000000" pitchFamily="2" charset="-78"/>
                        <a:cs typeface="Sakkal Majalla" panose="02000000000000000000" pitchFamily="2" charset="-78"/>
                      </a:endParaRPr>
                    </a:p>
                    <a:p>
                      <a:pPr marL="0" indent="0" algn="r" rtl="1">
                        <a:buFont typeface="+mj-lt"/>
                        <a:buNone/>
                      </a:pPr>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الموسيقى:</a:t>
                      </a:r>
                    </a:p>
                    <a:p>
                      <a:pPr marL="228600" indent="-228600" algn="r" rtl="1">
                        <a:buFont typeface="+mj-lt"/>
                        <a:buAutoNum type="arabicPeriod"/>
                      </a:pPr>
                      <a:r>
                        <a:rPr lang="ar-AE" sz="1200" b="1" u="none" baseline="0" dirty="0" smtClean="0">
                          <a:solidFill>
                            <a:schemeClr val="tx1"/>
                          </a:solidFill>
                          <a:latin typeface="Sakkal Majalla" panose="02000000000000000000" pitchFamily="2" charset="-78"/>
                          <a:cs typeface="Sakkal Majalla" panose="02000000000000000000" pitchFamily="2" charset="-78"/>
                        </a:rPr>
                        <a:t>أناشيد الخاصة ( عن الأداوت الكهربائية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Arial" panose="020B0604020202020204" pitchFamily="34" charset="0"/>
                        <a:cs typeface="Arial" panose="020B0604020202020204" pitchFamily="34" charset="0"/>
                      </a:endParaRPr>
                    </a:p>
                    <a:p>
                      <a:pPr algn="ctr" rtl="1"/>
                      <a:r>
                        <a:rPr lang="ar-AE" sz="1400" b="1" baseline="0" dirty="0">
                          <a:latin typeface="Arial" panose="020B0604020202020204" pitchFamily="34" charset="0"/>
                          <a:cs typeface="Arial" panose="020B0604020202020204" pitchFamily="34" charset="0"/>
                        </a:rPr>
                        <a:t>دليل للمعلم</a:t>
                      </a:r>
                    </a:p>
                    <a:p>
                      <a:pPr algn="ctr" rtl="1"/>
                      <a:endParaRPr lang="ar-AE" sz="1400" b="1"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1248375">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solidFill>
                            <a:srgbClr val="FF0000"/>
                          </a:solidFill>
                          <a:latin typeface="Sakkal Majalla" panose="02000000000000000000" pitchFamily="2" charset="-78"/>
                          <a:cs typeface="Sakkal Majalla" panose="02000000000000000000" pitchFamily="2" charset="-78"/>
                        </a:rPr>
                        <a:t>الطلب من ولى الامر الامور التالية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1-تدريب الطالبه على إستخدام الأدوات الكهربائية الخاصة بالمطبخ (كتسخين الخبز بإستخدام حماصة الخبز  – أو تسخين الأرز  بالمايكرويف ) ( وتسخين الماء بالغلاية لإحضار الشاي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2- تنبية الطالبة على الحذر عند إستخدام الادوات الكهربائية (كتجفيف اليدين قبل إصال سلك الكهرباء الى المشترك ) (إستخدام القفازات الخاصة بالعزل الحراري عند إستخدام المايكرويف او حماصة الخبز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smtClean="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aseline="0" dirty="0" smtClean="0">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smtClean="0">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smtClean="0">
                        <a:latin typeface="Arial" panose="020B0604020202020204" pitchFamily="34" charset="0"/>
                        <a:cs typeface="Arial" panose="020B0604020202020204" pitchFamily="34" charset="0"/>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aseline="0"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الواجب المنزلي </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51790">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بعض المقاطع التعليمية </a:t>
                      </a:r>
                    </a:p>
                    <a:p>
                      <a:pPr algn="r" rtl="1"/>
                      <a:endParaRPr lang="ar-AE" sz="1200" b="0" baseline="0" dirty="0" smtClean="0">
                        <a:latin typeface="Arial" panose="020B0604020202020204" pitchFamily="34" charset="0"/>
                        <a:cs typeface="Arial" panose="020B0604020202020204" pitchFamily="34" charset="0"/>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Arial" panose="020B0604020202020204" pitchFamily="34" charset="0"/>
                          <a:cs typeface="Arial" panose="020B0604020202020204" pitchFamily="34" charset="0"/>
                        </a:rPr>
                        <a:t>تمارين الكترونية</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817360">
                <a:tc>
                  <a:txBody>
                    <a:bodyPr/>
                    <a:lstStyle/>
                    <a:p>
                      <a:pPr algn="r" rtl="1"/>
                      <a:r>
                        <a:rPr lang="ar-AE" sz="1200" b="1" baseline="0" dirty="0">
                          <a:latin typeface="Sakkal Majalla" panose="02000000000000000000" pitchFamily="2" charset="-78"/>
                          <a:cs typeface="Sakkal Majalla" panose="02000000000000000000" pitchFamily="2" charset="-78"/>
                        </a:rPr>
                        <a:t>متوسط</a:t>
                      </a:r>
                      <a:r>
                        <a:rPr lang="ar-AE" sz="1200" b="0" baseline="0" dirty="0">
                          <a:latin typeface="Sakkal Majalla" panose="02000000000000000000" pitchFamily="2" charset="-78"/>
                          <a:cs typeface="Sakkal Majalla" panose="02000000000000000000" pitchFamily="2" charset="-78"/>
                        </a:rPr>
                        <a:t> : </a:t>
                      </a:r>
                      <a:r>
                        <a:rPr lang="ar-AE" sz="1200" b="0" baseline="0" dirty="0" smtClean="0">
                          <a:latin typeface="Sakkal Majalla" panose="02000000000000000000" pitchFamily="2" charset="-78"/>
                          <a:cs typeface="Sakkal Majalla" panose="02000000000000000000" pitchFamily="2" charset="-78"/>
                        </a:rPr>
                        <a:t>أن تقوم الطالبة بإستخدام الادوات الكهربائية مع المساعدة اللفظية والجسدية </a:t>
                      </a:r>
                      <a:r>
                        <a:rPr lang="en-US" sz="1200" b="0" baseline="0" dirty="0" smtClean="0">
                          <a:latin typeface="Sakkal Majalla" panose="02000000000000000000" pitchFamily="2" charset="-78"/>
                          <a:cs typeface="Sakkal Majalla" panose="02000000000000000000" pitchFamily="2" charset="-78"/>
                        </a:rPr>
                        <a:t>  </a:t>
                      </a:r>
                      <a:r>
                        <a:rPr lang="ar-AE" sz="1200" b="0" baseline="0" dirty="0" smtClean="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جيد</a:t>
                      </a:r>
                      <a:r>
                        <a:rPr lang="ar-AE" sz="1200" b="0" baseline="0" dirty="0">
                          <a:latin typeface="Sakkal Majalla" panose="02000000000000000000" pitchFamily="2" charset="-78"/>
                          <a:cs typeface="Sakkal Majalla" panose="02000000000000000000" pitchFamily="2" charset="-78"/>
                        </a:rPr>
                        <a:t>: </a:t>
                      </a:r>
                      <a:r>
                        <a:rPr lang="ar-AE" sz="1200" b="0" baseline="0" dirty="0" smtClean="0">
                          <a:latin typeface="Sakkal Majalla" panose="02000000000000000000" pitchFamily="2" charset="-78"/>
                          <a:cs typeface="Sakkal Majalla" panose="02000000000000000000" pitchFamily="2" charset="-78"/>
                        </a:rPr>
                        <a:t>أن تقوم الطالبة بإستخدام الادوات الكهربائية بمساعدة لفظية فقط </a:t>
                      </a:r>
                      <a:r>
                        <a:rPr lang="en-US" sz="1200" b="0" baseline="0" dirty="0" smtClean="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مرتفع</a:t>
                      </a:r>
                      <a:r>
                        <a:rPr lang="ar-AE" sz="1200" b="0" baseline="0" dirty="0">
                          <a:latin typeface="Sakkal Majalla" panose="02000000000000000000" pitchFamily="2" charset="-78"/>
                          <a:cs typeface="Sakkal Majalla" panose="02000000000000000000" pitchFamily="2" charset="-78"/>
                        </a:rPr>
                        <a:t>: </a:t>
                      </a:r>
                      <a:r>
                        <a:rPr lang="ar-AE" sz="1200" b="0" baseline="0" dirty="0" smtClean="0">
                          <a:latin typeface="Sakkal Majalla" panose="02000000000000000000" pitchFamily="2" charset="-78"/>
                          <a:cs typeface="Sakkal Majalla" panose="02000000000000000000" pitchFamily="2" charset="-78"/>
                        </a:rPr>
                        <a:t>أن تقوم الطالبة بإستخدام الأدوات الكهربائية </a:t>
                      </a:r>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Arial" panose="020B0604020202020204" pitchFamily="34" charset="0"/>
                          <a:cs typeface="Arial" panose="020B0604020202020204" pitchFamily="34" charset="0"/>
                        </a:rPr>
                        <a:t>التقييم</a:t>
                      </a:r>
                      <a:endParaRPr lang="en-US" sz="1400" b="1" dirty="0">
                        <a:latin typeface="Arial" panose="020B0604020202020204" pitchFamily="34" charset="0"/>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3E19267-0502-414C-ADC8-E730C18BC296}"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25 January 2021</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6" name="TextBox 15"/>
          <p:cNvSpPr txBox="1"/>
          <p:nvPr/>
        </p:nvSpPr>
        <p:spPr>
          <a:xfrm>
            <a:off x="5188616" y="5273915"/>
            <a:ext cx="4630015" cy="523220"/>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en-US" sz="1400" b="1" dirty="0">
                <a:solidFill>
                  <a:srgbClr val="FF0000"/>
                </a:solidFill>
                <a:latin typeface="Arial" panose="020B0604020202020204" pitchFamily="34" charset="0"/>
                <a:cs typeface="Arial" panose="020B0604020202020204" pitchFamily="34" charset="0"/>
                <a:hlinkClick r:id="rId3"/>
              </a:rPr>
              <a:t>https://</a:t>
            </a:r>
            <a:r>
              <a:rPr lang="en-US" sz="1400" b="1" dirty="0" smtClean="0">
                <a:solidFill>
                  <a:srgbClr val="FF0000"/>
                </a:solidFill>
                <a:latin typeface="Arial" panose="020B0604020202020204" pitchFamily="34" charset="0"/>
                <a:cs typeface="Arial" panose="020B0604020202020204" pitchFamily="34" charset="0"/>
                <a:hlinkClick r:id="rId3"/>
              </a:rPr>
              <a:t>youtu.be/XJzIyQm2CR4</a:t>
            </a:r>
            <a:endParaRPr lang="ar-AE" sz="1400" b="1" dirty="0" smtClean="0">
              <a:solidFill>
                <a:srgbClr val="FF0000"/>
              </a:solidFill>
              <a:latin typeface="Arial" panose="020B0604020202020204" pitchFamily="34" charset="0"/>
              <a:cs typeface="Arial" panose="020B0604020202020204" pitchFamily="34" charset="0"/>
            </a:endParaRPr>
          </a:p>
          <a:p>
            <a:pPr algn="ctr"/>
            <a:endParaRPr lang="en-US" sz="1400" b="1" dirty="0">
              <a:solidFill>
                <a:srgbClr val="FF0000"/>
              </a:solidFill>
              <a:latin typeface="Arial" panose="020B0604020202020204" pitchFamily="34" charset="0"/>
              <a:cs typeface="Arial" panose="020B0604020202020204" pitchFamily="34" charset="0"/>
            </a:endParaRPr>
          </a:p>
        </p:txBody>
      </p:sp>
      <p:sp>
        <p:nvSpPr>
          <p:cNvPr id="20" name="Rounded Rectangle 19"/>
          <p:cNvSpPr/>
          <p:nvPr/>
        </p:nvSpPr>
        <p:spPr>
          <a:xfrm>
            <a:off x="254924" y="5309114"/>
            <a:ext cx="4813069" cy="523220"/>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a:defRPr/>
            </a:pPr>
            <a:r>
              <a:rPr lang="en-US" sz="1200" dirty="0">
                <a:solidFill>
                  <a:srgbClr val="5B9BD5">
                    <a:lumMod val="50000"/>
                  </a:srgbClr>
                </a:solidFill>
                <a:latin typeface="Arial" panose="020B0604020202020204" pitchFamily="34" charset="0"/>
                <a:cs typeface="Arial" panose="020B0604020202020204" pitchFamily="34" charset="0"/>
                <a:hlinkClick r:id="rId4"/>
              </a:rPr>
              <a:t>https://</a:t>
            </a:r>
            <a:r>
              <a:rPr lang="en-US" sz="1200" dirty="0" smtClean="0">
                <a:solidFill>
                  <a:srgbClr val="5B9BD5">
                    <a:lumMod val="50000"/>
                  </a:srgbClr>
                </a:solidFill>
                <a:latin typeface="Arial" panose="020B0604020202020204" pitchFamily="34" charset="0"/>
                <a:cs typeface="Arial" panose="020B0604020202020204" pitchFamily="34" charset="0"/>
                <a:hlinkClick r:id="rId4"/>
              </a:rPr>
              <a:t>youtu.be/XBPeGWZfEy4</a:t>
            </a:r>
            <a:endParaRPr lang="en-US" sz="1200" dirty="0" smtClean="0">
              <a:solidFill>
                <a:srgbClr val="5B9BD5">
                  <a:lumMod val="50000"/>
                </a:srgbClr>
              </a:solidFill>
              <a:latin typeface="Arial" panose="020B0604020202020204" pitchFamily="34" charset="0"/>
              <a:cs typeface="Arial" panose="020B0604020202020204" pitchFamily="34" charset="0"/>
            </a:endParaRPr>
          </a:p>
          <a:p>
            <a:pPr lvl="0" algn="ctr">
              <a:defRPr/>
            </a:pPr>
            <a:endParaRPr lang="en-US" sz="1200" dirty="0">
              <a:solidFill>
                <a:srgbClr val="5B9BD5">
                  <a:lumMod val="50000"/>
                </a:srgbClr>
              </a:solidFill>
              <a:latin typeface="Arial" panose="020B0604020202020204" pitchFamily="34" charset="0"/>
              <a:cs typeface="Arial" panose="020B0604020202020204" pitchFamily="34" charset="0"/>
            </a:endParaRPr>
          </a:p>
        </p:txBody>
      </p:sp>
      <p:sp>
        <p:nvSpPr>
          <p:cNvPr id="24" name="TextBox 23"/>
          <p:cNvSpPr txBox="1"/>
          <p:nvPr/>
        </p:nvSpPr>
        <p:spPr>
          <a:xfrm>
            <a:off x="948587" y="1564651"/>
            <a:ext cx="3253775" cy="49244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rtl="1">
              <a:defRPr/>
            </a:pPr>
            <a:r>
              <a:rPr lang="en-US" sz="1400" b="1" dirty="0">
                <a:solidFill>
                  <a:srgbClr val="FF0000"/>
                </a:solidFill>
                <a:latin typeface="Arial" panose="020B0604020202020204" pitchFamily="34" charset="0"/>
                <a:cs typeface="Arial" panose="020B0604020202020204" pitchFamily="34" charset="0"/>
                <a:hlinkClick r:id="rId5"/>
              </a:rPr>
              <a:t>https://</a:t>
            </a:r>
            <a:r>
              <a:rPr lang="en-US" sz="1400" b="1" dirty="0" smtClean="0">
                <a:solidFill>
                  <a:srgbClr val="FF0000"/>
                </a:solidFill>
                <a:latin typeface="Arial" panose="020B0604020202020204" pitchFamily="34" charset="0"/>
                <a:cs typeface="Arial" panose="020B0604020202020204" pitchFamily="34" charset="0"/>
                <a:hlinkClick r:id="rId5"/>
              </a:rPr>
              <a:t>youtu.be/grqvXiPx3-U</a:t>
            </a:r>
            <a:endParaRPr lang="en-US" sz="1400" b="1" dirty="0" smtClean="0">
              <a:solidFill>
                <a:srgbClr val="FF0000"/>
              </a:solidFill>
              <a:latin typeface="Arial" panose="020B0604020202020204" pitchFamily="34" charset="0"/>
              <a:cs typeface="Arial" panose="020B0604020202020204" pitchFamily="34" charset="0"/>
            </a:endParaRPr>
          </a:p>
          <a:p>
            <a:pPr lvl="0" algn="ctr" rtl="1">
              <a:defRPr/>
            </a:pPr>
            <a:r>
              <a:rPr lang="ar-AE" sz="1200" b="1" dirty="0" smtClean="0">
                <a:solidFill>
                  <a:srgbClr val="FF0000"/>
                </a:solidFill>
                <a:latin typeface="Arial" panose="020B0604020202020204" pitchFamily="34" charset="0"/>
                <a:cs typeface="Arial" panose="020B0604020202020204" pitchFamily="34" charset="0"/>
              </a:rPr>
              <a:t>مساعدة الأم في تحضير وجبة طعام </a:t>
            </a:r>
            <a:endParaRPr lang="en-US" sz="1200" b="1" dirty="0">
              <a:solidFill>
                <a:srgbClr val="FF0000"/>
              </a:solidFill>
              <a:latin typeface="Arial" panose="020B0604020202020204" pitchFamily="34" charset="0"/>
              <a:cs typeface="Arial" panose="020B0604020202020204" pitchFamily="34" charset="0"/>
            </a:endParaRPr>
          </a:p>
        </p:txBody>
      </p:sp>
      <p:sp>
        <p:nvSpPr>
          <p:cNvPr id="10" name="TextBox 9"/>
          <p:cNvSpPr txBox="1"/>
          <p:nvPr/>
        </p:nvSpPr>
        <p:spPr>
          <a:xfrm>
            <a:off x="948587" y="2227167"/>
            <a:ext cx="3737713" cy="87716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lvl="0" algn="ctr" rtl="1">
              <a:defRPr/>
            </a:pPr>
            <a:r>
              <a:rPr lang="en-US" sz="1400" b="1" dirty="0">
                <a:solidFill>
                  <a:srgbClr val="FF0000"/>
                </a:solidFill>
                <a:latin typeface="Arial" panose="020B0604020202020204" pitchFamily="34" charset="0"/>
                <a:cs typeface="Arial" panose="020B0604020202020204" pitchFamily="34" charset="0"/>
                <a:hlinkClick r:id="rId6"/>
              </a:rPr>
              <a:t>https://</a:t>
            </a:r>
            <a:r>
              <a:rPr lang="en-US" sz="1400" b="1" dirty="0" smtClean="0">
                <a:solidFill>
                  <a:srgbClr val="FF0000"/>
                </a:solidFill>
                <a:latin typeface="Arial" panose="020B0604020202020204" pitchFamily="34" charset="0"/>
                <a:cs typeface="Arial" panose="020B0604020202020204" pitchFamily="34" charset="0"/>
                <a:hlinkClick r:id="rId6"/>
              </a:rPr>
              <a:t>www.youtube.com/watch?v=yu71Q</a:t>
            </a:r>
            <a:r>
              <a:rPr lang="en-US" sz="1100" b="1" dirty="0" smtClean="0">
                <a:solidFill>
                  <a:srgbClr val="FF0000"/>
                </a:solidFill>
                <a:latin typeface="Arial" panose="020B0604020202020204" pitchFamily="34" charset="0"/>
                <a:cs typeface="Arial" panose="020B0604020202020204" pitchFamily="34" charset="0"/>
                <a:hlinkClick r:id="rId6"/>
              </a:rPr>
              <a:t>ilbI_w</a:t>
            </a:r>
            <a:endParaRPr lang="ar-AE" sz="1100" b="1" dirty="0" smtClean="0">
              <a:solidFill>
                <a:srgbClr val="FF0000"/>
              </a:solidFill>
              <a:latin typeface="Arial" panose="020B0604020202020204" pitchFamily="34" charset="0"/>
              <a:cs typeface="Arial" panose="020B0604020202020204" pitchFamily="34" charset="0"/>
            </a:endParaRPr>
          </a:p>
          <a:p>
            <a:pPr lvl="0" algn="ctr" rtl="1">
              <a:defRPr/>
            </a:pPr>
            <a:r>
              <a:rPr lang="ar-AE" sz="1200" b="1" dirty="0" smtClean="0">
                <a:solidFill>
                  <a:srgbClr val="FF0000"/>
                </a:solidFill>
                <a:latin typeface="Arial" panose="020B0604020202020204" pitchFamily="34" charset="0"/>
                <a:cs typeface="Arial" panose="020B0604020202020204" pitchFamily="34" charset="0"/>
              </a:rPr>
              <a:t>أنشوده عن الكهرباء </a:t>
            </a:r>
            <a:endParaRPr lang="en-US" sz="1200" b="1" dirty="0" smtClean="0">
              <a:solidFill>
                <a:srgbClr val="FF0000"/>
              </a:solidFill>
              <a:latin typeface="Arial" panose="020B0604020202020204" pitchFamily="34" charset="0"/>
              <a:cs typeface="Arial" panose="020B0604020202020204" pitchFamily="34" charset="0"/>
            </a:endParaRPr>
          </a:p>
          <a:p>
            <a:pPr lvl="0" algn="ctr" rtl="1">
              <a:defRPr/>
            </a:pPr>
            <a:endParaRPr lang="en-US" sz="1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08355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1352550" y="215973"/>
            <a:ext cx="8629650" cy="832104"/>
          </a:xfrm>
        </p:spPr>
        <p:txBody>
          <a:bodyPr>
            <a:normAutofit/>
          </a:bodyPr>
          <a:lstStyle/>
          <a:p>
            <a:pPr algn="ctr"/>
            <a:r>
              <a:rPr lang="ar-AE" dirty="0" smtClean="0"/>
              <a:t>تحوط الطالبة على الادوات الكهربائية التى تستخدم في المطبخ</a:t>
            </a:r>
            <a:endParaRPr lang="en-US" dirty="0"/>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45244" y="1535303"/>
            <a:ext cx="1847850" cy="184785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4213" y="1453526"/>
            <a:ext cx="1700213" cy="2161577"/>
          </a:xfrm>
          <a:prstGeom prst="rect">
            <a:avLst/>
          </a:prstGeom>
        </p:spPr>
      </p:pic>
      <p:pic>
        <p:nvPicPr>
          <p:cNvPr id="1026" name="Picture 2" descr="Happy toast bread waving. Happy toast bread cartoon character licking his  lips with butter waving. | CanSt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97569" y="4170725"/>
            <a:ext cx="2514600" cy="181927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91861" y="1672520"/>
            <a:ext cx="2214437" cy="1573416"/>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0168" y="3870380"/>
            <a:ext cx="1533514" cy="2119621"/>
          </a:xfrm>
          <a:prstGeom prst="rect">
            <a:avLst/>
          </a:prstGeom>
        </p:spPr>
      </p:pic>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91698" y="4020553"/>
            <a:ext cx="2171700" cy="2105025"/>
          </a:xfrm>
          <a:prstGeom prst="rect">
            <a:avLst/>
          </a:prstGeom>
        </p:spPr>
      </p:pic>
    </p:spTree>
    <p:extLst>
      <p:ext uri="{BB962C8B-B14F-4D97-AF65-F5344CB8AC3E}">
        <p14:creationId xmlns:p14="http://schemas.microsoft.com/office/powerpoint/2010/main" val="282376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يصل الطالب بين الأشكال المتشابهه للاداوت الكهربائية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smtClean="0"/>
              <a:t> </a:t>
            </a:r>
            <a:endParaRPr lang="en-US"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5309" y="1506153"/>
            <a:ext cx="1487137" cy="1278200"/>
          </a:xfrm>
          <a:prstGeom prst="rect">
            <a:avLst/>
          </a:prstGeom>
        </p:spPr>
      </p:pic>
      <p:pic>
        <p:nvPicPr>
          <p:cNvPr id="16" name="Pictur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598" y="5528075"/>
            <a:ext cx="1487137" cy="1278200"/>
          </a:xfrm>
          <a:prstGeom prst="rect">
            <a:avLst/>
          </a:prstGeom>
        </p:spPr>
      </p:pic>
      <p:pic>
        <p:nvPicPr>
          <p:cNvPr id="19" name="Picture 1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65309" y="3011893"/>
            <a:ext cx="1549034" cy="1685925"/>
          </a:xfrm>
          <a:prstGeom prst="rect">
            <a:avLst/>
          </a:prstGeom>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8532" y="3226361"/>
            <a:ext cx="1549034" cy="1685925"/>
          </a:xfrm>
          <a:prstGeom prst="rect">
            <a:avLst/>
          </a:prstGeom>
        </p:spPr>
      </p:pic>
      <p:pic>
        <p:nvPicPr>
          <p:cNvPr id="21" name="Picture 2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55598" y="1318068"/>
            <a:ext cx="1233781" cy="1568577"/>
          </a:xfrm>
          <a:prstGeom prst="rect">
            <a:avLst/>
          </a:prstGeom>
        </p:spPr>
      </p:pic>
      <p:pic>
        <p:nvPicPr>
          <p:cNvPr id="22" name="Picture 2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65309" y="5152898"/>
            <a:ext cx="1233781" cy="1568577"/>
          </a:xfrm>
          <a:prstGeom prst="rect">
            <a:avLst/>
          </a:prstGeom>
        </p:spPr>
      </p:pic>
    </p:spTree>
    <p:extLst>
      <p:ext uri="{BB962C8B-B14F-4D97-AF65-F5344CB8AC3E}">
        <p14:creationId xmlns:p14="http://schemas.microsoft.com/office/powerpoint/2010/main" val="564212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a:t>اضع علامة صح عند الصورة الصحيحية </a:t>
            </a:r>
            <a:r>
              <a:rPr lang="ar-AE" dirty="0" smtClean="0"/>
              <a:t>للادوات الكهربائية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3" name="Oval 2">
            <a:extLst>
              <a:ext uri="{FF2B5EF4-FFF2-40B4-BE49-F238E27FC236}">
                <a16:creationId xmlns:a16="http://schemas.microsoft.com/office/drawing/2014/main" id="{BAE06093-4966-4673-8453-A9F9AA24CB8A}"/>
              </a:ext>
            </a:extLst>
          </p:cNvPr>
          <p:cNvSpPr/>
          <p:nvPr/>
        </p:nvSpPr>
        <p:spPr>
          <a:xfrm>
            <a:off x="7467600" y="4456421"/>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sp>
        <p:nvSpPr>
          <p:cNvPr id="13" name="Oval 12">
            <a:extLst>
              <a:ext uri="{FF2B5EF4-FFF2-40B4-BE49-F238E27FC236}">
                <a16:creationId xmlns:a16="http://schemas.microsoft.com/office/drawing/2014/main" id="{A9399E8F-61C2-4C7A-96CB-F749659EDF7B}"/>
              </a:ext>
            </a:extLst>
          </p:cNvPr>
          <p:cNvSpPr/>
          <p:nvPr/>
        </p:nvSpPr>
        <p:spPr>
          <a:xfrm>
            <a:off x="1612670" y="4456421"/>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7474" y="1772487"/>
            <a:ext cx="2853591" cy="241086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4250" y="1930923"/>
            <a:ext cx="2795587" cy="2093992"/>
          </a:xfrm>
          <a:prstGeom prst="rect">
            <a:avLst/>
          </a:prstGeom>
        </p:spPr>
      </p:pic>
    </p:spTree>
    <p:extLst>
      <p:ext uri="{BB962C8B-B14F-4D97-AF65-F5344CB8AC3E}">
        <p14:creationId xmlns:p14="http://schemas.microsoft.com/office/powerpoint/2010/main" val="266603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431820" y="4263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ضع علامة صح على التصرف السليم عند حدوث الحريق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3" name="Oval 2">
            <a:extLst>
              <a:ext uri="{FF2B5EF4-FFF2-40B4-BE49-F238E27FC236}">
                <a16:creationId xmlns:a16="http://schemas.microsoft.com/office/drawing/2014/main" id="{BAE06093-4966-4673-8453-A9F9AA24CB8A}"/>
              </a:ext>
            </a:extLst>
          </p:cNvPr>
          <p:cNvSpPr/>
          <p:nvPr/>
        </p:nvSpPr>
        <p:spPr>
          <a:xfrm>
            <a:off x="8067675" y="4445617"/>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sp>
        <p:nvSpPr>
          <p:cNvPr id="13" name="Oval 12">
            <a:extLst>
              <a:ext uri="{FF2B5EF4-FFF2-40B4-BE49-F238E27FC236}">
                <a16:creationId xmlns:a16="http://schemas.microsoft.com/office/drawing/2014/main" id="{A9399E8F-61C2-4C7A-96CB-F749659EDF7B}"/>
              </a:ext>
            </a:extLst>
          </p:cNvPr>
          <p:cNvSpPr/>
          <p:nvPr/>
        </p:nvSpPr>
        <p:spPr>
          <a:xfrm>
            <a:off x="1542188" y="4490408"/>
            <a:ext cx="2743200" cy="176435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AE"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188" y="1722897"/>
            <a:ext cx="3121152" cy="2020824"/>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3544" y="1673224"/>
            <a:ext cx="3031461" cy="2228850"/>
          </a:xfrm>
          <a:prstGeom prst="rect">
            <a:avLst/>
          </a:prstGeom>
        </p:spPr>
      </p:pic>
      <p:sp>
        <p:nvSpPr>
          <p:cNvPr id="9" name="TextBox 8"/>
          <p:cNvSpPr txBox="1"/>
          <p:nvPr/>
        </p:nvSpPr>
        <p:spPr>
          <a:xfrm>
            <a:off x="8067675" y="3950415"/>
            <a:ext cx="2484976" cy="369332"/>
          </a:xfrm>
          <a:prstGeom prst="rect">
            <a:avLst/>
          </a:prstGeom>
          <a:noFill/>
        </p:spPr>
        <p:txBody>
          <a:bodyPr wrap="none" rtlCol="0">
            <a:spAutoFit/>
          </a:bodyPr>
          <a:lstStyle/>
          <a:p>
            <a:pPr algn="ctr"/>
            <a:r>
              <a:rPr lang="ar-AE" dirty="0" smtClean="0"/>
              <a:t>وضع فوطة على النار لإطفائها </a:t>
            </a:r>
            <a:endParaRPr lang="en-US" dirty="0"/>
          </a:p>
        </p:txBody>
      </p:sp>
      <p:sp>
        <p:nvSpPr>
          <p:cNvPr id="12" name="TextBox 11"/>
          <p:cNvSpPr txBox="1"/>
          <p:nvPr/>
        </p:nvSpPr>
        <p:spPr>
          <a:xfrm>
            <a:off x="1438275" y="3950415"/>
            <a:ext cx="2552808" cy="369332"/>
          </a:xfrm>
          <a:prstGeom prst="rect">
            <a:avLst/>
          </a:prstGeom>
          <a:noFill/>
        </p:spPr>
        <p:txBody>
          <a:bodyPr wrap="square" rtlCol="0">
            <a:spAutoFit/>
          </a:bodyPr>
          <a:lstStyle/>
          <a:p>
            <a:pPr algn="ctr"/>
            <a:r>
              <a:rPr lang="ar-AE" dirty="0" smtClean="0"/>
              <a:t>إستخدام طفاية الحريق </a:t>
            </a:r>
            <a:endParaRPr lang="en-US" dirty="0"/>
          </a:p>
        </p:txBody>
      </p:sp>
    </p:spTree>
    <p:extLst>
      <p:ext uri="{BB962C8B-B14F-4D97-AF65-F5344CB8AC3E}">
        <p14:creationId xmlns:p14="http://schemas.microsoft.com/office/powerpoint/2010/main" val="1149820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2076</TotalTime>
  <Words>587</Words>
  <Application>Microsoft Office PowerPoint</Application>
  <PresentationFormat>Widescreen</PresentationFormat>
  <Paragraphs>129</Paragraphs>
  <Slides>9</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Calibri</vt:lpstr>
      <vt:lpstr>Calibri Light</vt:lpstr>
      <vt:lpstr>Franklin Gothic Book</vt:lpstr>
      <vt:lpstr>Sakkal Majalla</vt:lpstr>
      <vt:lpstr>Times New Roman</vt:lpstr>
      <vt:lpstr>Office Theme</vt:lpstr>
      <vt:lpstr>1_Office Theme</vt:lpstr>
      <vt:lpstr>2_Office Theme</vt:lpstr>
      <vt:lpstr>إستعمال الادوات الكهربائية (مايكرويف –حماصة الخبز-غلاية الماي)بطريقة صحيحة وآمنة.</vt:lpstr>
      <vt:lpstr>PowerPoint Presentation</vt:lpstr>
      <vt:lpstr>إستخدام حماصة الخبز بطريقة آمنة </vt:lpstr>
      <vt:lpstr>PowerPoint Presentation</vt:lpstr>
      <vt:lpstr>PowerPoint Presentation</vt:lpstr>
      <vt:lpstr>تحوط الطالبة على الادوات الكهربائية التى تستخدم في المطبخ</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EBTESAM AHMED MOHAMMED</dc:creator>
  <cp:lastModifiedBy>JUMAH SHUAIB MUSTAFA</cp:lastModifiedBy>
  <cp:revision>146</cp:revision>
  <dcterms:created xsi:type="dcterms:W3CDTF">2020-11-18T18:24:39Z</dcterms:created>
  <dcterms:modified xsi:type="dcterms:W3CDTF">2021-01-25T05:22:19Z</dcterms:modified>
</cp:coreProperties>
</file>