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7" r:id="rId2"/>
    <p:sldId id="257" r:id="rId3"/>
    <p:sldId id="262" r:id="rId4"/>
    <p:sldId id="264" r:id="rId5"/>
    <p:sldId id="273" r:id="rId6"/>
    <p:sldId id="274" r:id="rId7"/>
    <p:sldId id="27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990"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105896-1F24-40A2-9BD7-C9B019EBCE89}" type="datetimeFigureOut">
              <a:rPr lang="en-US" smtClean="0"/>
              <a:t>12/8/2020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CC465F-616A-4543-A239-8FB328507573}" type="slidenum">
              <a:rPr lang="en-US" smtClean="0"/>
              <a:t>‹#›</a:t>
            </a:fld>
            <a:endParaRPr lang="en-US"/>
          </a:p>
        </p:txBody>
      </p:sp>
    </p:spTree>
    <p:extLst>
      <p:ext uri="{BB962C8B-B14F-4D97-AF65-F5344CB8AC3E}">
        <p14:creationId xmlns:p14="http://schemas.microsoft.com/office/powerpoint/2010/main" val="2788066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756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57AD1-B518-4CA8-91B9-70BF5E601A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D40E84-8AF7-45BF-88AF-64BD0E794E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46FE2B-A3D3-477C-814B-DBD155A16AAD}"/>
              </a:ext>
            </a:extLst>
          </p:cNvPr>
          <p:cNvSpPr>
            <a:spLocks noGrp="1"/>
          </p:cNvSpPr>
          <p:nvPr>
            <p:ph type="dt" sz="half" idx="10"/>
          </p:nvPr>
        </p:nvSpPr>
        <p:spPr/>
        <p:txBody>
          <a:bodyPr/>
          <a:lstStyle/>
          <a:p>
            <a:fld id="{3A955D50-50B6-4988-B7CD-3692C4A79545}" type="datetimeFigureOut">
              <a:rPr lang="en-US" smtClean="0"/>
              <a:t>12/8/2020</a:t>
            </a:fld>
            <a:endParaRPr lang="en-US"/>
          </a:p>
        </p:txBody>
      </p:sp>
      <p:sp>
        <p:nvSpPr>
          <p:cNvPr id="5" name="Footer Placeholder 4">
            <a:extLst>
              <a:ext uri="{FF2B5EF4-FFF2-40B4-BE49-F238E27FC236}">
                <a16:creationId xmlns:a16="http://schemas.microsoft.com/office/drawing/2014/main" id="{13569D02-FCFA-4A05-B8A5-AE063B859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D4D698-8B90-4CA0-83E6-C19D836640F8}"/>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01381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90875-C6C5-4B13-8DE9-782FA73C4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DFEA61-1A42-4AD4-A7DA-7E2F4ECF03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D178B-03A1-4F44-B3B2-309C6282ED53}"/>
              </a:ext>
            </a:extLst>
          </p:cNvPr>
          <p:cNvSpPr>
            <a:spLocks noGrp="1"/>
          </p:cNvSpPr>
          <p:nvPr>
            <p:ph type="dt" sz="half" idx="10"/>
          </p:nvPr>
        </p:nvSpPr>
        <p:spPr/>
        <p:txBody>
          <a:bodyPr/>
          <a:lstStyle/>
          <a:p>
            <a:fld id="{3A955D50-50B6-4988-B7CD-3692C4A79545}" type="datetimeFigureOut">
              <a:rPr lang="en-US" smtClean="0"/>
              <a:t>12/8/2020</a:t>
            </a:fld>
            <a:endParaRPr lang="en-US"/>
          </a:p>
        </p:txBody>
      </p:sp>
      <p:sp>
        <p:nvSpPr>
          <p:cNvPr id="5" name="Footer Placeholder 4">
            <a:extLst>
              <a:ext uri="{FF2B5EF4-FFF2-40B4-BE49-F238E27FC236}">
                <a16:creationId xmlns:a16="http://schemas.microsoft.com/office/drawing/2014/main" id="{29F5434A-EF69-4FE1-99B8-61D2E7151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604609-9F0C-40B9-9D34-F88082611AA3}"/>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759040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2EA8B8-9B57-4D91-BE85-7B551EF4FF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F1F97E-E5D6-46C3-A028-50213DC4A1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1F864-158C-4035-8AB6-F07562A9B5DC}"/>
              </a:ext>
            </a:extLst>
          </p:cNvPr>
          <p:cNvSpPr>
            <a:spLocks noGrp="1"/>
          </p:cNvSpPr>
          <p:nvPr>
            <p:ph type="dt" sz="half" idx="10"/>
          </p:nvPr>
        </p:nvSpPr>
        <p:spPr/>
        <p:txBody>
          <a:bodyPr/>
          <a:lstStyle/>
          <a:p>
            <a:fld id="{3A955D50-50B6-4988-B7CD-3692C4A79545}" type="datetimeFigureOut">
              <a:rPr lang="en-US" smtClean="0"/>
              <a:t>12/8/2020</a:t>
            </a:fld>
            <a:endParaRPr lang="en-US"/>
          </a:p>
        </p:txBody>
      </p:sp>
      <p:sp>
        <p:nvSpPr>
          <p:cNvPr id="5" name="Footer Placeholder 4">
            <a:extLst>
              <a:ext uri="{FF2B5EF4-FFF2-40B4-BE49-F238E27FC236}">
                <a16:creationId xmlns:a16="http://schemas.microsoft.com/office/drawing/2014/main" id="{A22B0FB9-5C9F-4548-86E2-E41CE1D32E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69FB4-BC13-4C5E-B16B-D7337397F73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54859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2658588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dirty="0"/>
              <a:t>Click icon to add media</a:t>
            </a:r>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338145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AFFE-BEED-4EDA-B0A9-D4B933A4CB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365648-B896-4FE9-87FC-5681FF92F8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35D6B9-C8BD-4779-AD03-FA91E12717FB}"/>
              </a:ext>
            </a:extLst>
          </p:cNvPr>
          <p:cNvSpPr>
            <a:spLocks noGrp="1"/>
          </p:cNvSpPr>
          <p:nvPr>
            <p:ph type="dt" sz="half" idx="10"/>
          </p:nvPr>
        </p:nvSpPr>
        <p:spPr/>
        <p:txBody>
          <a:bodyPr/>
          <a:lstStyle/>
          <a:p>
            <a:fld id="{3A955D50-50B6-4988-B7CD-3692C4A79545}" type="datetimeFigureOut">
              <a:rPr lang="en-US" smtClean="0"/>
              <a:t>12/8/2020</a:t>
            </a:fld>
            <a:endParaRPr lang="en-US"/>
          </a:p>
        </p:txBody>
      </p:sp>
      <p:sp>
        <p:nvSpPr>
          <p:cNvPr id="5" name="Footer Placeholder 4">
            <a:extLst>
              <a:ext uri="{FF2B5EF4-FFF2-40B4-BE49-F238E27FC236}">
                <a16:creationId xmlns:a16="http://schemas.microsoft.com/office/drawing/2014/main" id="{94BC5842-BE8C-489C-8B4C-56B135E90D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6D8659-2EFD-4B0A-81CF-FE9E6D03FAE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41780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04EC1-86A3-4C68-BCC4-7AEE53C8E2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5B6F6E-976A-42FA-88C2-23FA67F58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41577D-0CB5-45C0-9A31-53B7B0A97B49}"/>
              </a:ext>
            </a:extLst>
          </p:cNvPr>
          <p:cNvSpPr>
            <a:spLocks noGrp="1"/>
          </p:cNvSpPr>
          <p:nvPr>
            <p:ph type="dt" sz="half" idx="10"/>
          </p:nvPr>
        </p:nvSpPr>
        <p:spPr/>
        <p:txBody>
          <a:bodyPr/>
          <a:lstStyle/>
          <a:p>
            <a:fld id="{3A955D50-50B6-4988-B7CD-3692C4A79545}" type="datetimeFigureOut">
              <a:rPr lang="en-US" smtClean="0"/>
              <a:t>12/8/2020</a:t>
            </a:fld>
            <a:endParaRPr lang="en-US"/>
          </a:p>
        </p:txBody>
      </p:sp>
      <p:sp>
        <p:nvSpPr>
          <p:cNvPr id="5" name="Footer Placeholder 4">
            <a:extLst>
              <a:ext uri="{FF2B5EF4-FFF2-40B4-BE49-F238E27FC236}">
                <a16:creationId xmlns:a16="http://schemas.microsoft.com/office/drawing/2014/main" id="{232195BE-CA73-48A2-8C69-CD9E88EF0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B51CDC-9B9D-4877-837C-E21B46DDB322}"/>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524070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5238B-248F-4AAD-8860-82F6075559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D4B78F-ECF6-4FB3-8D30-5A5C700C47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C5DDF5-E482-4E30-833D-EB816C35BA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22097-B52F-4D2F-B21F-9666D61418FC}"/>
              </a:ext>
            </a:extLst>
          </p:cNvPr>
          <p:cNvSpPr>
            <a:spLocks noGrp="1"/>
          </p:cNvSpPr>
          <p:nvPr>
            <p:ph type="dt" sz="half" idx="10"/>
          </p:nvPr>
        </p:nvSpPr>
        <p:spPr/>
        <p:txBody>
          <a:bodyPr/>
          <a:lstStyle/>
          <a:p>
            <a:fld id="{3A955D50-50B6-4988-B7CD-3692C4A79545}" type="datetimeFigureOut">
              <a:rPr lang="en-US" smtClean="0"/>
              <a:t>12/8/2020</a:t>
            </a:fld>
            <a:endParaRPr lang="en-US"/>
          </a:p>
        </p:txBody>
      </p:sp>
      <p:sp>
        <p:nvSpPr>
          <p:cNvPr id="6" name="Footer Placeholder 5">
            <a:extLst>
              <a:ext uri="{FF2B5EF4-FFF2-40B4-BE49-F238E27FC236}">
                <a16:creationId xmlns:a16="http://schemas.microsoft.com/office/drawing/2014/main" id="{47139C10-848B-407A-B31C-CAA99C543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9A9C1B-0030-4A0E-8DDF-F50AE75490C4}"/>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697086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9367C-B267-4B54-98D6-FEAE01F115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C5E4A7-4D60-4166-8402-05C95ABD7F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76469D-36CE-43A2-91E0-54F40FC615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49C464-0EB9-4434-A26F-5C0F222126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E7F78B-F68D-4C25-8E0A-100382A94F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B10796-6916-4C29-B752-DF20E764C1B2}"/>
              </a:ext>
            </a:extLst>
          </p:cNvPr>
          <p:cNvSpPr>
            <a:spLocks noGrp="1"/>
          </p:cNvSpPr>
          <p:nvPr>
            <p:ph type="dt" sz="half" idx="10"/>
          </p:nvPr>
        </p:nvSpPr>
        <p:spPr/>
        <p:txBody>
          <a:bodyPr/>
          <a:lstStyle/>
          <a:p>
            <a:fld id="{3A955D50-50B6-4988-B7CD-3692C4A79545}" type="datetimeFigureOut">
              <a:rPr lang="en-US" smtClean="0"/>
              <a:t>12/8/2020</a:t>
            </a:fld>
            <a:endParaRPr lang="en-US"/>
          </a:p>
        </p:txBody>
      </p:sp>
      <p:sp>
        <p:nvSpPr>
          <p:cNvPr id="8" name="Footer Placeholder 7">
            <a:extLst>
              <a:ext uri="{FF2B5EF4-FFF2-40B4-BE49-F238E27FC236}">
                <a16:creationId xmlns:a16="http://schemas.microsoft.com/office/drawing/2014/main" id="{8B0CD521-988A-4C46-B063-94274B0E7A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24311A-D574-4CFC-AEFC-270D15952B9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96262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C3EFD-61E7-4B99-8E7C-9F5A73E125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8AD4EE-8A78-478B-93F3-A7EE3CFE71A2}"/>
              </a:ext>
            </a:extLst>
          </p:cNvPr>
          <p:cNvSpPr>
            <a:spLocks noGrp="1"/>
          </p:cNvSpPr>
          <p:nvPr>
            <p:ph type="dt" sz="half" idx="10"/>
          </p:nvPr>
        </p:nvSpPr>
        <p:spPr/>
        <p:txBody>
          <a:bodyPr/>
          <a:lstStyle/>
          <a:p>
            <a:fld id="{3A955D50-50B6-4988-B7CD-3692C4A79545}" type="datetimeFigureOut">
              <a:rPr lang="en-US" smtClean="0"/>
              <a:t>12/8/2020</a:t>
            </a:fld>
            <a:endParaRPr lang="en-US"/>
          </a:p>
        </p:txBody>
      </p:sp>
      <p:sp>
        <p:nvSpPr>
          <p:cNvPr id="4" name="Footer Placeholder 3">
            <a:extLst>
              <a:ext uri="{FF2B5EF4-FFF2-40B4-BE49-F238E27FC236}">
                <a16:creationId xmlns:a16="http://schemas.microsoft.com/office/drawing/2014/main" id="{0448B27C-B2EE-4966-983E-47B6A9B13B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DB196F-7768-4E8E-863D-4D7B00DB84A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80930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277B3-41B9-41D0-AF22-C1EAFE0E02B7}"/>
              </a:ext>
            </a:extLst>
          </p:cNvPr>
          <p:cNvSpPr>
            <a:spLocks noGrp="1"/>
          </p:cNvSpPr>
          <p:nvPr>
            <p:ph type="dt" sz="half" idx="10"/>
          </p:nvPr>
        </p:nvSpPr>
        <p:spPr/>
        <p:txBody>
          <a:bodyPr/>
          <a:lstStyle/>
          <a:p>
            <a:fld id="{3A955D50-50B6-4988-B7CD-3692C4A79545}" type="datetimeFigureOut">
              <a:rPr lang="en-US" smtClean="0"/>
              <a:t>12/8/2020</a:t>
            </a:fld>
            <a:endParaRPr lang="en-US"/>
          </a:p>
        </p:txBody>
      </p:sp>
      <p:sp>
        <p:nvSpPr>
          <p:cNvPr id="3" name="Footer Placeholder 2">
            <a:extLst>
              <a:ext uri="{FF2B5EF4-FFF2-40B4-BE49-F238E27FC236}">
                <a16:creationId xmlns:a16="http://schemas.microsoft.com/office/drawing/2014/main" id="{5888997C-2F70-4762-9AA1-736E39810F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A17689-A679-48EE-BD22-D9454F5FF326}"/>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621226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EBE5D-7E42-4BB7-8D8C-C0D3A6887E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BB2535-05A9-49E1-9B7B-6989FEE05B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A7C234-3F52-41A0-84EC-60F1FB9550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585B8-A33A-47D1-AB05-645021F3E0AC}"/>
              </a:ext>
            </a:extLst>
          </p:cNvPr>
          <p:cNvSpPr>
            <a:spLocks noGrp="1"/>
          </p:cNvSpPr>
          <p:nvPr>
            <p:ph type="dt" sz="half" idx="10"/>
          </p:nvPr>
        </p:nvSpPr>
        <p:spPr/>
        <p:txBody>
          <a:bodyPr/>
          <a:lstStyle/>
          <a:p>
            <a:fld id="{3A955D50-50B6-4988-B7CD-3692C4A79545}" type="datetimeFigureOut">
              <a:rPr lang="en-US" smtClean="0"/>
              <a:t>12/8/2020</a:t>
            </a:fld>
            <a:endParaRPr lang="en-US"/>
          </a:p>
        </p:txBody>
      </p:sp>
      <p:sp>
        <p:nvSpPr>
          <p:cNvPr id="6" name="Footer Placeholder 5">
            <a:extLst>
              <a:ext uri="{FF2B5EF4-FFF2-40B4-BE49-F238E27FC236}">
                <a16:creationId xmlns:a16="http://schemas.microsoft.com/office/drawing/2014/main" id="{E2E57033-AB37-471D-A8E2-7F908BF3D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9BF63A-8437-46DF-B200-FF2DC1721DD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611701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36906-2F7F-4A6E-8602-14F8C47713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1D4BF3-9D4E-4FA8-82AE-5E7E0F5820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BDD4D9-8340-4719-AFBF-7E9834ACB7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13E0C4-4163-49FC-9D33-25C98427C841}"/>
              </a:ext>
            </a:extLst>
          </p:cNvPr>
          <p:cNvSpPr>
            <a:spLocks noGrp="1"/>
          </p:cNvSpPr>
          <p:nvPr>
            <p:ph type="dt" sz="half" idx="10"/>
          </p:nvPr>
        </p:nvSpPr>
        <p:spPr/>
        <p:txBody>
          <a:bodyPr/>
          <a:lstStyle/>
          <a:p>
            <a:fld id="{3A955D50-50B6-4988-B7CD-3692C4A79545}" type="datetimeFigureOut">
              <a:rPr lang="en-US" smtClean="0"/>
              <a:t>12/8/2020</a:t>
            </a:fld>
            <a:endParaRPr lang="en-US"/>
          </a:p>
        </p:txBody>
      </p:sp>
      <p:sp>
        <p:nvSpPr>
          <p:cNvPr id="6" name="Footer Placeholder 5">
            <a:extLst>
              <a:ext uri="{FF2B5EF4-FFF2-40B4-BE49-F238E27FC236}">
                <a16:creationId xmlns:a16="http://schemas.microsoft.com/office/drawing/2014/main" id="{8855A28D-D725-4615-8C78-5CE19B760D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D613D6-8498-4DC7-833A-27A3E65DDE1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708907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2D686C-3316-46FD-9987-C4B3F9015C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63B956-8D44-40EE-9D4D-E77CCC25CE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BD084A-3E56-43DC-A372-27467C2365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55D50-50B6-4988-B7CD-3692C4A79545}" type="datetimeFigureOut">
              <a:rPr lang="en-US" smtClean="0"/>
              <a:t>12/8/2020</a:t>
            </a:fld>
            <a:endParaRPr lang="en-US"/>
          </a:p>
        </p:txBody>
      </p:sp>
      <p:sp>
        <p:nvSpPr>
          <p:cNvPr id="5" name="Footer Placeholder 4">
            <a:extLst>
              <a:ext uri="{FF2B5EF4-FFF2-40B4-BE49-F238E27FC236}">
                <a16:creationId xmlns:a16="http://schemas.microsoft.com/office/drawing/2014/main" id="{A3CCFBEC-5C31-4C14-8123-CA42AA3E18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3381B5-F4BA-4A68-9FE2-1D550E4E1C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9D38A-DCF5-49F0-AA1B-63B96E391D0F}" type="slidenum">
              <a:rPr lang="en-US" smtClean="0"/>
              <a:t>‹#›</a:t>
            </a:fld>
            <a:endParaRPr lang="en-US"/>
          </a:p>
        </p:txBody>
      </p:sp>
    </p:spTree>
    <p:extLst>
      <p:ext uri="{BB962C8B-B14F-4D97-AF65-F5344CB8AC3E}">
        <p14:creationId xmlns:p14="http://schemas.microsoft.com/office/powerpoint/2010/main" val="3413677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youtu.be/1jCukpYJNGk" TargetMode="External"/><Relationship Id="rId3" Type="http://schemas.openxmlformats.org/officeDocument/2006/relationships/hyperlink" Target="https://youtu.be/unHupVpPIdA" TargetMode="External"/><Relationship Id="rId7" Type="http://schemas.openxmlformats.org/officeDocument/2006/relationships/hyperlink" Target="https://youtu.be/1J6GJo7T-EI"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youtu.be/4Jp6dntSfSw" TargetMode="External"/><Relationship Id="rId5" Type="http://schemas.openxmlformats.org/officeDocument/2006/relationships/hyperlink" Target="https://www.youtube.com/watch?v=7O4w0GShDns&amp;t=7s" TargetMode="External"/><Relationship Id="rId4" Type="http://schemas.openxmlformats.org/officeDocument/2006/relationships/hyperlink" Target="https://youtu.be/RX4NJrJxws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youtu.be/0jLBbNTFuik" TargetMode="External"/><Relationship Id="rId1" Type="http://schemas.openxmlformats.org/officeDocument/2006/relationships/slideLayout" Target="../slideLayouts/slideLayout13.xml"/><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7" Type="http://schemas.microsoft.com/office/2007/relationships/hdphoto" Target="../media/hdphoto1.wdp"/><Relationship Id="rId2" Type="http://schemas.openxmlformats.org/officeDocument/2006/relationships/image" Target="../media/image10.jpeg"/><Relationship Id="rId1" Type="http://schemas.openxmlformats.org/officeDocument/2006/relationships/slideLayout" Target="../slideLayouts/slideLayout13.xml"/><Relationship Id="rId6" Type="http://schemas.openxmlformats.org/officeDocument/2006/relationships/image" Target="../media/image14.png"/><Relationship Id="rId5" Type="http://schemas.openxmlformats.org/officeDocument/2006/relationships/image" Target="../media/image13.jpeg"/><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AE" sz="2000" dirty="0">
                <a:latin typeface="+mn-lt"/>
                <a:ea typeface="+mn-ea"/>
                <a:cs typeface="+mn-cs"/>
              </a:rPr>
              <a:t>إعتناء البنت بنفسها وقت الحيض دون مساعدة </a:t>
            </a:r>
            <a:endParaRPr lang="ru-RU" sz="2000" dirty="0">
              <a:latin typeface="+mn-lt"/>
              <a:ea typeface="+mn-ea"/>
              <a:cs typeface="+mn-cs"/>
            </a:endParaRPr>
          </a:p>
        </p:txBody>
      </p:sp>
      <p:sp>
        <p:nvSpPr>
          <p:cNvPr id="5" name="Subtitle 4">
            <a:extLst>
              <a:ext uri="{FF2B5EF4-FFF2-40B4-BE49-F238E27FC236}">
                <a16:creationId xmlns:a16="http://schemas.microsoft.com/office/drawing/2014/main" id="{8E5938E0-49A8-4D79-90DF-4DB9A83795AA}"/>
              </a:ext>
            </a:extLst>
          </p:cNvPr>
          <p:cNvSpPr>
            <a:spLocks noGrp="1"/>
          </p:cNvSpPr>
          <p:nvPr>
            <p:ph type="subTitle" idx="1"/>
          </p:nvPr>
        </p:nvSpPr>
        <p:spPr>
          <a:xfrm rot="720000">
            <a:off x="8179742" y="5113802"/>
            <a:ext cx="3724416" cy="858767"/>
          </a:xfrm>
        </p:spPr>
        <p:txBody>
          <a:bodyPr>
            <a:normAutofit/>
          </a:bodyPr>
          <a:lstStyle/>
          <a:p>
            <a:pPr algn="ctr" rtl="1"/>
            <a:r>
              <a:rPr lang="ar-SA" sz="2200" dirty="0">
                <a:latin typeface="Sakkal Majalla" panose="02000000000000000000" pitchFamily="2" charset="-78"/>
                <a:cs typeface="Sakkal Majalla" panose="02000000000000000000" pitchFamily="2" charset="-78"/>
              </a:rPr>
              <a:t>مقدم الهدف:</a:t>
            </a:r>
            <a:r>
              <a:rPr lang="ar-AE" sz="2000" b="1" dirty="0">
                <a:latin typeface="Sakkal Majalla" panose="02000000000000000000" pitchFamily="2" charset="-78"/>
                <a:cs typeface="Sakkal Majalla" panose="02000000000000000000" pitchFamily="2" charset="-78"/>
              </a:rPr>
              <a:t>أ-فاطمة كمال </a:t>
            </a:r>
            <a:endParaRPr lang="ar-AE" sz="2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51219886"/>
              </p:ext>
            </p:extLst>
          </p:nvPr>
        </p:nvGraphicFramePr>
        <p:xfrm>
          <a:off x="82397" y="74267"/>
          <a:ext cx="11906451" cy="6711035"/>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353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 أ. فاطمة كمال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endParaRPr lang="ar-AE" sz="1200" b="1" kern="1200" dirty="0">
                        <a:solidFill>
                          <a:schemeClr val="tx1"/>
                        </a:solidFill>
                        <a:latin typeface="Arial" panose="020B0604020202020204" pitchFamily="34" charset="0"/>
                        <a:ea typeface="+mn-ea"/>
                        <a:cs typeface="+mn-cs"/>
                      </a:endParaRPr>
                    </a:p>
                    <a:p>
                      <a:pPr algn="ctr" rtl="1" fontAlgn="ctr"/>
                      <a:r>
                        <a:rPr lang="ar-AE" sz="1200" b="1" kern="1200" dirty="0">
                          <a:solidFill>
                            <a:schemeClr val="tx1"/>
                          </a:solidFill>
                          <a:latin typeface="Sakkal Majalla" panose="02000000000000000000" pitchFamily="2" charset="-78"/>
                          <a:ea typeface="+mn-ea"/>
                          <a:cs typeface="Sakkal Majalla" panose="02000000000000000000" pitchFamily="2" charset="-78"/>
                        </a:rPr>
                        <a:t>إعتناء البنت بنفسها وقت الحيض دون  مساعدة </a:t>
                      </a:r>
                    </a:p>
                    <a:p>
                      <a:pPr marL="0" marR="0" lvl="0" indent="0" algn="ctr" defTabSz="914400" rtl="1" eaLnBrk="1" fontAlgn="ctr" latinLnBrk="0" hangingPunct="1">
                        <a:lnSpc>
                          <a:spcPct val="100000"/>
                        </a:lnSpc>
                        <a:spcBef>
                          <a:spcPts val="0"/>
                        </a:spcBef>
                        <a:spcAft>
                          <a:spcPts val="0"/>
                        </a:spcAft>
                        <a:buClrTx/>
                        <a:buSzTx/>
                        <a:buFontTx/>
                        <a:buNone/>
                        <a:tabLst/>
                        <a:defRPr/>
                      </a:pPr>
                      <a:r>
                        <a:rPr lang="ar-AE" sz="1200" b="1" i="0" u="none" strike="noStrike" dirty="0">
                          <a:solidFill>
                            <a:srgbClr val="FF0000"/>
                          </a:solidFill>
                          <a:effectLst/>
                          <a:latin typeface="Sakkal Majalla" panose="02000000000000000000" pitchFamily="2" charset="-78"/>
                          <a:cs typeface="Sakkal Majalla" panose="02000000000000000000" pitchFamily="2" charset="-78"/>
                        </a:rPr>
                        <a:t>رقم الهدف :(</a:t>
                      </a:r>
                      <a:r>
                        <a:rPr lang="en-US" sz="1200" b="1" i="0" u="none" strike="noStrike" dirty="0">
                          <a:solidFill>
                            <a:srgbClr val="FF0000"/>
                          </a:solidFill>
                          <a:effectLst/>
                          <a:latin typeface="Sakkal Majalla" panose="02000000000000000000" pitchFamily="2" charset="-78"/>
                          <a:cs typeface="Sakkal Majalla" panose="02000000000000000000" pitchFamily="2" charset="-78"/>
                        </a:rPr>
                        <a:t>2102</a:t>
                      </a:r>
                      <a:r>
                        <a:rPr lang="ar-AE" sz="1200" b="1" i="0" u="none" strike="noStrike" baseline="0" dirty="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a:solidFill>
                            <a:srgbClr val="FF0000"/>
                          </a:solidFill>
                          <a:effectLst/>
                          <a:latin typeface="Sakkal Majalla" panose="02000000000000000000" pitchFamily="2" charset="-78"/>
                          <a:cs typeface="Sakkal Majalla" panose="02000000000000000000" pitchFamily="2" charset="-78"/>
                        </a:rPr>
                        <a:t>  </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94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العمرية:11 -12</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البسيطة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848070">
                <a:tc gridSpan="3">
                  <a:txBody>
                    <a:bodyPr/>
                    <a:lstStyle/>
                    <a:p>
                      <a:pPr algn="r" rtl="1"/>
                      <a:endParaRPr lang="ar-AE" sz="1400" b="1" kern="1200" baseline="0" dirty="0">
                        <a:solidFill>
                          <a:srgbClr val="FF0000"/>
                        </a:solidFill>
                        <a:latin typeface="Arial" panose="020B0604020202020204" pitchFamily="34" charset="0"/>
                        <a:ea typeface="+mn-ea"/>
                        <a:cs typeface="+mn-cs"/>
                      </a:endParaRPr>
                    </a:p>
                    <a:p>
                      <a:pPr algn="r" rtl="1"/>
                      <a:endParaRPr lang="ar-AE" sz="1400" b="1" kern="1200" baseline="0" dirty="0">
                        <a:solidFill>
                          <a:srgbClr val="FF0000"/>
                        </a:solidFill>
                        <a:latin typeface="Arial" panose="020B0604020202020204" pitchFamily="34" charset="0"/>
                        <a:ea typeface="+mn-ea"/>
                        <a:cs typeface="+mn-cs"/>
                      </a:endParaRPr>
                    </a:p>
                    <a:p>
                      <a:pPr algn="r" rtl="1"/>
                      <a:r>
                        <a:rPr lang="ar-AE" sz="1400" b="1" kern="1200" baseline="0" dirty="0">
                          <a:solidFill>
                            <a:srgbClr val="FF0000"/>
                          </a:solidFill>
                          <a:latin typeface="Arial" panose="020B0604020202020204" pitchFamily="34" charset="0"/>
                          <a:ea typeface="+mn-ea"/>
                          <a:cs typeface="+mn-cs"/>
                        </a:rPr>
                        <a:t>مرحلة جديدة </a:t>
                      </a:r>
                    </a:p>
                    <a:p>
                      <a:pPr algn="r" rtl="1"/>
                      <a:endParaRPr lang="ar-AE" sz="1400" b="1" kern="1200" dirty="0">
                        <a:solidFill>
                          <a:srgbClr val="FF0000"/>
                        </a:solidFill>
                        <a:latin typeface="Arial" panose="020B0604020202020204" pitchFamily="34" charset="0"/>
                        <a:ea typeface="+mn-ea"/>
                        <a:cs typeface="+mn-cs"/>
                      </a:endParaRPr>
                    </a:p>
                    <a:p>
                      <a:pPr algn="r" rtl="1"/>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في إحدى الأيام شعرت </a:t>
                      </a:r>
                      <a:r>
                        <a:rPr lang="ar-SA" sz="1200" b="1" u="none" kern="1200" baseline="0" dirty="0">
                          <a:solidFill>
                            <a:schemeClr val="tx1"/>
                          </a:solidFill>
                          <a:latin typeface="Sakkal Majalla" panose="02000000000000000000" pitchFamily="2" charset="-78"/>
                          <a:ea typeface="+mn-ea"/>
                          <a:cs typeface="Sakkal Majalla" panose="02000000000000000000" pitchFamily="2" charset="-78"/>
                        </a:rPr>
                        <a:t>هند</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بإحساس غريب , وبعض الألم التى  لم تشعر بها من قبل .وعند ذهابها الى دورة المياه رأت بعض الدماء على ملابسها الداخلية فشعرت بالإرتباك ولم تخبر احدا .لاحظت والدتها ملامح الإرتباك على وجهه فاطمة  وعندما سألتها إن كان هناك خطب ,فأرتها </a:t>
                      </a:r>
                      <a:r>
                        <a:rPr lang="ar-SA" sz="1200" b="1" u="none" kern="1200" baseline="0" dirty="0">
                          <a:solidFill>
                            <a:schemeClr val="tx1"/>
                          </a:solidFill>
                          <a:latin typeface="Sakkal Majalla" panose="02000000000000000000" pitchFamily="2" charset="-78"/>
                          <a:ea typeface="+mn-ea"/>
                          <a:cs typeface="Sakkal Majalla" panose="02000000000000000000" pitchFamily="2" charset="-78"/>
                        </a:rPr>
                        <a:t>هند</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ملابسها المتسخة عندها علمت الام بان </a:t>
                      </a:r>
                      <a:r>
                        <a:rPr lang="ar-SA" sz="1200" b="1" u="none" kern="1200" baseline="0" dirty="0">
                          <a:solidFill>
                            <a:schemeClr val="tx1"/>
                          </a:solidFill>
                          <a:latin typeface="Sakkal Majalla" panose="02000000000000000000" pitchFamily="2" charset="-78"/>
                          <a:ea typeface="+mn-ea"/>
                          <a:cs typeface="Sakkal Majalla" panose="02000000000000000000" pitchFamily="2" charset="-78"/>
                        </a:rPr>
                        <a:t>هند</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تمر بمرحلة الحيض . فقامت الام بإعطائها فوطة صحية وملابس داخلية جديدة .دخلت هند مع أمها الى الحمام وقامت بإنزال سروالها الداخلي وجلست على المقعد وأغتسلت وقامت بتجفيف نفسها بالمحارم الورقية وبعد ذلك ألصقت الفوطة الصحية على لبسها الداخلي وأرتدت سروالها , ثم غسلت يديها بالماء والصابون وجففتهما جيدا . عندها علمت هند  انها تمر (بمرحلة جديدة) .</a:t>
                      </a:r>
                    </a:p>
                    <a:p>
                      <a:pPr algn="r" rtl="1"/>
                      <a:endParaRPr lang="ar-AE" sz="1200" b="1" dirty="0">
                        <a:latin typeface="Sakkal Majalla" panose="02000000000000000000" pitchFamily="2" charset="-78"/>
                        <a:cs typeface="Sakkal Majalla" panose="02000000000000000000" pitchFamily="2" charset="-78"/>
                      </a:endParaRPr>
                    </a:p>
                    <a:p>
                      <a:pPr algn="r" rtl="1"/>
                      <a:endParaRPr lang="ar-AE" sz="1200" b="1" dirty="0">
                        <a:latin typeface="Sakkal Majalla" panose="02000000000000000000" pitchFamily="2" charset="-78"/>
                        <a:cs typeface="Sakkal Majalla" panose="02000000000000000000" pitchFamily="2" charset="-78"/>
                      </a:endParaRPr>
                    </a:p>
                    <a:p>
                      <a:pPr algn="r" rtl="1"/>
                      <a:endParaRPr lang="ar-SA" sz="1200" b="1" dirty="0">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الأنشطة الصفية: </a:t>
                      </a:r>
                      <a:endParaRPr lang="ar-AE" sz="1200" b="1" kern="1200" baseline="0" dirty="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أنشطة تعريفية  للطالبة  على الادوات المستخدمة فترة الحيض ( الفوط الصحية –المحارم الورقية )</a:t>
                      </a:r>
                    </a:p>
                    <a:p>
                      <a:pPr marL="228600" indent="-228600" algn="r" rtl="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عرض فوط صحية وأخرى متسخة ( بالوان حمراء ) </a:t>
                      </a:r>
                    </a:p>
                    <a:p>
                      <a:pPr marL="228600" indent="-228600" algn="r" rtl="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أنشطة تدريب الطالبة  على  إستخدام الفوطة على الدمى </a:t>
                      </a:r>
                    </a:p>
                    <a:p>
                      <a:pPr marL="228600" indent="-228600" algn="r" rtl="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تنفيذ أنشطة تدريبية لإستخدام الفوط على الملابس الداخلية </a:t>
                      </a:r>
                    </a:p>
                    <a:p>
                      <a:pPr marL="0" indent="0" algn="r" defTabSz="914400" rtl="1" eaLnBrk="1" latinLnBrk="0" hangingPunct="1">
                        <a:buFont typeface="+mj-lt"/>
                        <a:buNone/>
                      </a:pPr>
                      <a:endParaRPr lang="ar-AE" sz="1400" b="1" u="none" baseline="0" dirty="0">
                        <a:solidFill>
                          <a:srgbClr val="FF0000"/>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kern="1200" baseline="0" dirty="0">
                          <a:solidFill>
                            <a:srgbClr val="FF0000"/>
                          </a:solidFill>
                          <a:latin typeface="Sakkal Majalla" panose="02000000000000000000" pitchFamily="2" charset="-78"/>
                          <a:ea typeface="+mn-ea"/>
                          <a:cs typeface="Sakkal Majalla" panose="02000000000000000000" pitchFamily="2" charset="-78"/>
                        </a:rPr>
                        <a:t>نقاط مهمة في  الحصة الدرسية:</a:t>
                      </a:r>
                    </a:p>
                    <a:p>
                      <a:pPr algn="r" rtl="1"/>
                      <a:endParaRPr lang="ar-AE" sz="1400" b="1" u="none" baseline="0" dirty="0">
                        <a:solidFill>
                          <a:srgbClr val="FF0000"/>
                        </a:solidFill>
                        <a:latin typeface="Sakkal Majalla" panose="02000000000000000000" pitchFamily="2" charset="-78"/>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تحفيز الطالب على التفاعل مع المعلمة.</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مراعاة الفروق الفردية للحالات.</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.إعطاء كل طالب حقه من الحصة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تقسيم الحصة إلى نظرى وعملي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يمكن الدمج بين الأساليب لتحقيق الفائدة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استخدام الدمى لتطبيق المهارة </a:t>
                      </a:r>
                    </a:p>
                    <a:p>
                      <a:pPr algn="r" rtl="1"/>
                      <a:endParaRPr lang="en-US" sz="1400" b="1" u="none" baseline="0" dirty="0">
                        <a:solidFill>
                          <a:srgbClr val="FF0000"/>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8 December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6" name="Picture Placeholder 2">
            <a:extLst>
              <a:ext uri="{FF2B5EF4-FFF2-40B4-BE49-F238E27FC236}">
                <a16:creationId xmlns:a16="http://schemas.microsoft.com/office/drawing/2014/main" id="{26E67ADE-3AD7-4606-A879-88B27AA2C9E6}"/>
              </a:ext>
            </a:extLst>
          </p:cNvPr>
          <p:cNvPicPr>
            <a:picLocks noChangeAspect="1"/>
          </p:cNvPicPr>
          <p:nvPr/>
        </p:nvPicPr>
        <p:blipFill>
          <a:blip r:embed="rId3">
            <a:extLst>
              <a:ext uri="{28A0092B-C50C-407E-A947-70E740481C1C}">
                <a14:useLocalDpi xmlns:a14="http://schemas.microsoft.com/office/drawing/2010/main" val="0"/>
              </a:ext>
            </a:extLst>
          </a:blip>
          <a:srcRect l="13168" r="13168"/>
          <a:stretch>
            <a:fillRect/>
          </a:stretch>
        </p:blipFill>
        <p:spPr>
          <a:xfrm rot="720000">
            <a:off x="2004802" y="2793652"/>
            <a:ext cx="2808930" cy="3306824"/>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p:spPr>
      </p:pic>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524046826"/>
              </p:ext>
            </p:extLst>
          </p:nvPr>
        </p:nvGraphicFramePr>
        <p:xfrm>
          <a:off x="136479" y="173255"/>
          <a:ext cx="11943226" cy="6477802"/>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algn="r" rtl="1" fontAlgn="ctr"/>
                      <a:r>
                        <a:rPr lang="ar-AE" sz="1200" b="1" kern="1200" dirty="0">
                          <a:solidFill>
                            <a:schemeClr val="tx1"/>
                          </a:solidFill>
                          <a:latin typeface="Sakkal Majalla" panose="02000000000000000000" pitchFamily="2" charset="-78"/>
                          <a:ea typeface="+mn-ea"/>
                          <a:cs typeface="Sakkal Majalla" panose="02000000000000000000" pitchFamily="2" charset="-78"/>
                        </a:rPr>
                        <a:t>إعتناء البنت بنفسها وقت الحيض دون  مساعدة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indent="0" algn="r" rtl="1">
                        <a:buFont typeface="Arial" panose="020B0604020202020204" pitchFamily="34" charset="0"/>
                        <a:buNone/>
                      </a:pPr>
                      <a:r>
                        <a:rPr lang="ar-SA" sz="1200" b="1" u="sng" baseline="0" dirty="0">
                          <a:solidFill>
                            <a:srgbClr val="FF0000"/>
                          </a:solidFill>
                          <a:latin typeface="Sakkal Majalla" panose="02000000000000000000" pitchFamily="2" charset="-78"/>
                          <a:cs typeface="Sakkal Majalla" panose="02000000000000000000" pitchFamily="2" charset="-78"/>
                        </a:rPr>
                        <a:t>الأنشطة الصفية </a:t>
                      </a:r>
                      <a:endParaRPr lang="ar-AE" sz="1200" b="1" u="sng" baseline="0" dirty="0">
                        <a:solidFill>
                          <a:srgbClr val="FF0000"/>
                        </a:solidFill>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endParaRPr lang="ar-AE" sz="1200" b="1" kern="1200" baseline="0" dirty="0">
                        <a:solidFill>
                          <a:schemeClr val="tx1"/>
                        </a:solidFill>
                        <a:latin typeface="Sakkal Majalla" panose="02000000000000000000" pitchFamily="2" charset="-78"/>
                        <a:ea typeface="+mn-ea"/>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أنشطة تعريفية  للطالبة  على الادوات المستخدمة فترة الحيض ( الفوط الصحية –المحارم الورقية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عرض فوط صحية وأخرى متسخة ( بالوان حمراء )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أنشطة تدريب الطالبة  على  إستخدام الفوطة على الدمى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تنفيذ أنشطة تدريبية لإستخدام الفوط على الملابس الداخلية </a:t>
                      </a:r>
                    </a:p>
                    <a:p>
                      <a:pPr marL="228600" indent="-228600" algn="r" rtl="1">
                        <a:buFont typeface="+mj-lt"/>
                        <a:buAutoNum type="arabicPeriod"/>
                      </a:pPr>
                      <a:endParaRPr lang="ar-AE" sz="1200" b="0" u="none" kern="1200" baseline="0" dirty="0">
                        <a:solidFill>
                          <a:schemeClr val="tx1"/>
                        </a:solidFill>
                        <a:latin typeface="Arial" panose="020B0604020202020204" pitchFamily="34" charset="0"/>
                        <a:ea typeface="+mn-ea"/>
                        <a:cs typeface="+mn-cs"/>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endParaRPr lang="ar-AE" sz="1200" b="1" kern="1200" baseline="0" dirty="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endParaRPr lang="ar-AE" sz="1200" b="1" baseline="0" dirty="0">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ar-SA" sz="1200" b="1" baseline="0" dirty="0">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ar-SA" sz="1200" b="1" baseline="0" dirty="0">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ar-SA" sz="1200" b="1" baseline="0" dirty="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200" kern="1200" dirty="0">
                        <a:solidFill>
                          <a:srgbClr val="5B9BD5">
                            <a:lumMod val="50000"/>
                          </a:srgbClr>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00FA42EF-3AAD-44DC-B736-900FDC7B54C3}" type="datetime3">
              <a:rPr lang="en-US" smtClean="0"/>
              <a:t>8 December 2020</a:t>
            </a:fld>
            <a:endParaRPr lang="en-GB"/>
          </a:p>
        </p:txBody>
      </p:sp>
      <p:sp>
        <p:nvSpPr>
          <p:cNvPr id="10" name="Slide Number Placeholder 9"/>
          <p:cNvSpPr>
            <a:spLocks noGrp="1"/>
          </p:cNvSpPr>
          <p:nvPr>
            <p:ph type="sldNum" sz="quarter" idx="12"/>
          </p:nvPr>
        </p:nvSpPr>
        <p:spPr/>
        <p:txBody>
          <a:bodyPr/>
          <a:lstStyle/>
          <a:p>
            <a:fld id="{60F9F505-338F-4A63-8E60-F3E66EC2060F}" type="slidenum">
              <a:rPr lang="en-GB" smtClean="0"/>
              <a:t>3</a:t>
            </a:fld>
            <a:endParaRPr lang="en-GB"/>
          </a:p>
        </p:txBody>
      </p:sp>
      <p:pic>
        <p:nvPicPr>
          <p:cNvPr id="6" name="Picture 5">
            <a:extLst>
              <a:ext uri="{FF2B5EF4-FFF2-40B4-BE49-F238E27FC236}">
                <a16:creationId xmlns:a16="http://schemas.microsoft.com/office/drawing/2014/main" id="{F2456AE5-E2BB-439B-9B3A-372AA20F48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77210" y="2419350"/>
            <a:ext cx="2947139" cy="3318867"/>
          </a:xfrm>
          <a:prstGeom prst="rect">
            <a:avLst/>
          </a:prstGeom>
        </p:spPr>
      </p:pic>
    </p:spTree>
    <p:extLst>
      <p:ext uri="{BB962C8B-B14F-4D97-AF65-F5344CB8AC3E}">
        <p14:creationId xmlns:p14="http://schemas.microsoft.com/office/powerpoint/2010/main" val="2188067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364267464"/>
              </p:ext>
            </p:extLst>
          </p:nvPr>
        </p:nvGraphicFramePr>
        <p:xfrm>
          <a:off x="193963" y="188718"/>
          <a:ext cx="11804073" cy="6575715"/>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الهدف الرئيسي : </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إعتناء البنت بنفسها وقت الحيض دون مساعدة </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أهداف أخرى: </a:t>
                      </a:r>
                    </a:p>
                    <a:p>
                      <a:pPr marL="228600" indent="-228600" algn="r" rtl="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ان تتدرب الطالبة على إستخدام المحارم الورقية بعد كل عملية غسيل للمنطقة الخاصة +التنبية لغسل اليدين بالماء والصابون بعد عملية التبديل . </a:t>
                      </a:r>
                    </a:p>
                    <a:p>
                      <a:pPr marL="228600" indent="-228600" algn="r" rtl="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تدريب الطالبة على الوقت .</a:t>
                      </a:r>
                    </a:p>
                    <a:p>
                      <a:pPr algn="r" rtl="1"/>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الرياضي:</a:t>
                      </a:r>
                    </a:p>
                    <a:p>
                      <a:pPr marL="228600" indent="-228600" algn="r" rtl="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تنبية الطالبة على عدم  ممارسة الجهد البندى القوى وهذا بداية الحيض </a:t>
                      </a: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الفني: </a:t>
                      </a:r>
                    </a:p>
                    <a:p>
                      <a:pPr marL="228600" indent="-228600" algn="r" rtl="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ان تقوم الطالبة بتزيين الصندوق الخاص بأدوات النظافة (صندوق يحتوى على الفوط الخاص بها –معطر الجسم-غسول المنطقة الخاصة –الملابس الداخلية )</a:t>
                      </a: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u="none" baseline="0" dirty="0">
                          <a:solidFill>
                            <a:schemeClr val="tx1"/>
                          </a:solidFill>
                          <a:latin typeface="Sakkal Majalla" panose="02000000000000000000" pitchFamily="2" charset="-78"/>
                          <a:cs typeface="Sakkal Majalla" panose="02000000000000000000" pitchFamily="2" charset="-78"/>
                        </a:rPr>
                        <a:t>عرض </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أناشيد الخاصة ( بالنظافة)</a:t>
                      </a:r>
                    </a:p>
                    <a:p>
                      <a:pPr marL="228600" indent="-228600" algn="r" rtl="1">
                        <a:buFont typeface="+mj-lt"/>
                        <a:buAutoNum type="arabicPeriod"/>
                      </a:pPr>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طلب من ولي الأمر  تدريب </a:t>
                      </a:r>
                      <a:r>
                        <a:rPr lang="ar-SA" sz="1200" b="1" baseline="0" dirty="0">
                          <a:latin typeface="Sakkal Majalla" panose="02000000000000000000" pitchFamily="2" charset="-78"/>
                          <a:cs typeface="Sakkal Majalla" panose="02000000000000000000" pitchFamily="2" charset="-78"/>
                        </a:rPr>
                        <a:t>الطالبة على: </a:t>
                      </a:r>
                      <a:endParaRPr lang="ar-AE" sz="1200" baseline="0" dirty="0">
                        <a:latin typeface="Arial" panose="020B0604020202020204" pitchFamily="34" charset="0"/>
                        <a:cs typeface="+mn-cs"/>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kern="1200" baseline="0" dirty="0">
                          <a:solidFill>
                            <a:schemeClr val="tx1"/>
                          </a:solidFill>
                          <a:latin typeface="Sakkal Majalla" panose="02000000000000000000" pitchFamily="2" charset="-78"/>
                          <a:ea typeface="+mn-ea"/>
                          <a:cs typeface="Sakkal Majalla" panose="02000000000000000000" pitchFamily="2" charset="-78"/>
                        </a:rPr>
                        <a:t>تبديل الفوط الخاصة بعد مرور ساعتين من الوقت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kern="1200" baseline="0" dirty="0">
                          <a:solidFill>
                            <a:schemeClr val="tx1"/>
                          </a:solidFill>
                          <a:latin typeface="Sakkal Majalla" panose="02000000000000000000" pitchFamily="2" charset="-78"/>
                          <a:ea typeface="+mn-ea"/>
                          <a:cs typeface="Sakkal Majalla" panose="02000000000000000000" pitchFamily="2" charset="-78"/>
                        </a:rPr>
                        <a:t>تنبيه الطالبة للحرص على الإنتباه لنظافة الملابس الداخلية قبل تبديل الفوطة الخاصة بها .( عدم تبلل الملابس الداخلية بالماء أو بالدم .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بعض المقاطع التعليمية : </a:t>
                      </a:r>
                    </a:p>
                    <a:p>
                      <a:pPr algn="r" rtl="1"/>
                      <a:endParaRPr lang="ar-AE"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algn="r" rtl="1"/>
                      <a:r>
                        <a:rPr lang="ar-AE" sz="1200" b="1" kern="1200" baseline="0" dirty="0">
                          <a:solidFill>
                            <a:schemeClr val="tx1"/>
                          </a:solidFill>
                          <a:latin typeface="Sakkal Majalla" panose="02000000000000000000" pitchFamily="2" charset="-78"/>
                          <a:ea typeface="+mn-ea"/>
                          <a:cs typeface="Sakkal Majalla" panose="02000000000000000000" pitchFamily="2" charset="-78"/>
                        </a:rPr>
                        <a:t>متوسط : أن تقوم الطالبة بالتبديل بمساعدة جسدية ولفظية           جيد: أن تقوم الطالبة بالتبديل بعد تذكيرها  دون مساعدة جسدية             مرتفع: ان تقوم الطالبة بالتبديل بنفسها دون تذكير ودون مساعدة .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8 December 2020</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4</a:t>
            </a:fld>
            <a:endParaRPr lang="en-GB"/>
          </a:p>
        </p:txBody>
      </p:sp>
      <p:sp>
        <p:nvSpPr>
          <p:cNvPr id="12" name="Rounded Rectangle 4">
            <a:extLst>
              <a:ext uri="{FF2B5EF4-FFF2-40B4-BE49-F238E27FC236}">
                <a16:creationId xmlns:a16="http://schemas.microsoft.com/office/drawing/2014/main" id="{63215561-8762-45C9-BA1F-17C85CE51210}"/>
              </a:ext>
            </a:extLst>
          </p:cNvPr>
          <p:cNvSpPr/>
          <p:nvPr/>
        </p:nvSpPr>
        <p:spPr>
          <a:xfrm>
            <a:off x="6697529" y="2537257"/>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Arial" panose="020B0604020202020204" pitchFamily="34" charset="0"/>
                <a:cs typeface="Arial" panose="020B0604020202020204" pitchFamily="34" charset="0"/>
                <a:hlinkClick r:id="rId3"/>
              </a:rPr>
              <a:t>https://youtu.be/unHupVpPIdA</a:t>
            </a:r>
            <a:r>
              <a:rPr lang="en-US" sz="1200" b="1" dirty="0">
                <a:solidFill>
                  <a:srgbClr val="FF0000"/>
                </a:solidFill>
                <a:latin typeface="Arial" panose="020B0604020202020204" pitchFamily="34" charset="0"/>
                <a:cs typeface="Arial" panose="020B0604020202020204" pitchFamily="34" charset="0"/>
              </a:rPr>
              <a:t>  </a:t>
            </a:r>
          </a:p>
        </p:txBody>
      </p:sp>
      <p:sp>
        <p:nvSpPr>
          <p:cNvPr id="7" name="Rounded Rectangle 4">
            <a:extLst>
              <a:ext uri="{FF2B5EF4-FFF2-40B4-BE49-F238E27FC236}">
                <a16:creationId xmlns:a16="http://schemas.microsoft.com/office/drawing/2014/main" id="{22EB8F90-BFA8-4D2C-86DD-2AA43FBCC0D6}"/>
              </a:ext>
            </a:extLst>
          </p:cNvPr>
          <p:cNvSpPr/>
          <p:nvPr/>
        </p:nvSpPr>
        <p:spPr>
          <a:xfrm>
            <a:off x="6268904" y="471848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200" b="1" dirty="0">
                <a:solidFill>
                  <a:srgbClr val="FF0000"/>
                </a:solidFill>
                <a:latin typeface="Arial" panose="020B0604020202020204" pitchFamily="34" charset="0"/>
                <a:cs typeface="Arial" panose="020B0604020202020204" pitchFamily="34" charset="0"/>
                <a:hlinkClick r:id="rId4"/>
              </a:rPr>
              <a:t>https://youtu.be/RX4NJrJxwss</a:t>
            </a:r>
            <a:r>
              <a:rPr lang="en-US" sz="1200" b="1" dirty="0">
                <a:solidFill>
                  <a:srgbClr val="FF0000"/>
                </a:solidFill>
                <a:latin typeface="Arial" panose="020B0604020202020204" pitchFamily="34" charset="0"/>
                <a:cs typeface="Arial" panose="020B0604020202020204" pitchFamily="34" charset="0"/>
              </a:rPr>
              <a:t> </a:t>
            </a:r>
          </a:p>
        </p:txBody>
      </p:sp>
      <p:sp>
        <p:nvSpPr>
          <p:cNvPr id="11" name="Rounded Rectangle 4">
            <a:extLst>
              <a:ext uri="{FF2B5EF4-FFF2-40B4-BE49-F238E27FC236}">
                <a16:creationId xmlns:a16="http://schemas.microsoft.com/office/drawing/2014/main" id="{32A22811-35C1-4FEA-9FEF-7790B29A869E}"/>
              </a:ext>
            </a:extLst>
          </p:cNvPr>
          <p:cNvSpPr/>
          <p:nvPr/>
        </p:nvSpPr>
        <p:spPr>
          <a:xfrm>
            <a:off x="5886450" y="5143101"/>
            <a:ext cx="4208595"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defRPr/>
            </a:pPr>
            <a:r>
              <a:rPr lang="en-US" sz="1200" dirty="0">
                <a:solidFill>
                  <a:srgbClr val="5B9BD5">
                    <a:lumMod val="50000"/>
                  </a:srgbClr>
                </a:solidFill>
                <a:latin typeface="Arial" panose="020B0604020202020204" pitchFamily="34" charset="0"/>
                <a:cs typeface="Arial" panose="020B0604020202020204" pitchFamily="34" charset="0"/>
                <a:hlinkClick r:id="rId5"/>
              </a:rPr>
              <a:t>https://www.youtube.com/watch?v=7O4w0GShDns&amp;t=7s</a:t>
            </a:r>
            <a:r>
              <a:rPr lang="en-US" sz="1200" dirty="0">
                <a:solidFill>
                  <a:srgbClr val="5B9BD5">
                    <a:lumMod val="50000"/>
                  </a:srgbClr>
                </a:solidFill>
                <a:latin typeface="Arial" panose="020B0604020202020204" pitchFamily="34" charset="0"/>
                <a:cs typeface="Arial" panose="020B0604020202020204" pitchFamily="34" charset="0"/>
              </a:rPr>
              <a:t> </a:t>
            </a:r>
          </a:p>
        </p:txBody>
      </p:sp>
      <p:sp>
        <p:nvSpPr>
          <p:cNvPr id="13" name="Rounded Rectangle 11">
            <a:extLst>
              <a:ext uri="{FF2B5EF4-FFF2-40B4-BE49-F238E27FC236}">
                <a16:creationId xmlns:a16="http://schemas.microsoft.com/office/drawing/2014/main" id="{146DC78C-EC4F-40D5-B5EE-E89E4E9F3BEA}"/>
              </a:ext>
            </a:extLst>
          </p:cNvPr>
          <p:cNvSpPr/>
          <p:nvPr/>
        </p:nvSpPr>
        <p:spPr>
          <a:xfrm>
            <a:off x="5886450" y="5585457"/>
            <a:ext cx="4462039"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defRPr/>
            </a:pPr>
            <a:r>
              <a:rPr lang="en-US" sz="1200" dirty="0">
                <a:solidFill>
                  <a:srgbClr val="5B9BD5">
                    <a:lumMod val="50000"/>
                  </a:srgbClr>
                </a:solidFill>
                <a:latin typeface="Arial" panose="020B0604020202020204" pitchFamily="34" charset="0"/>
                <a:cs typeface="Arial" panose="020B0604020202020204" pitchFamily="34" charset="0"/>
                <a:hlinkClick r:id="rId6"/>
              </a:rPr>
              <a:t>https://youtu.be/4Jp6dntSfSw</a:t>
            </a:r>
            <a:r>
              <a:rPr lang="en-US" sz="1200" dirty="0">
                <a:solidFill>
                  <a:srgbClr val="5B9BD5">
                    <a:lumMod val="50000"/>
                  </a:srgbClr>
                </a:solidFill>
                <a:latin typeface="Arial" panose="020B0604020202020204" pitchFamily="34" charset="0"/>
                <a:cs typeface="Arial" panose="020B0604020202020204" pitchFamily="34" charset="0"/>
              </a:rPr>
              <a:t> </a:t>
            </a:r>
          </a:p>
        </p:txBody>
      </p:sp>
      <p:sp>
        <p:nvSpPr>
          <p:cNvPr id="14" name="TextBox 13">
            <a:extLst>
              <a:ext uri="{FF2B5EF4-FFF2-40B4-BE49-F238E27FC236}">
                <a16:creationId xmlns:a16="http://schemas.microsoft.com/office/drawing/2014/main" id="{B1D6BD11-822A-4324-B14B-9163DA4D8F83}"/>
              </a:ext>
            </a:extLst>
          </p:cNvPr>
          <p:cNvSpPr txBox="1"/>
          <p:nvPr/>
        </p:nvSpPr>
        <p:spPr>
          <a:xfrm>
            <a:off x="1108404" y="4395316"/>
            <a:ext cx="3507741" cy="553998"/>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rtl="1">
              <a:defRPr/>
            </a:pPr>
            <a:r>
              <a:rPr lang="en-US" dirty="0">
                <a:solidFill>
                  <a:prstClr val="black"/>
                </a:solidFill>
                <a:hlinkClick r:id="rId7"/>
              </a:rPr>
              <a:t>https://youtu.be/1J6GJo7T-EI</a:t>
            </a:r>
            <a:r>
              <a:rPr lang="en-US" dirty="0">
                <a:solidFill>
                  <a:prstClr val="black"/>
                </a:solidFill>
              </a:rPr>
              <a:t> </a:t>
            </a:r>
            <a:endParaRPr lang="ar-AE" dirty="0">
              <a:solidFill>
                <a:prstClr val="black"/>
              </a:solidFill>
            </a:endParaRPr>
          </a:p>
          <a:p>
            <a:pPr lvl="0" algn="ctr" rtl="1">
              <a:defRPr/>
            </a:pPr>
            <a:r>
              <a:rPr lang="ar-AE" sz="1200" b="1" dirty="0">
                <a:solidFill>
                  <a:schemeClr val="tx1"/>
                </a:solidFill>
                <a:latin typeface="Sakkal Majalla" panose="02000000000000000000" pitchFamily="2" charset="-78"/>
                <a:cs typeface="Sakkal Majalla" panose="02000000000000000000" pitchFamily="2" charset="-78"/>
              </a:rPr>
              <a:t>درس عن الحيض بشكل مبسط </a:t>
            </a:r>
            <a:endParaRPr lang="en-US" sz="1200" b="1" dirty="0">
              <a:solidFill>
                <a:schemeClr val="tx1"/>
              </a:solidFill>
              <a:latin typeface="Sakkal Majalla" panose="02000000000000000000" pitchFamily="2" charset="-78"/>
              <a:cs typeface="Sakkal Majalla" panose="02000000000000000000" pitchFamily="2" charset="-78"/>
            </a:endParaRPr>
          </a:p>
        </p:txBody>
      </p:sp>
      <p:sp>
        <p:nvSpPr>
          <p:cNvPr id="16" name="TextBox 15">
            <a:extLst>
              <a:ext uri="{FF2B5EF4-FFF2-40B4-BE49-F238E27FC236}">
                <a16:creationId xmlns:a16="http://schemas.microsoft.com/office/drawing/2014/main" id="{885AB68E-D7C3-4BB4-96C2-DBE885C1F873}"/>
              </a:ext>
            </a:extLst>
          </p:cNvPr>
          <p:cNvSpPr txBox="1"/>
          <p:nvPr/>
        </p:nvSpPr>
        <p:spPr>
          <a:xfrm>
            <a:off x="1403678" y="5310244"/>
            <a:ext cx="3507741"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hlinkClick r:id="rId8"/>
              </a:rPr>
              <a:t>https://youtu.be/1jCukpYJNGk</a:t>
            </a:r>
            <a:r>
              <a:rPr lang="en-US" dirty="0"/>
              <a:t> </a:t>
            </a:r>
            <a:endParaRPr lang="ar-AE" dirty="0"/>
          </a:p>
        </p:txBody>
      </p:sp>
    </p:spTree>
    <p:extLst>
      <p:ext uri="{BB962C8B-B14F-4D97-AF65-F5344CB8AC3E}">
        <p14:creationId xmlns:p14="http://schemas.microsoft.com/office/powerpoint/2010/main" val="274780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a:t>درس عن البلوغ عند الإناث ( التطبيق العملي ) </a:t>
            </a: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sp>
        <p:nvSpPr>
          <p:cNvPr id="5" name="TextBox 4"/>
          <p:cNvSpPr txBox="1"/>
          <p:nvPr/>
        </p:nvSpPr>
        <p:spPr>
          <a:xfrm>
            <a:off x="5883909" y="4398690"/>
            <a:ext cx="3507741"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hlinkClick r:id="rId2"/>
              </a:rPr>
              <a:t>https://youtu.be/0jLBbNTFuik</a:t>
            </a:r>
            <a:endParaRPr lang="ar-AE" dirty="0"/>
          </a:p>
        </p:txBody>
      </p:sp>
      <p:sp>
        <p:nvSpPr>
          <p:cNvPr id="3" name="TextBox 2"/>
          <p:cNvSpPr txBox="1"/>
          <p:nvPr/>
        </p:nvSpPr>
        <p:spPr>
          <a:xfrm>
            <a:off x="5336709" y="2177873"/>
            <a:ext cx="4214615" cy="1384995"/>
          </a:xfrm>
          <a:prstGeom prst="rect">
            <a:avLst/>
          </a:prstGeom>
          <a:noFill/>
        </p:spPr>
        <p:txBody>
          <a:bodyPr wrap="none" rtlCol="0">
            <a:spAutoFit/>
          </a:bodyPr>
          <a:lstStyle/>
          <a:p>
            <a:pPr marL="228600" indent="-228600" algn="r" rtl="1">
              <a:buFont typeface="+mj-lt"/>
              <a:buAutoNum type="arabicPeriod"/>
              <a:defRPr/>
            </a:pPr>
            <a:r>
              <a:rPr lang="ar-AE" sz="1200" b="1" dirty="0">
                <a:latin typeface="Sakkal Majalla" panose="02000000000000000000" pitchFamily="2" charset="-78"/>
                <a:cs typeface="Sakkal Majalla" panose="02000000000000000000" pitchFamily="2" charset="-78"/>
              </a:rPr>
              <a:t>1-يجب تبسيط المعلومه وذلك مراعاة للفروق الفردية لدى الطالبه.</a:t>
            </a:r>
          </a:p>
          <a:p>
            <a:pPr marL="228600" indent="-228600" algn="r" rtl="1">
              <a:buFont typeface="+mj-lt"/>
              <a:buAutoNum type="arabicPeriod"/>
              <a:defRPr/>
            </a:pPr>
            <a:endParaRPr lang="ar-AE" sz="1200" b="1" dirty="0">
              <a:latin typeface="Sakkal Majalla" panose="02000000000000000000" pitchFamily="2" charset="-78"/>
              <a:cs typeface="Sakkal Majalla" panose="02000000000000000000" pitchFamily="2" charset="-78"/>
            </a:endParaRPr>
          </a:p>
          <a:p>
            <a:pPr marL="228600" indent="-228600" algn="r" rtl="1">
              <a:buFont typeface="+mj-lt"/>
              <a:buAutoNum type="arabicPeriod"/>
              <a:defRPr/>
            </a:pPr>
            <a:r>
              <a:rPr lang="ar-AE" sz="1200" b="1" dirty="0">
                <a:latin typeface="Sakkal Majalla" panose="02000000000000000000" pitchFamily="2" charset="-78"/>
                <a:cs typeface="Sakkal Majalla" panose="02000000000000000000" pitchFamily="2" charset="-78"/>
              </a:rPr>
              <a:t>2-يجب إرفاق الصور التوضيحية وذلك لتسهيل عملية الفهم . </a:t>
            </a:r>
          </a:p>
          <a:p>
            <a:pPr marL="228600" indent="-228600" algn="r" rtl="1">
              <a:buFont typeface="+mj-lt"/>
              <a:buAutoNum type="arabicPeriod"/>
              <a:defRPr/>
            </a:pPr>
            <a:endParaRPr lang="ar-AE" sz="1200" b="1" dirty="0">
              <a:latin typeface="Sakkal Majalla" panose="02000000000000000000" pitchFamily="2" charset="-78"/>
              <a:cs typeface="Sakkal Majalla" panose="02000000000000000000" pitchFamily="2" charset="-78"/>
            </a:endParaRPr>
          </a:p>
          <a:p>
            <a:pPr marL="228600" indent="-228600" algn="r" rtl="1">
              <a:buFont typeface="+mj-lt"/>
              <a:buAutoNum type="arabicPeriod"/>
              <a:defRPr/>
            </a:pPr>
            <a:r>
              <a:rPr lang="ar-AE" sz="1200" b="1" dirty="0">
                <a:latin typeface="Sakkal Majalla" panose="02000000000000000000" pitchFamily="2" charset="-78"/>
                <a:cs typeface="Sakkal Majalla" panose="02000000000000000000" pitchFamily="2" charset="-78"/>
              </a:rPr>
              <a:t>3-يجب التطبيق بشكل مباشر بداية بالنمذجة وفيما بعد بالتطبيق العملي مع الطالبة .</a:t>
            </a:r>
          </a:p>
          <a:p>
            <a:pPr marL="228600" indent="-228600" algn="r" rtl="1">
              <a:buFont typeface="+mj-lt"/>
              <a:buAutoNum type="arabicPeriod"/>
              <a:defRPr/>
            </a:pPr>
            <a:endParaRPr lang="ar-AE" sz="1200" b="1" dirty="0">
              <a:latin typeface="Sakkal Majalla" panose="02000000000000000000" pitchFamily="2" charset="-78"/>
              <a:cs typeface="Sakkal Majalla" panose="02000000000000000000" pitchFamily="2" charset="-78"/>
            </a:endParaRPr>
          </a:p>
          <a:p>
            <a:pPr marL="228600" indent="-228600" algn="r" rtl="1">
              <a:buFont typeface="+mj-lt"/>
              <a:buAutoNum type="arabicPeriod"/>
              <a:defRPr/>
            </a:pPr>
            <a:r>
              <a:rPr lang="ar-AE" sz="1200" b="1" dirty="0">
                <a:latin typeface="Sakkal Majalla" panose="02000000000000000000" pitchFamily="2" charset="-78"/>
                <a:cs typeface="Sakkal Majalla" panose="02000000000000000000" pitchFamily="2" charset="-78"/>
              </a:rPr>
              <a:t>4-يجب تنبيه الطالبة على النظافة بشكل مستمر لتجنب الألتهابات أو الروائح الكريهه .   </a:t>
            </a:r>
            <a:endParaRPr lang="en-US" sz="1200" b="1" dirty="0">
              <a:latin typeface="Sakkal Majalla" panose="02000000000000000000" pitchFamily="2" charset="-78"/>
              <a:cs typeface="Sakkal Majalla" panose="02000000000000000000" pitchFamily="2" charset="-78"/>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834" y="4231178"/>
            <a:ext cx="1656223" cy="1958917"/>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44635" y="4494847"/>
            <a:ext cx="1695248" cy="1695248"/>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28057" y="1751860"/>
            <a:ext cx="1690716" cy="1823782"/>
          </a:xfrm>
          <a:prstGeom prst="rect">
            <a:avLst/>
          </a:prstGeom>
        </p:spPr>
      </p:pic>
    </p:spTree>
    <p:extLst>
      <p:ext uri="{BB962C8B-B14F-4D97-AF65-F5344CB8AC3E}">
        <p14:creationId xmlns:p14="http://schemas.microsoft.com/office/powerpoint/2010/main" val="564212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a:t>تضع دائرة على الفوط الصحية التي يجب استخدامها اثناء الدورة الشهرية</a:t>
            </a: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1026" name="Picture 2" descr="مشاهدة صورة المصدر">
            <a:extLst>
              <a:ext uri="{FF2B5EF4-FFF2-40B4-BE49-F238E27FC236}">
                <a16:creationId xmlns:a16="http://schemas.microsoft.com/office/drawing/2014/main" id="{ECC08ABB-718A-43FE-86DF-8535EF9742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3757" y="1508850"/>
            <a:ext cx="2695575" cy="201453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مشاهدة صورة المصدر">
            <a:extLst>
              <a:ext uri="{FF2B5EF4-FFF2-40B4-BE49-F238E27FC236}">
                <a16:creationId xmlns:a16="http://schemas.microsoft.com/office/drawing/2014/main" id="{A087213B-7637-47B9-BB42-AE919BD996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3950" y="3883039"/>
            <a:ext cx="1890712" cy="17716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مشاهدة صورة المصدر">
            <a:extLst>
              <a:ext uri="{FF2B5EF4-FFF2-40B4-BE49-F238E27FC236}">
                <a16:creationId xmlns:a16="http://schemas.microsoft.com/office/drawing/2014/main" id="{220F71C2-6C67-449A-8777-FFA6EE0AE8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1975" y="4514850"/>
            <a:ext cx="2257425" cy="169068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مشاهدة صورة المصدر">
            <a:extLst>
              <a:ext uri="{FF2B5EF4-FFF2-40B4-BE49-F238E27FC236}">
                <a16:creationId xmlns:a16="http://schemas.microsoft.com/office/drawing/2014/main" id="{E7865FB3-F56A-44A9-A0C9-3A3E418577B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00488" y="3840163"/>
            <a:ext cx="2840611" cy="251618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مشاهدة صورة المصدر">
            <a:extLst>
              <a:ext uri="{FF2B5EF4-FFF2-40B4-BE49-F238E27FC236}">
                <a16:creationId xmlns:a16="http://schemas.microsoft.com/office/drawing/2014/main" id="{4B5022FC-E546-4E84-B778-16F025A384D3}"/>
              </a:ext>
            </a:extLst>
          </p:cNvPr>
          <p:cNvPicPr>
            <a:picLocks noChangeAspect="1" noChangeArrowheads="1"/>
          </p:cNvPicPr>
          <p:nvPr/>
        </p:nvPicPr>
        <p:blipFill rotWithShape="1">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rcRect l="14101" t="12060" r="21796" b="18947"/>
          <a:stretch/>
        </p:blipFill>
        <p:spPr bwMode="auto">
          <a:xfrm>
            <a:off x="6267797" y="1414461"/>
            <a:ext cx="2817486" cy="2014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3954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a:t>اضع علامة صح عند الصورة الصحيحية لمكان التخلص من الفوط الصحية وخطا عند المكان الخاطئ</a:t>
            </a: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2050" name="Picture 2" descr="مشاهدة صورة المصدر">
            <a:extLst>
              <a:ext uri="{FF2B5EF4-FFF2-40B4-BE49-F238E27FC236}">
                <a16:creationId xmlns:a16="http://schemas.microsoft.com/office/drawing/2014/main" id="{7DE0AD1C-AC09-4214-85C1-D0B0A5F2EB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3726" y="1498096"/>
            <a:ext cx="3105150" cy="31051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مشاهدة صورة المصدر">
            <a:extLst>
              <a:ext uri="{FF2B5EF4-FFF2-40B4-BE49-F238E27FC236}">
                <a16:creationId xmlns:a16="http://schemas.microsoft.com/office/drawing/2014/main" id="{D0EF55B9-1B57-410E-8920-D86B9CEC36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8325" y="1259971"/>
            <a:ext cx="3581400" cy="3581400"/>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a:extLst>
              <a:ext uri="{FF2B5EF4-FFF2-40B4-BE49-F238E27FC236}">
                <a16:creationId xmlns:a16="http://schemas.microsoft.com/office/drawing/2014/main" id="{BAE06093-4966-4673-8453-A9F9AA24CB8A}"/>
              </a:ext>
            </a:extLst>
          </p:cNvPr>
          <p:cNvSpPr/>
          <p:nvPr/>
        </p:nvSpPr>
        <p:spPr>
          <a:xfrm>
            <a:off x="7110413" y="4762500"/>
            <a:ext cx="2743200" cy="1764352"/>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dirty="0"/>
          </a:p>
        </p:txBody>
      </p:sp>
      <p:sp>
        <p:nvSpPr>
          <p:cNvPr id="13" name="Oval 12">
            <a:extLst>
              <a:ext uri="{FF2B5EF4-FFF2-40B4-BE49-F238E27FC236}">
                <a16:creationId xmlns:a16="http://schemas.microsoft.com/office/drawing/2014/main" id="{A9399E8F-61C2-4C7A-96CB-F749659EDF7B}"/>
              </a:ext>
            </a:extLst>
          </p:cNvPr>
          <p:cNvSpPr/>
          <p:nvPr/>
        </p:nvSpPr>
        <p:spPr>
          <a:xfrm>
            <a:off x="2066926" y="4841371"/>
            <a:ext cx="2743200" cy="1764352"/>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dirty="0"/>
          </a:p>
        </p:txBody>
      </p:sp>
    </p:spTree>
    <p:extLst>
      <p:ext uri="{BB962C8B-B14F-4D97-AF65-F5344CB8AC3E}">
        <p14:creationId xmlns:p14="http://schemas.microsoft.com/office/powerpoint/2010/main" val="1109394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654</Words>
  <Application>Microsoft Office PowerPoint</Application>
  <PresentationFormat>Widescreen</PresentationFormat>
  <Paragraphs>115</Paragraphs>
  <Slides>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Sakkal Majalla</vt:lpstr>
      <vt:lpstr>Office Theme</vt:lpstr>
      <vt:lpstr>إعتناء البنت بنفسها وقت الحيض دون مساعدة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مبادلة الآخرين بابتسامة</dc:title>
  <dc:creator>m-s.a12@hotmail.com</dc:creator>
  <cp:lastModifiedBy>TAS TECHNOLOGIES</cp:lastModifiedBy>
  <cp:revision>38</cp:revision>
  <dcterms:created xsi:type="dcterms:W3CDTF">2020-08-09T14:20:39Z</dcterms:created>
  <dcterms:modified xsi:type="dcterms:W3CDTF">2020-12-08T19:40:56Z</dcterms:modified>
</cp:coreProperties>
</file>